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Lst>
  <p:sldSz cx="6858000" cy="9906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48" autoAdjust="0"/>
    <p:restoredTop sz="94660"/>
  </p:normalViewPr>
  <p:slideViewPr>
    <p:cSldViewPr snapToGrid="0">
      <p:cViewPr>
        <p:scale>
          <a:sx n="96" d="100"/>
          <a:sy n="96" d="100"/>
        </p:scale>
        <p:origin x="1435" y="-20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857250" y="1621191"/>
            <a:ext cx="5143500" cy="3448756"/>
          </a:xfrm>
        </p:spPr>
        <p:txBody>
          <a:bodyPr anchor="b"/>
          <a:lstStyle>
            <a:lvl1pPr algn="ctr">
              <a:defRPr sz="3375"/>
            </a:lvl1pPr>
          </a:lstStyle>
          <a:p>
            <a:r>
              <a:rPr lang="tr-TR"/>
              <a:t>Asıl başlık stili için tıklatın</a:t>
            </a:r>
          </a:p>
        </p:txBody>
      </p:sp>
      <p:sp>
        <p:nvSpPr>
          <p:cNvPr id="3" name="Alt Başlık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pPr/>
              <a:t>19.12.2023</a:t>
            </a:fld>
            <a:endParaRPr lang="tr-TR"/>
          </a:p>
        </p:txBody>
      </p:sp>
      <p:sp>
        <p:nvSpPr>
          <p:cNvPr id="5" name="Altbilgi Yer Tutucusu 4"/>
          <p:cNvSpPr>
            <a:spLocks noGrp="1"/>
          </p:cNvSpPr>
          <p:nvPr>
            <p:ph type="ftr" sz="quarter" idx="11"/>
          </p:nvPr>
        </p:nvSpPr>
        <p:spPr/>
        <p:txBody>
          <a:bodyPr/>
          <a:lstStyle/>
          <a:p>
            <a:r>
              <a:rPr lang="tr-TR"/>
              <a:t>1</a:t>
            </a: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34409947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pPr/>
              <a:t>19.12.2023</a:t>
            </a:fld>
            <a:endParaRPr lang="tr-TR"/>
          </a:p>
        </p:txBody>
      </p:sp>
      <p:sp>
        <p:nvSpPr>
          <p:cNvPr id="5" name="Altbilgi Yer Tutucusu 4"/>
          <p:cNvSpPr>
            <a:spLocks noGrp="1"/>
          </p:cNvSpPr>
          <p:nvPr>
            <p:ph type="ftr" sz="quarter" idx="11"/>
          </p:nvPr>
        </p:nvSpPr>
        <p:spPr/>
        <p:txBody>
          <a:bodyPr/>
          <a:lstStyle/>
          <a:p>
            <a:r>
              <a:rPr lang="tr-TR"/>
              <a:t>1</a:t>
            </a: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8478748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4907756" y="527403"/>
            <a:ext cx="1478756" cy="8394877"/>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71487" y="527403"/>
            <a:ext cx="4350544" cy="839487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pPr/>
              <a:t>19.12.2023</a:t>
            </a:fld>
            <a:endParaRPr lang="tr-TR"/>
          </a:p>
        </p:txBody>
      </p:sp>
      <p:sp>
        <p:nvSpPr>
          <p:cNvPr id="5" name="Altbilgi Yer Tutucusu 4"/>
          <p:cNvSpPr>
            <a:spLocks noGrp="1"/>
          </p:cNvSpPr>
          <p:nvPr>
            <p:ph type="ftr" sz="quarter" idx="11"/>
          </p:nvPr>
        </p:nvSpPr>
        <p:spPr/>
        <p:txBody>
          <a:bodyPr/>
          <a:lstStyle/>
          <a:p>
            <a:r>
              <a:rPr lang="tr-TR"/>
              <a:t>1</a:t>
            </a: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80485665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pPr/>
              <a:t>19.12.2023</a:t>
            </a:fld>
            <a:endParaRPr lang="tr-TR"/>
          </a:p>
        </p:txBody>
      </p:sp>
      <p:sp>
        <p:nvSpPr>
          <p:cNvPr id="5" name="Altbilgi Yer Tutucusu 4"/>
          <p:cNvSpPr>
            <a:spLocks noGrp="1"/>
          </p:cNvSpPr>
          <p:nvPr>
            <p:ph type="ftr" sz="quarter" idx="11"/>
          </p:nvPr>
        </p:nvSpPr>
        <p:spPr/>
        <p:txBody>
          <a:bodyPr/>
          <a:lstStyle/>
          <a:p>
            <a:r>
              <a:rPr lang="tr-TR"/>
              <a:t>1</a:t>
            </a: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394431958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467916" y="2469622"/>
            <a:ext cx="5915025" cy="4120620"/>
          </a:xfrm>
        </p:spPr>
        <p:txBody>
          <a:bodyPr anchor="b"/>
          <a:lstStyle>
            <a:lvl1pPr>
              <a:defRPr sz="3375"/>
            </a:lvl1pPr>
          </a:lstStyle>
          <a:p>
            <a:r>
              <a:rPr lang="tr-TR"/>
              <a:t>Asıl başlık stili için tıklatın</a:t>
            </a:r>
          </a:p>
        </p:txBody>
      </p:sp>
      <p:sp>
        <p:nvSpPr>
          <p:cNvPr id="3" name="Metin Yer Tutucusu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pPr/>
              <a:t>19.12.2023</a:t>
            </a:fld>
            <a:endParaRPr lang="tr-TR"/>
          </a:p>
        </p:txBody>
      </p:sp>
      <p:sp>
        <p:nvSpPr>
          <p:cNvPr id="5" name="Altbilgi Yer Tutucusu 4"/>
          <p:cNvSpPr>
            <a:spLocks noGrp="1"/>
          </p:cNvSpPr>
          <p:nvPr>
            <p:ph type="ftr" sz="quarter" idx="11"/>
          </p:nvPr>
        </p:nvSpPr>
        <p:spPr/>
        <p:txBody>
          <a:bodyPr/>
          <a:lstStyle/>
          <a:p>
            <a:r>
              <a:rPr lang="tr-TR"/>
              <a:t>1</a:t>
            </a: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11968333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71488"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3471863" y="2637014"/>
            <a:ext cx="2914650" cy="628526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pPr/>
              <a:t>19.12.2023</a:t>
            </a:fld>
            <a:endParaRPr lang="tr-TR"/>
          </a:p>
        </p:txBody>
      </p:sp>
      <p:sp>
        <p:nvSpPr>
          <p:cNvPr id="6" name="Altbilgi Yer Tutucusu 5"/>
          <p:cNvSpPr>
            <a:spLocks noGrp="1"/>
          </p:cNvSpPr>
          <p:nvPr>
            <p:ph type="ftr" sz="quarter" idx="11"/>
          </p:nvPr>
        </p:nvSpPr>
        <p:spPr/>
        <p:txBody>
          <a:bodyPr/>
          <a:lstStyle/>
          <a:p>
            <a:r>
              <a:rPr lang="tr-TR"/>
              <a:t>1</a:t>
            </a: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36527971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72381" y="527404"/>
            <a:ext cx="5915025" cy="1914702"/>
          </a:xfrm>
        </p:spPr>
        <p:txBody>
          <a:bodyPr/>
          <a:lstStyle/>
          <a:p>
            <a:r>
              <a:rPr lang="tr-TR"/>
              <a:t>Asıl başlık stili için tıklatın</a:t>
            </a:r>
          </a:p>
        </p:txBody>
      </p:sp>
      <p:sp>
        <p:nvSpPr>
          <p:cNvPr id="3" name="Metin Yer Tutucusu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a:t>Asıl metin stillerini düzenlemek için tıklatın</a:t>
            </a:r>
          </a:p>
        </p:txBody>
      </p:sp>
      <p:sp>
        <p:nvSpPr>
          <p:cNvPr id="4" name="İçerik Yer Tutucusu 3"/>
          <p:cNvSpPr>
            <a:spLocks noGrp="1"/>
          </p:cNvSpPr>
          <p:nvPr>
            <p:ph sz="half" idx="2"/>
          </p:nvPr>
        </p:nvSpPr>
        <p:spPr>
          <a:xfrm>
            <a:off x="472381" y="3618442"/>
            <a:ext cx="2901255"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a:t>Asıl metin stillerini düzenlemek için tıklatın</a:t>
            </a:r>
          </a:p>
        </p:txBody>
      </p:sp>
      <p:sp>
        <p:nvSpPr>
          <p:cNvPr id="6" name="İçerik Yer Tutucusu 5"/>
          <p:cNvSpPr>
            <a:spLocks noGrp="1"/>
          </p:cNvSpPr>
          <p:nvPr>
            <p:ph sz="quarter" idx="4"/>
          </p:nvPr>
        </p:nvSpPr>
        <p:spPr>
          <a:xfrm>
            <a:off x="3471863" y="3618442"/>
            <a:ext cx="2915543" cy="532218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pPr/>
              <a:t>19.12.2023</a:t>
            </a:fld>
            <a:endParaRPr lang="tr-TR"/>
          </a:p>
        </p:txBody>
      </p:sp>
      <p:sp>
        <p:nvSpPr>
          <p:cNvPr id="8" name="Altbilgi Yer Tutucusu 7"/>
          <p:cNvSpPr>
            <a:spLocks noGrp="1"/>
          </p:cNvSpPr>
          <p:nvPr>
            <p:ph type="ftr" sz="quarter" idx="11"/>
          </p:nvPr>
        </p:nvSpPr>
        <p:spPr/>
        <p:txBody>
          <a:bodyPr/>
          <a:lstStyle/>
          <a:p>
            <a:r>
              <a:rPr lang="tr-TR"/>
              <a:t>1</a:t>
            </a:r>
          </a:p>
        </p:txBody>
      </p:sp>
      <p:sp>
        <p:nvSpPr>
          <p:cNvPr id="9" name="Slayt Numarası Yer Tutucusu 8"/>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84674431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pPr/>
              <a:t>19.12.2023</a:t>
            </a:fld>
            <a:endParaRPr lang="tr-TR"/>
          </a:p>
        </p:txBody>
      </p:sp>
      <p:sp>
        <p:nvSpPr>
          <p:cNvPr id="4" name="Altbilgi Yer Tutucusu 3"/>
          <p:cNvSpPr>
            <a:spLocks noGrp="1"/>
          </p:cNvSpPr>
          <p:nvPr>
            <p:ph type="ftr" sz="quarter" idx="11"/>
          </p:nvPr>
        </p:nvSpPr>
        <p:spPr/>
        <p:txBody>
          <a:bodyPr/>
          <a:lstStyle/>
          <a:p>
            <a:r>
              <a:rPr lang="tr-TR"/>
              <a:t>1</a:t>
            </a:r>
          </a:p>
        </p:txBody>
      </p:sp>
      <p:sp>
        <p:nvSpPr>
          <p:cNvPr id="5" name="Slayt Numarası Yer Tutucusu 4"/>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286148275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pPr/>
              <a:t>19.12.2023</a:t>
            </a:fld>
            <a:endParaRPr lang="tr-TR"/>
          </a:p>
        </p:txBody>
      </p:sp>
      <p:sp>
        <p:nvSpPr>
          <p:cNvPr id="3" name="Altbilgi Yer Tutucusu 2"/>
          <p:cNvSpPr>
            <a:spLocks noGrp="1"/>
          </p:cNvSpPr>
          <p:nvPr>
            <p:ph type="ftr" sz="quarter" idx="11"/>
          </p:nvPr>
        </p:nvSpPr>
        <p:spPr/>
        <p:txBody>
          <a:bodyPr/>
          <a:lstStyle/>
          <a:p>
            <a:r>
              <a:rPr lang="tr-TR"/>
              <a:t>1</a:t>
            </a:r>
          </a:p>
        </p:txBody>
      </p:sp>
      <p:sp>
        <p:nvSpPr>
          <p:cNvPr id="4" name="Slayt Numarası Yer Tutucusu 3"/>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4199817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72381" y="660400"/>
            <a:ext cx="2211883" cy="2311400"/>
          </a:xfrm>
        </p:spPr>
        <p:txBody>
          <a:bodyPr anchor="b"/>
          <a:lstStyle>
            <a:lvl1pPr>
              <a:defRPr sz="1800"/>
            </a:lvl1pPr>
          </a:lstStyle>
          <a:p>
            <a:r>
              <a:rPr lang="tr-TR"/>
              <a:t>Asıl başlık stili için tıklatın</a:t>
            </a:r>
          </a:p>
        </p:txBody>
      </p:sp>
      <p:sp>
        <p:nvSpPr>
          <p:cNvPr id="3" name="İçerik Yer Tutucusu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pPr/>
              <a:t>19.12.2023</a:t>
            </a:fld>
            <a:endParaRPr lang="tr-TR"/>
          </a:p>
        </p:txBody>
      </p:sp>
      <p:sp>
        <p:nvSpPr>
          <p:cNvPr id="6" name="Altbilgi Yer Tutucusu 5"/>
          <p:cNvSpPr>
            <a:spLocks noGrp="1"/>
          </p:cNvSpPr>
          <p:nvPr>
            <p:ph type="ftr" sz="quarter" idx="11"/>
          </p:nvPr>
        </p:nvSpPr>
        <p:spPr/>
        <p:txBody>
          <a:bodyPr/>
          <a:lstStyle/>
          <a:p>
            <a:r>
              <a:rPr lang="tr-TR"/>
              <a:t>1</a:t>
            </a: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27009130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472381" y="660400"/>
            <a:ext cx="2211883" cy="2311400"/>
          </a:xfrm>
        </p:spPr>
        <p:txBody>
          <a:bodyPr anchor="b"/>
          <a:lstStyle>
            <a:lvl1pPr>
              <a:defRPr sz="1800"/>
            </a:lvl1pPr>
          </a:lstStyle>
          <a:p>
            <a:r>
              <a:rPr lang="tr-TR"/>
              <a:t>Asıl başlık stili için tıklatın</a:t>
            </a:r>
          </a:p>
        </p:txBody>
      </p:sp>
      <p:sp>
        <p:nvSpPr>
          <p:cNvPr id="3" name="Resim Yer Tutucusu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tr-TR"/>
          </a:p>
        </p:txBody>
      </p:sp>
      <p:sp>
        <p:nvSpPr>
          <p:cNvPr id="4" name="Metin Yer Tutucusu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pPr/>
              <a:t>19.12.2023</a:t>
            </a:fld>
            <a:endParaRPr lang="tr-TR"/>
          </a:p>
        </p:txBody>
      </p:sp>
      <p:sp>
        <p:nvSpPr>
          <p:cNvPr id="6" name="Altbilgi Yer Tutucusu 5"/>
          <p:cNvSpPr>
            <a:spLocks noGrp="1"/>
          </p:cNvSpPr>
          <p:nvPr>
            <p:ph type="ftr" sz="quarter" idx="11"/>
          </p:nvPr>
        </p:nvSpPr>
        <p:spPr/>
        <p:txBody>
          <a:bodyPr/>
          <a:lstStyle/>
          <a:p>
            <a:r>
              <a:rPr lang="tr-TR"/>
              <a:t>1</a:t>
            </a: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81817502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l="-1000" r="-1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E2072480-10DA-4FB4-BEAE-2A1DEA90F248}" type="datetimeFigureOut">
              <a:rPr lang="tr-TR" smtClean="0"/>
              <a:pPr/>
              <a:t>19.12.2023</a:t>
            </a:fld>
            <a:endParaRPr lang="tr-TR"/>
          </a:p>
        </p:txBody>
      </p:sp>
      <p:sp>
        <p:nvSpPr>
          <p:cNvPr id="5" name="Altbilgi Yer Tutucusu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tr-TR"/>
              <a:t>1</a:t>
            </a:r>
          </a:p>
        </p:txBody>
      </p:sp>
      <p:sp>
        <p:nvSpPr>
          <p:cNvPr id="6" name="Slayt Numarası Yer Tutucusu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320A84BC-3F9E-4B08-9743-FC4E27FA5126}" type="slidenum">
              <a:rPr lang="tr-TR" smtClean="0"/>
              <a:pPr/>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girgin10@g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hyperlink" Target="mailto:kenanmortan@g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hyperlink" Target="mailto:ilban@balikesir.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ilhanhocadogada@gmail.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armanzafer2525@g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hyperlink" Target="mailto:menekse.cicek@idu.edu.tr" TargetMode="External"/><Relationship Id="rId2" Type="http://schemas.openxmlformats.org/officeDocument/2006/relationships/hyperlink" Target="mailto:ferhat.topbas@idu.edu.tr"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4" Type="http://schemas.openxmlformats.org/officeDocument/2006/relationships/hyperlink" Target="mailto:fatma.dahin@idu.edu.t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gomec.bel.tr/gomec-sempozyu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alisolunoglu@balikesir.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sevcansolunoglu@gmail.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hasretulusoy@balikesir.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arzukilic@balikesir.edu.t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erdar.yilmaz@balikesir.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li.ozturk@msgsu.edu.tr" TargetMode="External"/><Relationship Id="rId2" Type="http://schemas.openxmlformats.org/officeDocument/2006/relationships/hyperlink" Target="mailto:burak.aykanat@msgsu.edu.tr"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gulsahgoksu6@g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rifat.akbulut@msgsu.edu.t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ffurtuna@hot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hyperlink" Target="mailto:oisir@live.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mailto:kentarsivi@balikesir.bel.tr" TargetMode="External"/><Relationship Id="rId2" Type="http://schemas.openxmlformats.org/officeDocument/2006/relationships/hyperlink" Target="https://gomec.bel.tr/gomec-sempozyu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oguzhan@balikesir.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hyperlink" Target="mailto:muammerbezirgan@hot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hrntrzc@hotmail.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sabriyecelik@balikesir.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figen.altiner@balikesir.edu.tr"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yilmazonurkemal@g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duygu.istin@balikesir.edu.t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gulsahgoksu6@g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kaanoructut@gmail.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ibrahimmisir@balikesir.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bsahin@balikesir.edu.tr" TargetMode="External"/><Relationship Id="rId4" Type="http://schemas.openxmlformats.org/officeDocument/2006/relationships/hyperlink" Target="mailto:talhaserdarsezen@balikesir.edu.tr"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recepefe@hot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curebal@balikesir.edu.tr" TargetMode="External"/><Relationship Id="rId4" Type="http://schemas.openxmlformats.org/officeDocument/2006/relationships/hyperlink" Target="mailto:Co%C4%9Frafya%C3%B6l%C3%BCm%C3%BC,curebal@balikesir.edu.t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suzan.kantarci@klu.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hyperlink" Target="mailto:abacigil@balikesir.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dilsen@g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hyperlink" Target="mailto:fsatil@g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rpolat@bingol.edu.tr" TargetMode="External"/><Relationship Id="rId4" Type="http://schemas.openxmlformats.org/officeDocument/2006/relationships/hyperlink" Target="mailto:sselvi@balikesir.edu.t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sselvi@balikesir.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fsatil@gmail.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ssaritas@balikesir.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hyperlink" Target="mailto:sabriye_celik@yahoo.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okay@balikesir.edu.tr."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kasimerturk@g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hyperlink" Target="mailto:asimsaldamli@ibu.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asimsaldamli@gmail.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gizem.ozgurel@balikesir.edu.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kubra.urkunn@gmail.co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erdem.vardar@yuva.org.tr"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hyperlink" Target="mailto:recepefe@hot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asoykan@balikesir.edu.tr" TargetMode="External"/><Relationship Id="rId4" Type="http://schemas.openxmlformats.org/officeDocument/2006/relationships/hyperlink" Target="mailto:Co%C4%9Frafya%20B%C3%B6l%C3%BCm%C3%BC,%20curebal@balikesir.edu.t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fdgundogdu@g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hyperlink" Target="mailto:ilkimdmrbs@g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hyperlink" Target="mailto:ardaerden@hotmail.com" TargetMode="External"/><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fazloban0204@gmail.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hardal.oglu66@hotmail.co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owerpoint.officeapps.live.com/pods/ppt.aspx?ui=tr-TR&amp;rs=tr-TR&amp;hid=0yHXNEJxzkOYTxsbbHg0IA.0.0&amp;wdorigin=OFFICECOM-WEB.START.EDGEWORTH&amp;wdprevioussessionsrc=HarmonyWeb&amp;wdprevioussession=508f1374-b678-45cc-b12b-9044d8977499&amp;wdo=2&amp;wde=pptx&amp;sc=host=&amp;qt=Default&amp;mscc=1&amp;wdp=0&amp;uih=onedrivecom&amp;jsapi=1&amp;jsapiver=v2&amp;corrid=eec3776f-2ad4-49b0-b038-7ff3290fb8ef&amp;usid=eec3776f-2ad4-49b0-b038-7ff3290fb8ef&amp;newsession=1&amp;sftc=1&amp;uihit=editaspx&amp;muv=1&amp;dchat=1&amp;wdpodsurl=https://powerpoint.officeapps.live.com/pods/&amp;wdpopsurl=https://powerpoint.officeapps.live.com/&amp;wdoverrides=devicepixelratio:1,RenderGifSlideShow:true&amp;filename=sempozyum.pptx&amp;filegeturlbool=true&amp;fs=244964&amp;ro=false&amp;fastboot=true&amp;noauth=1&amp;thpanel=863&amp;sw=1596&amp;sh=810&amp;postmessagetoken=eec3776f-2ad4-49b0-b038-7ff3290fb8e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uzayla.com/enstalasyon-nedir-enstalasyon-sanati-ve-sanatcilari/" TargetMode="External"/><Relationship Id="rId2" Type="http://schemas.openxmlformats.org/officeDocument/2006/relationships/hyperlink" Target="mailto:songulaslankarakul@gmail.com"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2272B8E-8B25-ACB9-3DBF-D96388478302}"/>
              </a:ext>
            </a:extLst>
          </p:cNvPr>
          <p:cNvSpPr>
            <a:spLocks noGrp="1"/>
          </p:cNvSpPr>
          <p:nvPr>
            <p:ph type="sldNum" sz="quarter" idx="12"/>
          </p:nvPr>
        </p:nvSpPr>
        <p:spPr/>
        <p:txBody>
          <a:bodyPr/>
          <a:lstStyle/>
          <a:p>
            <a:fld id="{320A84BC-3F9E-4B08-9743-FC4E27FA5126}" type="slidenum">
              <a:rPr lang="tr-TR" smtClean="0"/>
              <a:pPr/>
              <a:t>1</a:t>
            </a:fld>
            <a:endParaRPr lang="tr-TR"/>
          </a:p>
        </p:txBody>
      </p:sp>
    </p:spTree>
    <p:extLst>
      <p:ext uri="{BB962C8B-B14F-4D97-AF65-F5344CB8AC3E}">
        <p14:creationId xmlns:p14="http://schemas.microsoft.com/office/powerpoint/2010/main" val="288661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556961E-0682-3BE7-CCC6-BC83551A15DE}"/>
              </a:ext>
            </a:extLst>
          </p:cNvPr>
          <p:cNvSpPr>
            <a:spLocks noGrp="1"/>
          </p:cNvSpPr>
          <p:nvPr>
            <p:ph idx="1"/>
          </p:nvPr>
        </p:nvSpPr>
        <p:spPr>
          <a:xfrm>
            <a:off x="94804" y="756990"/>
            <a:ext cx="5915025" cy="4746953"/>
          </a:xfrm>
        </p:spPr>
        <p:txBody>
          <a:bodyPr vert="horz" lIns="91440" tIns="45720" rIns="91440" bIns="45720" rtlCol="0" anchor="t">
            <a:noAutofit/>
          </a:bodyPr>
          <a:lstStyle/>
          <a:p>
            <a:pPr marL="0" indent="0">
              <a:buNone/>
            </a:pPr>
            <a:r>
              <a:rPr lang="en-US" sz="1200" b="1" u="sng" dirty="0">
                <a:latin typeface="Times New Roman"/>
                <a:cs typeface="Times New Roman"/>
              </a:rPr>
              <a:t>16.00-16.30</a:t>
            </a:r>
            <a:r>
              <a:rPr lang="en-US" sz="1200" b="1" dirty="0">
                <a:latin typeface="Times New Roman"/>
                <a:cs typeface="Times New Roman"/>
              </a:rPr>
              <a:t> </a:t>
            </a:r>
            <a:r>
              <a:rPr lang="en-US" sz="1200" b="1" dirty="0" err="1">
                <a:latin typeface="Times New Roman"/>
                <a:cs typeface="Times New Roman"/>
              </a:rPr>
              <a:t>Zeytinyağı</a:t>
            </a:r>
            <a:r>
              <a:rPr lang="en-US" sz="1200" b="1" dirty="0">
                <a:latin typeface="Times New Roman"/>
                <a:cs typeface="Times New Roman"/>
              </a:rPr>
              <a:t> </a:t>
            </a:r>
            <a:r>
              <a:rPr lang="en-US" sz="1200" b="1" dirty="0" err="1">
                <a:latin typeface="Times New Roman"/>
                <a:cs typeface="Times New Roman"/>
              </a:rPr>
              <a:t>Tadımı</a:t>
            </a:r>
            <a:r>
              <a:rPr lang="en-US" sz="1200" b="1" dirty="0">
                <a:latin typeface="Times New Roman"/>
                <a:cs typeface="Times New Roman"/>
              </a:rPr>
              <a:t> </a:t>
            </a:r>
            <a:r>
              <a:rPr lang="en-US" sz="1200" b="1" dirty="0" err="1">
                <a:latin typeface="Times New Roman"/>
                <a:cs typeface="Times New Roman"/>
              </a:rPr>
              <a:t>Etkinliği</a:t>
            </a:r>
            <a:endParaRPr lang="en-US" sz="1200" dirty="0">
              <a:latin typeface="Times New Roman"/>
              <a:cs typeface="Times New Roman"/>
            </a:endParaRPr>
          </a:p>
          <a:p>
            <a:pPr marL="285750" indent="-285750">
              <a:lnSpc>
                <a:spcPct val="100000"/>
              </a:lnSpc>
              <a:spcBef>
                <a:spcPts val="0"/>
              </a:spcBef>
              <a:buFont typeface="Arial,Sans-Serif"/>
              <a:buChar char="•"/>
            </a:pPr>
            <a:r>
              <a:rPr lang="en-US" sz="1200" dirty="0" err="1">
                <a:latin typeface="Times New Roman"/>
                <a:cs typeface="Times New Roman"/>
              </a:rPr>
              <a:t>Zeytinyağı</a:t>
            </a:r>
            <a:r>
              <a:rPr lang="en-US" sz="1200" dirty="0">
                <a:latin typeface="Times New Roman"/>
                <a:cs typeface="Times New Roman"/>
              </a:rPr>
              <a:t> </a:t>
            </a:r>
            <a:r>
              <a:rPr lang="en-US" sz="1200" dirty="0" err="1">
                <a:latin typeface="Times New Roman"/>
                <a:cs typeface="Times New Roman"/>
              </a:rPr>
              <a:t>Tadım</a:t>
            </a:r>
            <a:r>
              <a:rPr lang="en-US" sz="1200" dirty="0">
                <a:latin typeface="Times New Roman"/>
                <a:cs typeface="Times New Roman"/>
              </a:rPr>
              <a:t> </a:t>
            </a:r>
            <a:r>
              <a:rPr lang="en-US" sz="1200" dirty="0" err="1">
                <a:latin typeface="Times New Roman"/>
                <a:cs typeface="Times New Roman"/>
              </a:rPr>
              <a:t>Uzmanları</a:t>
            </a:r>
            <a:r>
              <a:rPr lang="en-US" sz="1200" dirty="0">
                <a:latin typeface="Times New Roman"/>
                <a:cs typeface="Times New Roman"/>
              </a:rPr>
              <a:t>; Dr. </a:t>
            </a:r>
            <a:r>
              <a:rPr lang="en-US" sz="1200" dirty="0" err="1">
                <a:latin typeface="Times New Roman"/>
                <a:cs typeface="Times New Roman"/>
              </a:rPr>
              <a:t>Öğr</a:t>
            </a:r>
            <a:r>
              <a:rPr lang="en-US" sz="1200" dirty="0">
                <a:latin typeface="Times New Roman"/>
                <a:cs typeface="Times New Roman"/>
              </a:rPr>
              <a:t>. </a:t>
            </a:r>
            <a:r>
              <a:rPr lang="en-US" sz="1200" dirty="0" err="1">
                <a:latin typeface="Times New Roman"/>
                <a:cs typeface="Times New Roman"/>
              </a:rPr>
              <a:t>Üyesi</a:t>
            </a:r>
            <a:r>
              <a:rPr lang="en-US" sz="1200" dirty="0">
                <a:latin typeface="Times New Roman"/>
                <a:cs typeface="Times New Roman"/>
              </a:rPr>
              <a:t> Suzan KANTARCI SAVAŞ, Dr. </a:t>
            </a:r>
            <a:r>
              <a:rPr lang="en-US" sz="1200" dirty="0" err="1">
                <a:latin typeface="Times New Roman"/>
                <a:cs typeface="Times New Roman"/>
              </a:rPr>
              <a:t>Dilşen</a:t>
            </a:r>
            <a:r>
              <a:rPr lang="en-US" sz="1200" dirty="0">
                <a:latin typeface="Times New Roman"/>
                <a:cs typeface="Times New Roman"/>
              </a:rPr>
              <a:t> OKTAY ERTEM</a:t>
            </a:r>
          </a:p>
          <a:p>
            <a:pPr marL="0" indent="0">
              <a:lnSpc>
                <a:spcPct val="100000"/>
              </a:lnSpc>
              <a:spcBef>
                <a:spcPts val="0"/>
              </a:spcBef>
              <a:buNone/>
            </a:pPr>
            <a:r>
              <a:rPr lang="en-US" sz="1200" b="1" u="sng" dirty="0">
                <a:latin typeface="Times New Roman"/>
                <a:cs typeface="Times New Roman"/>
              </a:rPr>
              <a:t>16.30-17.00</a:t>
            </a:r>
            <a:r>
              <a:rPr lang="en-US" sz="1200" b="1" dirty="0">
                <a:latin typeface="Times New Roman"/>
                <a:cs typeface="Times New Roman"/>
              </a:rPr>
              <a:t> Sanat </a:t>
            </a:r>
            <a:r>
              <a:rPr lang="en-US" sz="1200" b="1" dirty="0" err="1">
                <a:latin typeface="Times New Roman"/>
                <a:cs typeface="Times New Roman"/>
              </a:rPr>
              <a:t>Atölyesi</a:t>
            </a:r>
            <a:br>
              <a:rPr lang="en-US" sz="1200" b="1" dirty="0">
                <a:latin typeface="Times New Roman"/>
                <a:cs typeface="Times New Roman"/>
              </a:rPr>
            </a:br>
            <a:r>
              <a:rPr lang="en-US" sz="1200" b="1" dirty="0">
                <a:latin typeface="Times New Roman"/>
                <a:cs typeface="Times New Roman"/>
              </a:rPr>
              <a:t>“</a:t>
            </a:r>
            <a:r>
              <a:rPr lang="en-US" sz="1200" b="1" i="1" dirty="0" err="1">
                <a:latin typeface="Times New Roman"/>
                <a:cs typeface="Times New Roman"/>
              </a:rPr>
              <a:t>Kültürlerarası</a:t>
            </a:r>
            <a:r>
              <a:rPr lang="en-US" sz="1200" b="1" i="1" dirty="0">
                <a:latin typeface="Times New Roman"/>
                <a:cs typeface="Times New Roman"/>
              </a:rPr>
              <a:t> </a:t>
            </a:r>
            <a:r>
              <a:rPr lang="en-US" sz="1200" b="1" i="1" dirty="0" err="1">
                <a:latin typeface="Times New Roman"/>
                <a:cs typeface="Times New Roman"/>
              </a:rPr>
              <a:t>Sanatsal</a:t>
            </a:r>
            <a:r>
              <a:rPr lang="en-US" sz="1200" b="1" i="1" dirty="0">
                <a:latin typeface="Times New Roman"/>
                <a:cs typeface="Times New Roman"/>
              </a:rPr>
              <a:t> </a:t>
            </a:r>
            <a:r>
              <a:rPr lang="en-US" sz="1200" b="1" i="1" dirty="0" err="1">
                <a:latin typeface="Times New Roman"/>
                <a:cs typeface="Times New Roman"/>
              </a:rPr>
              <a:t>Bağ</a:t>
            </a:r>
            <a:r>
              <a:rPr lang="en-US" sz="1200" b="1" i="1" dirty="0">
                <a:latin typeface="Times New Roman"/>
                <a:cs typeface="Times New Roman"/>
              </a:rPr>
              <a:t> Kurma </a:t>
            </a:r>
            <a:r>
              <a:rPr lang="en-US" sz="1200" b="1" i="1" dirty="0" err="1">
                <a:latin typeface="Times New Roman"/>
                <a:cs typeface="Times New Roman"/>
              </a:rPr>
              <a:t>Nesnesi</a:t>
            </a:r>
            <a:r>
              <a:rPr lang="en-US" sz="1200" b="1" i="1" dirty="0">
                <a:latin typeface="Times New Roman"/>
                <a:cs typeface="Times New Roman"/>
              </a:rPr>
              <a:t> </a:t>
            </a:r>
            <a:r>
              <a:rPr lang="en-US" sz="1200" b="1" i="1" dirty="0" err="1">
                <a:latin typeface="Times New Roman"/>
                <a:cs typeface="Times New Roman"/>
              </a:rPr>
              <a:t>Olarak</a:t>
            </a:r>
            <a:r>
              <a:rPr lang="en-US" sz="1200" b="1" i="1" dirty="0">
                <a:latin typeface="Times New Roman"/>
                <a:cs typeface="Times New Roman"/>
              </a:rPr>
              <a:t>, </a:t>
            </a:r>
            <a:r>
              <a:rPr lang="en-US" sz="1200" b="1" i="1" dirty="0" err="1">
                <a:latin typeface="Times New Roman"/>
                <a:cs typeface="Times New Roman"/>
              </a:rPr>
              <a:t>Telden</a:t>
            </a:r>
            <a:r>
              <a:rPr lang="en-US" sz="1200" b="1" i="1" dirty="0">
                <a:latin typeface="Times New Roman"/>
                <a:cs typeface="Times New Roman"/>
              </a:rPr>
              <a:t> </a:t>
            </a:r>
            <a:r>
              <a:rPr lang="en-US" sz="1200" b="1" i="1" dirty="0" err="1">
                <a:latin typeface="Times New Roman"/>
                <a:cs typeface="Times New Roman"/>
              </a:rPr>
              <a:t>Ayakkabı</a:t>
            </a:r>
            <a:r>
              <a:rPr lang="en-US" sz="1200" b="1" i="1" dirty="0">
                <a:latin typeface="Times New Roman"/>
                <a:cs typeface="Times New Roman"/>
              </a:rPr>
              <a:t> </a:t>
            </a:r>
            <a:r>
              <a:rPr lang="en-US" sz="1200" b="1" i="1" dirty="0" err="1">
                <a:latin typeface="Times New Roman"/>
                <a:cs typeface="Times New Roman"/>
              </a:rPr>
              <a:t>Modellemesi</a:t>
            </a:r>
            <a:r>
              <a:rPr lang="en-US" sz="1200" b="1" i="1" dirty="0">
                <a:latin typeface="Times New Roman"/>
                <a:cs typeface="Times New Roman"/>
              </a:rPr>
              <a:t>: </a:t>
            </a:r>
            <a:r>
              <a:rPr lang="en-US" sz="1200" b="1" i="1" dirty="0" err="1">
                <a:latin typeface="Times New Roman"/>
                <a:cs typeface="Times New Roman"/>
              </a:rPr>
              <a:t>Evrensel</a:t>
            </a:r>
            <a:r>
              <a:rPr lang="en-US" sz="1200" b="1" i="1" dirty="0">
                <a:latin typeface="Times New Roman"/>
                <a:cs typeface="Times New Roman"/>
              </a:rPr>
              <a:t> </a:t>
            </a:r>
            <a:r>
              <a:rPr lang="en-US" sz="1200" b="1" i="1" dirty="0" err="1">
                <a:latin typeface="Times New Roman"/>
                <a:cs typeface="Times New Roman"/>
              </a:rPr>
              <a:t>Gösterge</a:t>
            </a:r>
            <a:r>
              <a:rPr lang="en-US" sz="1200" b="1" i="1" dirty="0">
                <a:latin typeface="Times New Roman"/>
                <a:cs typeface="Times New Roman"/>
              </a:rPr>
              <a:t> </a:t>
            </a:r>
            <a:r>
              <a:rPr lang="en-US" sz="1200" b="1" i="1" dirty="0" err="1">
                <a:latin typeface="Times New Roman"/>
                <a:cs typeface="Times New Roman"/>
              </a:rPr>
              <a:t>Üretimi</a:t>
            </a:r>
            <a:r>
              <a:rPr lang="en-US" sz="1200" b="1" i="1" dirty="0">
                <a:latin typeface="Times New Roman"/>
                <a:cs typeface="Times New Roman"/>
              </a:rPr>
              <a:t> </a:t>
            </a:r>
            <a:r>
              <a:rPr lang="en-US" sz="1200" b="1" i="1" dirty="0" err="1">
                <a:latin typeface="Times New Roman"/>
                <a:cs typeface="Times New Roman"/>
              </a:rPr>
              <a:t>Etkinliği</a:t>
            </a:r>
            <a:r>
              <a:rPr lang="en-US" sz="1200" b="1" i="1" dirty="0">
                <a:latin typeface="Times New Roman"/>
                <a:cs typeface="Times New Roman"/>
              </a:rPr>
              <a:t>”</a:t>
            </a:r>
            <a:endParaRPr lang="en-US" sz="1200" dirty="0">
              <a:latin typeface="Times New Roman"/>
              <a:cs typeface="Times New Roman"/>
            </a:endParaRPr>
          </a:p>
          <a:p>
            <a:pPr marL="0" indent="0">
              <a:lnSpc>
                <a:spcPct val="100000"/>
              </a:lnSpc>
              <a:spcBef>
                <a:spcPts val="0"/>
              </a:spcBef>
              <a:buNone/>
            </a:pPr>
            <a:r>
              <a:rPr lang="en-US" sz="1200" dirty="0">
                <a:latin typeface="Times New Roman"/>
                <a:cs typeface="Times New Roman"/>
              </a:rPr>
              <a:t>        </a:t>
            </a:r>
            <a:r>
              <a:rPr lang="en-US" sz="1200" dirty="0" err="1">
                <a:latin typeface="Times New Roman"/>
                <a:cs typeface="Times New Roman"/>
              </a:rPr>
              <a:t>Resim</a:t>
            </a:r>
            <a:r>
              <a:rPr lang="en-US" sz="1200" dirty="0">
                <a:latin typeface="Times New Roman"/>
                <a:cs typeface="Times New Roman"/>
              </a:rPr>
              <a:t> </a:t>
            </a:r>
            <a:r>
              <a:rPr lang="en-US" sz="1200" dirty="0" err="1">
                <a:latin typeface="Times New Roman"/>
                <a:cs typeface="Times New Roman"/>
              </a:rPr>
              <a:t>ve</a:t>
            </a:r>
            <a:r>
              <a:rPr lang="en-US" sz="1200" dirty="0">
                <a:latin typeface="Times New Roman"/>
                <a:cs typeface="Times New Roman"/>
              </a:rPr>
              <a:t> </a:t>
            </a:r>
            <a:r>
              <a:rPr lang="en-US" sz="1200" dirty="0" err="1">
                <a:latin typeface="Times New Roman"/>
                <a:cs typeface="Times New Roman"/>
              </a:rPr>
              <a:t>Enstalasyon</a:t>
            </a:r>
            <a:r>
              <a:rPr lang="en-US" sz="1200" dirty="0">
                <a:latin typeface="Times New Roman"/>
                <a:cs typeface="Times New Roman"/>
              </a:rPr>
              <a:t> </a:t>
            </a:r>
            <a:r>
              <a:rPr lang="en-US" sz="1200" dirty="0" err="1">
                <a:latin typeface="Times New Roman"/>
                <a:cs typeface="Times New Roman"/>
              </a:rPr>
              <a:t>Sanatçısı</a:t>
            </a:r>
            <a:r>
              <a:rPr lang="en-US" sz="1200" dirty="0">
                <a:latin typeface="Times New Roman"/>
                <a:cs typeface="Times New Roman"/>
              </a:rPr>
              <a:t> Ahmet DİLEK, Hamburg </a:t>
            </a:r>
          </a:p>
          <a:p>
            <a:pPr marL="0" indent="0">
              <a:lnSpc>
                <a:spcPct val="100000"/>
              </a:lnSpc>
              <a:spcBef>
                <a:spcPts val="0"/>
              </a:spcBef>
              <a:buNone/>
            </a:pPr>
            <a:r>
              <a:rPr lang="en-US" sz="1200" dirty="0">
                <a:latin typeface="Times New Roman"/>
                <a:cs typeface="Times New Roman"/>
              </a:rPr>
              <a:t>        </a:t>
            </a:r>
            <a:r>
              <a:rPr lang="en-US" sz="1200" dirty="0" err="1">
                <a:latin typeface="Times New Roman"/>
                <a:cs typeface="Times New Roman"/>
              </a:rPr>
              <a:t>Sergi</a:t>
            </a:r>
            <a:r>
              <a:rPr lang="en-US" sz="1200" dirty="0">
                <a:latin typeface="Times New Roman"/>
                <a:cs typeface="Times New Roman"/>
              </a:rPr>
              <a:t> </a:t>
            </a:r>
            <a:r>
              <a:rPr lang="en-US" sz="1200" dirty="0" err="1">
                <a:latin typeface="Times New Roman"/>
                <a:cs typeface="Times New Roman"/>
              </a:rPr>
              <a:t>ve</a:t>
            </a:r>
            <a:r>
              <a:rPr lang="en-US" sz="1200" dirty="0">
                <a:latin typeface="Times New Roman"/>
                <a:cs typeface="Times New Roman"/>
              </a:rPr>
              <a:t> </a:t>
            </a:r>
            <a:r>
              <a:rPr lang="en-US" sz="1200" dirty="0" err="1">
                <a:latin typeface="Times New Roman"/>
                <a:cs typeface="Times New Roman"/>
              </a:rPr>
              <a:t>Etkinlik</a:t>
            </a:r>
            <a:r>
              <a:rPr lang="en-US" sz="1200" dirty="0">
                <a:latin typeface="Times New Roman"/>
                <a:cs typeface="Times New Roman"/>
              </a:rPr>
              <a:t> </a:t>
            </a:r>
            <a:r>
              <a:rPr lang="en-US" sz="1200" dirty="0" err="1">
                <a:latin typeface="Times New Roman"/>
                <a:cs typeface="Times New Roman"/>
              </a:rPr>
              <a:t>Küratörü</a:t>
            </a:r>
            <a:r>
              <a:rPr lang="en-US" sz="1200" dirty="0">
                <a:latin typeface="Times New Roman"/>
                <a:cs typeface="Times New Roman"/>
              </a:rPr>
              <a:t> </a:t>
            </a:r>
            <a:r>
              <a:rPr lang="en-US" sz="1200" dirty="0" err="1">
                <a:latin typeface="Times New Roman"/>
                <a:cs typeface="Times New Roman"/>
              </a:rPr>
              <a:t>Doç</a:t>
            </a:r>
            <a:r>
              <a:rPr lang="en-US" sz="1200" dirty="0">
                <a:latin typeface="Times New Roman"/>
                <a:cs typeface="Times New Roman"/>
              </a:rPr>
              <a:t>. Dr. Songül ASLAN, Adnan Menderes </a:t>
            </a:r>
            <a:r>
              <a:rPr lang="en-US" sz="1200" dirty="0" err="1">
                <a:latin typeface="Times New Roman"/>
                <a:cs typeface="Times New Roman"/>
              </a:rPr>
              <a:t>Üniversitesi</a:t>
            </a:r>
            <a:endParaRPr lang="en-US" sz="1200" dirty="0">
              <a:latin typeface="Times New Roman"/>
              <a:cs typeface="Times New Roman"/>
            </a:endParaRPr>
          </a:p>
          <a:p>
            <a:pPr algn="just">
              <a:buNone/>
            </a:pPr>
            <a:r>
              <a:rPr lang="en-US" sz="1200" b="1" u="sng" dirty="0">
                <a:latin typeface="Times New Roman"/>
                <a:cs typeface="Times New Roman"/>
              </a:rPr>
              <a:t>17.00-18.00  </a:t>
            </a:r>
            <a:endParaRPr lang="en-US" sz="1200" dirty="0">
              <a:latin typeface="Times New Roman"/>
              <a:cs typeface="Times New Roman"/>
            </a:endParaRPr>
          </a:p>
          <a:p>
            <a:pPr algn="just">
              <a:buNone/>
            </a:pPr>
            <a:r>
              <a:rPr lang="en-US" sz="1200" b="1" dirty="0">
                <a:latin typeface="Times New Roman"/>
                <a:cs typeface="Times New Roman"/>
              </a:rPr>
              <a:t>5. OTURUM;</a:t>
            </a:r>
            <a:r>
              <a:rPr lang="en-US" sz="1200" b="1" dirty="0">
                <a:solidFill>
                  <a:srgbClr val="000000"/>
                </a:solidFill>
                <a:latin typeface="Times New Roman"/>
                <a:cs typeface="Times New Roman"/>
              </a:rPr>
              <a:t> </a:t>
            </a:r>
            <a:r>
              <a:rPr lang="en-US" sz="1200" b="1" dirty="0" err="1">
                <a:solidFill>
                  <a:srgbClr val="000000"/>
                </a:solidFill>
                <a:latin typeface="Times New Roman"/>
                <a:cs typeface="Times New Roman"/>
              </a:rPr>
              <a:t>Farklı</a:t>
            </a:r>
            <a:r>
              <a:rPr lang="en-US" sz="1200" b="1" dirty="0">
                <a:solidFill>
                  <a:srgbClr val="000000"/>
                </a:solidFill>
                <a:latin typeface="Times New Roman"/>
                <a:cs typeface="Times New Roman"/>
              </a:rPr>
              <a:t> </a:t>
            </a:r>
            <a:r>
              <a:rPr lang="en-US" sz="1200" b="1" dirty="0" err="1">
                <a:solidFill>
                  <a:srgbClr val="000000"/>
                </a:solidFill>
                <a:latin typeface="Times New Roman"/>
                <a:cs typeface="Times New Roman"/>
              </a:rPr>
              <a:t>Boyutlarıyla</a:t>
            </a:r>
            <a:r>
              <a:rPr lang="en-US" sz="1200" b="1" dirty="0">
                <a:solidFill>
                  <a:srgbClr val="000000"/>
                </a:solidFill>
                <a:latin typeface="Times New Roman"/>
                <a:cs typeface="Times New Roman"/>
              </a:rPr>
              <a:t> </a:t>
            </a:r>
            <a:r>
              <a:rPr lang="en-US" sz="1200" b="1" dirty="0" err="1">
                <a:solidFill>
                  <a:srgbClr val="000000"/>
                </a:solidFill>
                <a:latin typeface="Times New Roman"/>
                <a:cs typeface="Times New Roman"/>
              </a:rPr>
              <a:t>Çevre</a:t>
            </a:r>
            <a:r>
              <a:rPr lang="en-US" sz="1200" b="1" dirty="0">
                <a:solidFill>
                  <a:srgbClr val="000000"/>
                </a:solidFill>
                <a:latin typeface="Times New Roman"/>
                <a:cs typeface="Times New Roman"/>
              </a:rPr>
              <a:t> </a:t>
            </a:r>
            <a:r>
              <a:rPr lang="en-US" sz="1200" b="1" dirty="0" err="1">
                <a:solidFill>
                  <a:srgbClr val="000000"/>
                </a:solidFill>
                <a:latin typeface="Times New Roman"/>
                <a:cs typeface="Times New Roman"/>
              </a:rPr>
              <a:t>ve</a:t>
            </a:r>
            <a:r>
              <a:rPr lang="en-US" sz="1200" b="1" dirty="0">
                <a:solidFill>
                  <a:srgbClr val="000000"/>
                </a:solidFill>
                <a:latin typeface="Times New Roman"/>
                <a:cs typeface="Times New Roman"/>
              </a:rPr>
              <a:t> </a:t>
            </a:r>
            <a:r>
              <a:rPr lang="en-US" sz="1200" b="1" dirty="0" err="1">
                <a:solidFill>
                  <a:srgbClr val="000000"/>
                </a:solidFill>
                <a:latin typeface="Times New Roman"/>
                <a:cs typeface="Times New Roman"/>
              </a:rPr>
              <a:t>Sürdürülebilirlik</a:t>
            </a:r>
            <a:endParaRPr lang="en-US" sz="1200" dirty="0" err="1">
              <a:latin typeface="Times New Roman"/>
              <a:cs typeface="Times New Roman"/>
            </a:endParaRPr>
          </a:p>
          <a:p>
            <a:pPr>
              <a:buNone/>
            </a:pPr>
            <a:r>
              <a:rPr lang="en-US" sz="1200" b="1" i="1" u="sng" dirty="0" err="1">
                <a:solidFill>
                  <a:srgbClr val="000000"/>
                </a:solidFill>
                <a:latin typeface="Times New Roman"/>
                <a:cs typeface="Times New Roman"/>
              </a:rPr>
              <a:t>Oturum</a:t>
            </a:r>
            <a:r>
              <a:rPr lang="en-US" sz="1200" b="1" i="1" u="sng" dirty="0">
                <a:solidFill>
                  <a:srgbClr val="000000"/>
                </a:solidFill>
                <a:latin typeface="Times New Roman"/>
                <a:cs typeface="Times New Roman"/>
              </a:rPr>
              <a:t> </a:t>
            </a:r>
            <a:r>
              <a:rPr lang="en-US" sz="1200" b="1" i="1" u="sng" dirty="0" err="1">
                <a:solidFill>
                  <a:srgbClr val="000000"/>
                </a:solidFill>
                <a:latin typeface="Times New Roman"/>
                <a:cs typeface="Times New Roman"/>
              </a:rPr>
              <a:t>Başkanı</a:t>
            </a:r>
            <a:r>
              <a:rPr lang="en-US" sz="1200" b="1" i="1" dirty="0">
                <a:latin typeface="Times New Roman"/>
                <a:cs typeface="Times New Roman"/>
              </a:rPr>
              <a:t>, </a:t>
            </a:r>
            <a:r>
              <a:rPr lang="en-US" sz="1200" b="1" dirty="0">
                <a:latin typeface="Times New Roman"/>
                <a:cs typeface="Times New Roman"/>
              </a:rPr>
              <a:t>Prof. Dr. Fatih SATIL, </a:t>
            </a:r>
            <a:r>
              <a:rPr lang="en-US" sz="1200" b="1" dirty="0" err="1">
                <a:latin typeface="Times New Roman"/>
                <a:cs typeface="Times New Roman"/>
              </a:rPr>
              <a:t>Balıkesir</a:t>
            </a:r>
            <a:r>
              <a:rPr lang="en-US" sz="1200" b="1" dirty="0">
                <a:latin typeface="Times New Roman"/>
                <a:cs typeface="Times New Roman"/>
              </a:rPr>
              <a:t> </a:t>
            </a:r>
            <a:r>
              <a:rPr lang="en-US" sz="1200" b="1" dirty="0" err="1">
                <a:latin typeface="Times New Roman"/>
                <a:cs typeface="Times New Roman"/>
              </a:rPr>
              <a:t>Üniversitesi</a:t>
            </a:r>
            <a:endParaRPr lang="en-US" sz="1200" dirty="0" err="1">
              <a:latin typeface="Times New Roman"/>
              <a:cs typeface="Times New Roman"/>
            </a:endParaRPr>
          </a:p>
          <a:p>
            <a:pPr marL="285750" indent="-285750">
              <a:buFont typeface="Arial"/>
              <a:buChar char="•"/>
            </a:pPr>
            <a:r>
              <a:rPr lang="en-US" sz="1200" dirty="0">
                <a:latin typeface="Times New Roman"/>
                <a:cs typeface="Times New Roman"/>
              </a:rPr>
              <a:t>Prof. Dr. Fatih SATIL, Prof. Dr. Selami SELVİ, Prof. Dr. </a:t>
            </a:r>
            <a:r>
              <a:rPr lang="en-US" sz="1200" dirty="0" err="1">
                <a:solidFill>
                  <a:srgbClr val="000000"/>
                </a:solidFill>
                <a:latin typeface="Times New Roman"/>
                <a:cs typeface="Times New Roman"/>
              </a:rPr>
              <a:t>Rıdvan</a:t>
            </a:r>
            <a:r>
              <a:rPr lang="en-US" sz="1200" dirty="0">
                <a:solidFill>
                  <a:srgbClr val="000000"/>
                </a:solidFill>
                <a:latin typeface="Times New Roman"/>
                <a:cs typeface="Times New Roman"/>
              </a:rPr>
              <a:t> POLAT, Yüksek </a:t>
            </a:r>
            <a:r>
              <a:rPr lang="en-US" sz="1200" dirty="0" err="1">
                <a:solidFill>
                  <a:srgbClr val="000000"/>
                </a:solidFill>
                <a:latin typeface="Times New Roman"/>
                <a:cs typeface="Times New Roman"/>
              </a:rPr>
              <a:t>Lisans</a:t>
            </a:r>
            <a:r>
              <a:rPr lang="en-US" sz="1200" dirty="0">
                <a:solidFill>
                  <a:srgbClr val="000000"/>
                </a:solidFill>
                <a:latin typeface="Times New Roman"/>
                <a:cs typeface="Times New Roman"/>
              </a:rPr>
              <a:t> </a:t>
            </a:r>
            <a:r>
              <a:rPr lang="en-US" sz="1200" dirty="0" err="1">
                <a:solidFill>
                  <a:srgbClr val="000000"/>
                </a:solidFill>
                <a:latin typeface="Times New Roman"/>
                <a:cs typeface="Times New Roman"/>
              </a:rPr>
              <a:t>Öğrencisi</a:t>
            </a:r>
            <a:r>
              <a:rPr lang="en-US" sz="1200" dirty="0">
                <a:solidFill>
                  <a:srgbClr val="000000"/>
                </a:solidFill>
                <a:latin typeface="Times New Roman"/>
                <a:cs typeface="Times New Roman"/>
              </a:rPr>
              <a:t> Lale MAMMADOVA, </a:t>
            </a:r>
            <a:r>
              <a:rPr lang="en-US" sz="1200" dirty="0" err="1">
                <a:latin typeface="Times New Roman"/>
                <a:cs typeface="Times New Roman"/>
              </a:rPr>
              <a:t>Balıkesir</a:t>
            </a:r>
            <a:r>
              <a:rPr lang="en-US" sz="1200" dirty="0">
                <a:latin typeface="Times New Roman"/>
                <a:cs typeface="Times New Roman"/>
              </a:rPr>
              <a:t> </a:t>
            </a:r>
            <a:r>
              <a:rPr lang="en-US" sz="1200" dirty="0" err="1">
                <a:latin typeface="Times New Roman"/>
                <a:cs typeface="Times New Roman"/>
              </a:rPr>
              <a:t>Üniversitesi</a:t>
            </a:r>
            <a:r>
              <a:rPr lang="en-US" sz="1200" dirty="0">
                <a:latin typeface="Times New Roman"/>
                <a:cs typeface="Times New Roman"/>
              </a:rPr>
              <a:t> &amp; Bingöl </a:t>
            </a:r>
            <a:r>
              <a:rPr lang="en-US" sz="1200" dirty="0" err="1">
                <a:latin typeface="Times New Roman"/>
                <a:cs typeface="Times New Roman"/>
              </a:rPr>
              <a:t>Üniversitesi</a:t>
            </a:r>
            <a:endParaRPr lang="en-US" sz="1200" dirty="0">
              <a:latin typeface="Times New Roman"/>
              <a:cs typeface="Times New Roman"/>
            </a:endParaRPr>
          </a:p>
          <a:p>
            <a:pPr indent="0">
              <a:buNone/>
            </a:pPr>
            <a:r>
              <a:rPr lang="en-US" sz="1200" i="1" dirty="0">
                <a:latin typeface="Times New Roman"/>
                <a:cs typeface="Times New Roman"/>
              </a:rPr>
              <a:t>“</a:t>
            </a:r>
            <a:r>
              <a:rPr lang="en-US" sz="1200" i="1" dirty="0" err="1">
                <a:latin typeface="Times New Roman"/>
                <a:cs typeface="Times New Roman"/>
              </a:rPr>
              <a:t>Gömeç</a:t>
            </a:r>
            <a:r>
              <a:rPr lang="en-US" sz="1200" i="1" dirty="0">
                <a:latin typeface="Times New Roman"/>
                <a:cs typeface="Times New Roman"/>
              </a:rPr>
              <a:t> </a:t>
            </a:r>
            <a:r>
              <a:rPr lang="en-US" sz="1200" i="1" dirty="0" err="1">
                <a:latin typeface="Times New Roman"/>
                <a:cs typeface="Times New Roman"/>
              </a:rPr>
              <a:t>İlçesinin</a:t>
            </a:r>
            <a:r>
              <a:rPr lang="en-US" sz="1200" i="1" dirty="0">
                <a:latin typeface="Times New Roman"/>
                <a:cs typeface="Times New Roman"/>
              </a:rPr>
              <a:t> Bitki </a:t>
            </a:r>
            <a:r>
              <a:rPr lang="en-US" sz="1200" i="1" dirty="0" err="1">
                <a:latin typeface="Times New Roman"/>
                <a:cs typeface="Times New Roman"/>
              </a:rPr>
              <a:t>Kullanım</a:t>
            </a:r>
            <a:r>
              <a:rPr lang="en-US" sz="1200" i="1" dirty="0">
                <a:latin typeface="Times New Roman"/>
                <a:cs typeface="Times New Roman"/>
              </a:rPr>
              <a:t> </a:t>
            </a:r>
            <a:r>
              <a:rPr lang="en-US" sz="1200" i="1" dirty="0" err="1">
                <a:latin typeface="Times New Roman"/>
                <a:cs typeface="Times New Roman"/>
              </a:rPr>
              <a:t>Kültürü</a:t>
            </a:r>
            <a:r>
              <a:rPr lang="en-US" sz="1200" i="1" dirty="0">
                <a:latin typeface="Times New Roman"/>
                <a:cs typeface="Times New Roman"/>
              </a:rPr>
              <a:t>”</a:t>
            </a:r>
            <a:endParaRPr lang="en-US" sz="1200" dirty="0">
              <a:latin typeface="Times New Roman"/>
              <a:cs typeface="Times New Roman"/>
            </a:endParaRPr>
          </a:p>
          <a:p>
            <a:pPr marL="285750" indent="-285750">
              <a:buFont typeface="Arial"/>
              <a:buChar char="•"/>
            </a:pPr>
            <a:r>
              <a:rPr lang="en-US" sz="1200" dirty="0">
                <a:latin typeface="Times New Roman"/>
                <a:cs typeface="Times New Roman"/>
              </a:rPr>
              <a:t>Prof. Dr. </a:t>
            </a:r>
            <a:r>
              <a:rPr lang="en-US" sz="1200" dirty="0" err="1">
                <a:latin typeface="Times New Roman"/>
                <a:cs typeface="Times New Roman"/>
              </a:rPr>
              <a:t>Selami</a:t>
            </a:r>
            <a:r>
              <a:rPr lang="en-US" sz="1200" dirty="0">
                <a:latin typeface="Times New Roman"/>
                <a:cs typeface="Times New Roman"/>
              </a:rPr>
              <a:t> SELVİ, Prof. Dr. Fatih SATIL, </a:t>
            </a:r>
            <a:r>
              <a:rPr lang="en-US" sz="1200" dirty="0" err="1">
                <a:latin typeface="Times New Roman"/>
                <a:cs typeface="Times New Roman"/>
              </a:rPr>
              <a:t>Balıkesir</a:t>
            </a:r>
            <a:r>
              <a:rPr lang="en-US" sz="1200" dirty="0">
                <a:latin typeface="Times New Roman"/>
                <a:cs typeface="Times New Roman"/>
              </a:rPr>
              <a:t> </a:t>
            </a:r>
            <a:r>
              <a:rPr lang="en-US" sz="1200" dirty="0" err="1">
                <a:latin typeface="Times New Roman"/>
                <a:cs typeface="Times New Roman"/>
              </a:rPr>
              <a:t>Üniversitesi</a:t>
            </a:r>
            <a:endParaRPr lang="en-US" sz="1200" dirty="0">
              <a:latin typeface="Times New Roman"/>
              <a:cs typeface="Times New Roman"/>
            </a:endParaRPr>
          </a:p>
          <a:p>
            <a:pPr indent="0">
              <a:buNone/>
            </a:pPr>
            <a:r>
              <a:rPr lang="en-US" sz="1200" i="1" dirty="0">
                <a:latin typeface="Times New Roman"/>
                <a:cs typeface="Times New Roman"/>
              </a:rPr>
              <a:t>“</a:t>
            </a:r>
            <a:r>
              <a:rPr lang="en-US" sz="1200" i="1" dirty="0" err="1">
                <a:latin typeface="Times New Roman"/>
                <a:cs typeface="Times New Roman"/>
              </a:rPr>
              <a:t>Gömeç</a:t>
            </a:r>
            <a:r>
              <a:rPr lang="en-US" sz="1200" i="1" dirty="0">
                <a:latin typeface="Times New Roman"/>
                <a:cs typeface="Times New Roman"/>
              </a:rPr>
              <a:t> (</a:t>
            </a:r>
            <a:r>
              <a:rPr lang="en-US" sz="1200" i="1" dirty="0" err="1">
                <a:latin typeface="Times New Roman"/>
                <a:cs typeface="Times New Roman"/>
              </a:rPr>
              <a:t>Balıkesir</a:t>
            </a:r>
            <a:r>
              <a:rPr lang="en-US" sz="1200" i="1" dirty="0">
                <a:latin typeface="Times New Roman"/>
                <a:cs typeface="Times New Roman"/>
              </a:rPr>
              <a:t>) </a:t>
            </a:r>
            <a:r>
              <a:rPr lang="en-US" sz="1200" i="1" dirty="0" err="1">
                <a:latin typeface="Times New Roman"/>
                <a:cs typeface="Times New Roman"/>
              </a:rPr>
              <a:t>İlçesinin</a:t>
            </a:r>
            <a:r>
              <a:rPr lang="en-US" sz="1200" i="1" dirty="0">
                <a:latin typeface="Times New Roman"/>
                <a:cs typeface="Times New Roman"/>
              </a:rPr>
              <a:t> </a:t>
            </a:r>
            <a:r>
              <a:rPr lang="en-US" sz="1200" i="1" dirty="0" err="1">
                <a:latin typeface="Times New Roman"/>
                <a:cs typeface="Times New Roman"/>
              </a:rPr>
              <a:t>Florası</a:t>
            </a:r>
            <a:r>
              <a:rPr lang="en-US" sz="1200" i="1" dirty="0">
                <a:latin typeface="Times New Roman"/>
                <a:cs typeface="Times New Roman"/>
              </a:rPr>
              <a:t>”</a:t>
            </a:r>
            <a:endParaRPr lang="en-US" sz="1200" dirty="0">
              <a:latin typeface="Times New Roman"/>
              <a:cs typeface="Times New Roman"/>
            </a:endParaRPr>
          </a:p>
          <a:p>
            <a:pPr marL="285750" indent="-285750">
              <a:buFont typeface="Arial"/>
              <a:buChar char="•"/>
            </a:pPr>
            <a:r>
              <a:rPr lang="en-US" sz="1200" dirty="0">
                <a:latin typeface="Times New Roman"/>
                <a:cs typeface="Times New Roman"/>
              </a:rPr>
              <a:t>Prof. Dr. Süheyla SARITAŞ, </a:t>
            </a:r>
            <a:r>
              <a:rPr lang="en-US" sz="1200" dirty="0" err="1">
                <a:latin typeface="Times New Roman"/>
                <a:cs typeface="Times New Roman"/>
              </a:rPr>
              <a:t>Balıkesir</a:t>
            </a:r>
            <a:r>
              <a:rPr lang="en-US" sz="1200" dirty="0">
                <a:latin typeface="Times New Roman"/>
                <a:cs typeface="Times New Roman"/>
              </a:rPr>
              <a:t> </a:t>
            </a:r>
            <a:r>
              <a:rPr lang="en-US" sz="1200" dirty="0" err="1">
                <a:latin typeface="Times New Roman"/>
                <a:cs typeface="Times New Roman"/>
              </a:rPr>
              <a:t>Üniversitesi</a:t>
            </a:r>
            <a:endParaRPr lang="en-US" sz="1200" dirty="0">
              <a:latin typeface="Times New Roman"/>
              <a:cs typeface="Times New Roman"/>
            </a:endParaRPr>
          </a:p>
          <a:p>
            <a:pPr marL="0" indent="0">
              <a:lnSpc>
                <a:spcPct val="100000"/>
              </a:lnSpc>
              <a:spcBef>
                <a:spcPts val="0"/>
              </a:spcBef>
              <a:buNone/>
            </a:pPr>
            <a:r>
              <a:rPr lang="en-US" sz="1200" i="1" dirty="0">
                <a:latin typeface="Times New Roman"/>
                <a:cs typeface="Times New Roman"/>
              </a:rPr>
              <a:t>      “</a:t>
            </a:r>
            <a:r>
              <a:rPr lang="en-US" sz="1200" i="1" dirty="0" err="1">
                <a:latin typeface="Times New Roman"/>
                <a:cs typeface="Times New Roman"/>
              </a:rPr>
              <a:t>Coğrafi</a:t>
            </a:r>
            <a:r>
              <a:rPr lang="en-US" sz="1200" i="1" dirty="0">
                <a:latin typeface="Times New Roman"/>
                <a:cs typeface="Times New Roman"/>
              </a:rPr>
              <a:t> </a:t>
            </a:r>
            <a:r>
              <a:rPr lang="en-US" sz="1200" i="1" dirty="0" err="1">
                <a:latin typeface="Times New Roman"/>
                <a:cs typeface="Times New Roman"/>
              </a:rPr>
              <a:t>İşarete</a:t>
            </a:r>
            <a:r>
              <a:rPr lang="en-US" sz="1200" i="1" dirty="0">
                <a:latin typeface="Times New Roman"/>
                <a:cs typeface="Times New Roman"/>
              </a:rPr>
              <a:t> Aday Bir </a:t>
            </a:r>
            <a:r>
              <a:rPr lang="en-US" sz="1200" i="1" dirty="0" err="1">
                <a:latin typeface="Times New Roman"/>
                <a:cs typeface="Times New Roman"/>
              </a:rPr>
              <a:t>Tarım</a:t>
            </a:r>
            <a:r>
              <a:rPr lang="en-US" sz="1200" i="1" dirty="0">
                <a:latin typeface="Times New Roman"/>
                <a:cs typeface="Times New Roman"/>
              </a:rPr>
              <a:t> </a:t>
            </a:r>
            <a:r>
              <a:rPr lang="en-US" sz="1200" i="1" dirty="0" err="1">
                <a:latin typeface="Times New Roman"/>
                <a:cs typeface="Times New Roman"/>
              </a:rPr>
              <a:t>Ürünü</a:t>
            </a:r>
            <a:r>
              <a:rPr lang="en-US" sz="1200" i="1" dirty="0">
                <a:latin typeface="Times New Roman"/>
                <a:cs typeface="Times New Roman"/>
              </a:rPr>
              <a:t>: </a:t>
            </a:r>
            <a:r>
              <a:rPr lang="en-US" sz="1200" i="1" dirty="0" err="1">
                <a:latin typeface="Times New Roman"/>
                <a:cs typeface="Times New Roman"/>
              </a:rPr>
              <a:t>Gömeç</a:t>
            </a:r>
            <a:r>
              <a:rPr lang="en-US" sz="1200" i="1" dirty="0">
                <a:latin typeface="Times New Roman"/>
                <a:cs typeface="Times New Roman"/>
              </a:rPr>
              <a:t> Sultani </a:t>
            </a:r>
            <a:r>
              <a:rPr lang="en-US" sz="1200" i="1" dirty="0" err="1">
                <a:latin typeface="Times New Roman"/>
                <a:cs typeface="Times New Roman"/>
              </a:rPr>
              <a:t>Bamyası</a:t>
            </a:r>
            <a:r>
              <a:rPr lang="en-US" sz="1200" i="1" dirty="0">
                <a:latin typeface="Times New Roman"/>
                <a:cs typeface="Times New Roman"/>
              </a:rPr>
              <a:t>”</a:t>
            </a:r>
            <a:endParaRPr lang="en-US" sz="1200" dirty="0">
              <a:latin typeface="Times New Roman"/>
              <a:cs typeface="Times New Roman"/>
            </a:endParaRPr>
          </a:p>
          <a:p>
            <a:pPr marL="285750" indent="-285750">
              <a:lnSpc>
                <a:spcPct val="100000"/>
              </a:lnSpc>
              <a:spcBef>
                <a:spcPts val="0"/>
              </a:spcBef>
            </a:pPr>
            <a:endParaRPr lang="en-US" sz="1200" dirty="0">
              <a:solidFill>
                <a:srgbClr val="000000"/>
              </a:solidFill>
              <a:latin typeface="Times New Roman"/>
              <a:cs typeface="Times New Roman"/>
            </a:endParaRPr>
          </a:p>
          <a:p>
            <a:pPr marL="0" indent="0">
              <a:lnSpc>
                <a:spcPct val="100000"/>
              </a:lnSpc>
              <a:spcBef>
                <a:spcPts val="0"/>
              </a:spcBef>
              <a:buNone/>
            </a:pPr>
            <a:endParaRPr lang="en-US" sz="1200" i="1" dirty="0">
              <a:solidFill>
                <a:srgbClr val="1A1A1A"/>
              </a:solidFill>
              <a:latin typeface="Times New Roman"/>
              <a:cs typeface="Times New Roman"/>
            </a:endParaRPr>
          </a:p>
        </p:txBody>
      </p:sp>
      <p:sp>
        <p:nvSpPr>
          <p:cNvPr id="4" name="Slayt Numarası Yer Tutucusu 3">
            <a:extLst>
              <a:ext uri="{FF2B5EF4-FFF2-40B4-BE49-F238E27FC236}">
                <a16:creationId xmlns:a16="http://schemas.microsoft.com/office/drawing/2014/main" id="{34BF661D-475F-DD6D-BB93-0E13D60BDE3C}"/>
              </a:ext>
            </a:extLst>
          </p:cNvPr>
          <p:cNvSpPr>
            <a:spLocks noGrp="1"/>
          </p:cNvSpPr>
          <p:nvPr>
            <p:ph type="sldNum" sz="quarter" idx="12"/>
          </p:nvPr>
        </p:nvSpPr>
        <p:spPr/>
        <p:txBody>
          <a:bodyPr/>
          <a:lstStyle/>
          <a:p>
            <a:fld id="{320A84BC-3F9E-4B08-9743-FC4E27FA5126}" type="slidenum">
              <a:rPr lang="tr-TR" sz="1400" smtClean="0">
                <a:latin typeface="Aptos"/>
              </a:rPr>
              <a:pPr/>
              <a:t>10</a:t>
            </a:fld>
            <a:endParaRPr lang="tr-TR" sz="1400">
              <a:latin typeface="Aptos"/>
            </a:endParaRPr>
          </a:p>
        </p:txBody>
      </p:sp>
    </p:spTree>
    <p:extLst>
      <p:ext uri="{BB962C8B-B14F-4D97-AF65-F5344CB8AC3E}">
        <p14:creationId xmlns:p14="http://schemas.microsoft.com/office/powerpoint/2010/main" val="119752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EFC781-8CE3-695C-ACA8-E06434B91D19}"/>
              </a:ext>
            </a:extLst>
          </p:cNvPr>
          <p:cNvSpPr>
            <a:spLocks noGrp="1"/>
          </p:cNvSpPr>
          <p:nvPr>
            <p:ph idx="1"/>
          </p:nvPr>
        </p:nvSpPr>
        <p:spPr>
          <a:xfrm>
            <a:off x="68785" y="360832"/>
            <a:ext cx="6713052" cy="9391276"/>
          </a:xfrm>
        </p:spPr>
        <p:txBody>
          <a:bodyPr vert="horz" lIns="91440" tIns="45720" rIns="91440" bIns="45720" rtlCol="0" anchor="t">
            <a:noAutofit/>
          </a:bodyPr>
          <a:lstStyle/>
          <a:p>
            <a:pPr marL="0" indent="0">
              <a:buNone/>
            </a:pPr>
            <a:r>
              <a:rPr lang="tr-TR" sz="1200" b="1" u="sng" dirty="0">
                <a:latin typeface="Times New Roman"/>
                <a:cs typeface="Times New Roman"/>
              </a:rPr>
              <a:t>28 EKİM 2023, Cumartesi,  3. Gün</a:t>
            </a:r>
            <a:endParaRPr lang="tr-TR" dirty="0"/>
          </a:p>
          <a:p>
            <a:pPr indent="0" algn="just">
              <a:lnSpc>
                <a:spcPct val="100000"/>
              </a:lnSpc>
              <a:spcBef>
                <a:spcPts val="500"/>
              </a:spcBef>
              <a:buNone/>
            </a:pPr>
            <a:r>
              <a:rPr lang="tr-TR" sz="1200" b="1" u="sng" dirty="0">
                <a:latin typeface="Times New Roman"/>
                <a:ea typeface="Calibri" panose="020F0502020204030204"/>
                <a:cs typeface="Times New Roman"/>
              </a:rPr>
              <a:t>09.30-10.30</a:t>
            </a:r>
            <a:endParaRPr lang="tr-TR" sz="1200" dirty="0">
              <a:latin typeface="Times New Roman"/>
              <a:ea typeface="Calibri" panose="020F0502020204030204"/>
              <a:cs typeface="Times New Roman"/>
            </a:endParaRPr>
          </a:p>
          <a:p>
            <a:pPr indent="0" algn="just">
              <a:lnSpc>
                <a:spcPct val="100000"/>
              </a:lnSpc>
              <a:spcBef>
                <a:spcPts val="500"/>
              </a:spcBef>
              <a:buNone/>
            </a:pPr>
            <a:r>
              <a:rPr lang="tr-TR" sz="1200" b="1" dirty="0">
                <a:latin typeface="Times New Roman"/>
                <a:ea typeface="Calibri" panose="020F0502020204030204"/>
                <a:cs typeface="Times New Roman"/>
              </a:rPr>
              <a:t>1. Oturum; Destinasyon Yönetimi ve Sürdürülebilirlik </a:t>
            </a:r>
            <a:endParaRPr lang="tr-TR" sz="1200" dirty="0">
              <a:latin typeface="Times New Roman"/>
              <a:ea typeface="Calibri" panose="020F0502020204030204"/>
              <a:cs typeface="Times New Roman"/>
            </a:endParaRPr>
          </a:p>
          <a:p>
            <a:pPr indent="0" algn="just">
              <a:lnSpc>
                <a:spcPct val="100000"/>
              </a:lnSpc>
              <a:spcBef>
                <a:spcPts val="500"/>
              </a:spcBef>
              <a:buNone/>
            </a:pPr>
            <a:r>
              <a:rPr lang="tr-TR" sz="1200" b="1" i="1" u="sng" dirty="0">
                <a:latin typeface="Times New Roman"/>
                <a:ea typeface="Calibri" panose="020F0502020204030204"/>
                <a:cs typeface="Times New Roman"/>
              </a:rPr>
              <a:t>Oturum Başkanı</a:t>
            </a:r>
            <a:r>
              <a:rPr lang="tr-TR" sz="1200" b="1" i="1" dirty="0">
                <a:latin typeface="Times New Roman"/>
                <a:ea typeface="Calibri" panose="020F0502020204030204"/>
                <a:cs typeface="Times New Roman"/>
              </a:rPr>
              <a:t>, </a:t>
            </a:r>
            <a:r>
              <a:rPr lang="tr-TR" sz="1200" b="1" dirty="0">
                <a:latin typeface="Times New Roman"/>
                <a:ea typeface="Calibri" panose="020F0502020204030204"/>
                <a:cs typeface="Times New Roman"/>
              </a:rPr>
              <a:t>Prof. Dr. Asım SALDAMLI, Bolu Abant İzzet Baysal Üniversitesi</a:t>
            </a:r>
            <a:endParaRPr lang="tr-TR" sz="1200" dirty="0">
              <a:latin typeface="Times New Roman"/>
              <a:ea typeface="Calibri" panose="020F0502020204030204"/>
              <a:cs typeface="Times New Roman"/>
            </a:endParaRPr>
          </a:p>
          <a:p>
            <a:pPr marL="285750" indent="0" algn="just">
              <a:lnSpc>
                <a:spcPct val="100000"/>
              </a:lnSpc>
              <a:spcBef>
                <a:spcPts val="500"/>
              </a:spcBef>
              <a:buFont typeface="Arial"/>
              <a:buChar char="•"/>
            </a:pPr>
            <a:r>
              <a:rPr lang="tr-TR" sz="1200" dirty="0">
                <a:latin typeface="Times New Roman"/>
                <a:ea typeface="Calibri" panose="020F0502020204030204"/>
                <a:cs typeface="Times New Roman"/>
              </a:rPr>
              <a:t>Doç. Dr. Sabriye ÇELİK UĞUZ, Doç. Dr. H. Hakan OKAY, Balıkesir Üniversitesi</a:t>
            </a:r>
          </a:p>
          <a:p>
            <a:pPr indent="0" algn="just">
              <a:lnSpc>
                <a:spcPct val="100000"/>
              </a:lnSpc>
              <a:spcBef>
                <a:spcPts val="500"/>
              </a:spcBef>
              <a:buNone/>
            </a:pPr>
            <a:r>
              <a:rPr lang="tr-TR" sz="1200" i="1" dirty="0">
                <a:latin typeface="Times New Roman"/>
                <a:ea typeface="Calibri" panose="020F0502020204030204"/>
                <a:cs typeface="Times New Roman"/>
              </a:rPr>
              <a:t>“</a:t>
            </a:r>
            <a:r>
              <a:rPr lang="en-US" sz="1200" i="1" dirty="0" err="1">
                <a:latin typeface="Times New Roman"/>
                <a:ea typeface="Calibri" panose="020F0502020204030204"/>
                <a:cs typeface="Times New Roman"/>
              </a:rPr>
              <a:t>Kültür</a:t>
            </a:r>
            <a:r>
              <a:rPr lang="en-US" sz="1200" i="1" dirty="0">
                <a:latin typeface="Times New Roman"/>
                <a:ea typeface="Calibri" panose="020F0502020204030204"/>
                <a:cs typeface="Times New Roman"/>
              </a:rPr>
              <a:t> Tur</a:t>
            </a:r>
            <a:r>
              <a:rPr lang="tr-TR" sz="1200" i="1" dirty="0">
                <a:latin typeface="Times New Roman"/>
                <a:ea typeface="Calibri" panose="020F0502020204030204"/>
                <a:cs typeface="Times New Roman"/>
              </a:rPr>
              <a:t>i</a:t>
            </a:r>
            <a:r>
              <a:rPr lang="en-US" sz="1200" i="1" dirty="0" err="1">
                <a:latin typeface="Times New Roman"/>
                <a:ea typeface="Calibri" panose="020F0502020204030204"/>
                <a:cs typeface="Times New Roman"/>
              </a:rPr>
              <a:t>zm</a:t>
            </a:r>
            <a:r>
              <a:rPr lang="tr-TR" sz="1200" i="1" dirty="0">
                <a:latin typeface="Times New Roman"/>
                <a:ea typeface="Calibri" panose="020F0502020204030204"/>
                <a:cs typeface="Times New Roman"/>
              </a:rPr>
              <a:t>i i</a:t>
            </a:r>
            <a:r>
              <a:rPr lang="en-US" sz="1200" i="1" dirty="0">
                <a:latin typeface="Times New Roman"/>
                <a:ea typeface="Calibri" panose="020F0502020204030204"/>
                <a:cs typeface="Times New Roman"/>
              </a:rPr>
              <a:t>le </a:t>
            </a:r>
            <a:r>
              <a:rPr lang="en-US" sz="1200" i="1" dirty="0" err="1">
                <a:latin typeface="Times New Roman"/>
                <a:ea typeface="Calibri" panose="020F0502020204030204"/>
                <a:cs typeface="Times New Roman"/>
              </a:rPr>
              <a:t>Adramytte</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on Fest</a:t>
            </a:r>
            <a:r>
              <a:rPr lang="tr-TR" sz="1200" i="1" dirty="0">
                <a:latin typeface="Times New Roman"/>
                <a:ea typeface="Calibri" panose="020F0502020204030204"/>
                <a:cs typeface="Times New Roman"/>
              </a:rPr>
              <a:t>i</a:t>
            </a:r>
            <a:r>
              <a:rPr lang="en-US" sz="1200" i="1" dirty="0" err="1">
                <a:latin typeface="Times New Roman"/>
                <a:ea typeface="Calibri" panose="020F0502020204030204"/>
                <a:cs typeface="Times New Roman"/>
              </a:rPr>
              <a:t>val</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Akadem</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s</a:t>
            </a:r>
            <a:r>
              <a:rPr lang="tr-TR" sz="1200" i="1" dirty="0">
                <a:latin typeface="Times New Roman"/>
                <a:ea typeface="Calibri" panose="020F0502020204030204"/>
                <a:cs typeface="Times New Roman"/>
              </a:rPr>
              <a:t>i v</a:t>
            </a:r>
            <a:r>
              <a:rPr lang="en-US" sz="1200" i="1" dirty="0">
                <a:latin typeface="Times New Roman"/>
                <a:ea typeface="Calibri" panose="020F0502020204030204"/>
                <a:cs typeface="Times New Roman"/>
              </a:rPr>
              <a:t>e </a:t>
            </a:r>
            <a:r>
              <a:rPr lang="en-US" sz="1200" i="1" dirty="0" err="1">
                <a:latin typeface="Times New Roman"/>
                <a:ea typeface="Calibri" panose="020F0502020204030204"/>
                <a:cs typeface="Times New Roman"/>
              </a:rPr>
              <a:t>Edrem</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t </a:t>
            </a:r>
            <a:r>
              <a:rPr lang="en-US" sz="1200" i="1" dirty="0" err="1">
                <a:latin typeface="Times New Roman"/>
                <a:ea typeface="Calibri" panose="020F0502020204030204"/>
                <a:cs typeface="Times New Roman"/>
              </a:rPr>
              <a:t>Körfez</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İlçeler</a:t>
            </a:r>
            <a:r>
              <a:rPr lang="tr-TR" sz="1200" i="1" dirty="0">
                <a:latin typeface="Times New Roman"/>
                <a:ea typeface="Calibri" panose="020F0502020204030204"/>
                <a:cs typeface="Times New Roman"/>
              </a:rPr>
              <a:t>i”</a:t>
            </a:r>
            <a:endParaRPr lang="tr-TR" sz="1200" dirty="0">
              <a:latin typeface="Times New Roman"/>
              <a:ea typeface="Calibri" panose="020F0502020204030204"/>
              <a:cs typeface="Times New Roman"/>
            </a:endParaRPr>
          </a:p>
          <a:p>
            <a:pPr marL="285750" indent="0" algn="just">
              <a:lnSpc>
                <a:spcPct val="100000"/>
              </a:lnSpc>
              <a:spcBef>
                <a:spcPts val="500"/>
              </a:spcBef>
              <a:buFont typeface="Arial"/>
              <a:buChar char="•"/>
            </a:pPr>
            <a:r>
              <a:rPr lang="tr-TR" sz="1200" dirty="0">
                <a:latin typeface="Times New Roman"/>
                <a:ea typeface="Calibri" panose="020F0502020204030204"/>
                <a:cs typeface="Times New Roman"/>
              </a:rPr>
              <a:t>Öğr. Gör. Kasım ERTÜRK, Topkapı Üniversitesi</a:t>
            </a:r>
          </a:p>
          <a:p>
            <a:pPr indent="0" algn="just">
              <a:lnSpc>
                <a:spcPct val="100000"/>
              </a:lnSpc>
              <a:spcBef>
                <a:spcPts val="500"/>
              </a:spcBef>
              <a:buNone/>
            </a:pPr>
            <a:r>
              <a:rPr lang="tr-TR" sz="1200" i="1" dirty="0">
                <a:latin typeface="Times New Roman"/>
                <a:ea typeface="Calibri" panose="020F0502020204030204"/>
                <a:cs typeface="Times New Roman"/>
              </a:rPr>
              <a:t>“Gömeç'in Marka Şehir Olabilme Potansiyeli ve Kent Kurumsal Kimliklendirme Strateji Önerisi”</a:t>
            </a:r>
            <a:endParaRPr lang="tr-TR" sz="1200" dirty="0">
              <a:latin typeface="Times New Roman"/>
              <a:ea typeface="Calibri" panose="020F0502020204030204"/>
              <a:cs typeface="Times New Roman"/>
            </a:endParaRPr>
          </a:p>
          <a:p>
            <a:pPr marL="285750" indent="0" algn="just">
              <a:lnSpc>
                <a:spcPct val="100000"/>
              </a:lnSpc>
              <a:spcBef>
                <a:spcPts val="500"/>
              </a:spcBef>
              <a:buFont typeface="Arial"/>
              <a:buChar char="•"/>
            </a:pPr>
            <a:r>
              <a:rPr lang="tr-TR" sz="1200" dirty="0">
                <a:latin typeface="Times New Roman"/>
                <a:ea typeface="Calibri" panose="020F0502020204030204"/>
                <a:cs typeface="Times New Roman"/>
              </a:rPr>
              <a:t>Prof. Dr. Asım SALDAMLI, Turizm ve Destinasyon Geliştirme Derneği Başkanı</a:t>
            </a:r>
          </a:p>
          <a:p>
            <a:pPr marL="0" indent="0" algn="just">
              <a:lnSpc>
                <a:spcPct val="100000"/>
              </a:lnSpc>
              <a:spcBef>
                <a:spcPts val="500"/>
              </a:spcBef>
              <a:buNone/>
            </a:pPr>
            <a:r>
              <a:rPr lang="tr-TR" sz="1200" i="1" dirty="0">
                <a:latin typeface="Times New Roman"/>
                <a:ea typeface="Calibri" panose="020F0502020204030204"/>
                <a:cs typeface="Times New Roman"/>
              </a:rPr>
              <a:t>       “Gömeç’te Destinasyon Yönetimi ve Örgütlenme Modeli”</a:t>
            </a:r>
            <a:endParaRPr lang="tr-TR" sz="1200" dirty="0">
              <a:latin typeface="Times New Roman"/>
              <a:ea typeface="Calibri" panose="020F0502020204030204"/>
              <a:cs typeface="Times New Roman"/>
            </a:endParaRPr>
          </a:p>
          <a:p>
            <a:pPr indent="0" algn="just">
              <a:lnSpc>
                <a:spcPct val="100000"/>
              </a:lnSpc>
              <a:spcBef>
                <a:spcPts val="500"/>
              </a:spcBef>
              <a:buNone/>
            </a:pPr>
            <a:r>
              <a:rPr lang="tr-TR" sz="1200" b="1" u="sng" dirty="0">
                <a:latin typeface="Times New Roman"/>
                <a:ea typeface="Calibri" panose="020F0502020204030204"/>
                <a:cs typeface="Times New Roman"/>
              </a:rPr>
              <a:t>10.30-11.00</a:t>
            </a:r>
            <a:r>
              <a:rPr lang="tr-TR" sz="1200" b="1" dirty="0">
                <a:latin typeface="Times New Roman"/>
                <a:ea typeface="Calibri" panose="020F0502020204030204"/>
                <a:cs typeface="Times New Roman"/>
              </a:rPr>
              <a:t>  Gastronomi ve Sanat Atölyeleri </a:t>
            </a:r>
            <a:endParaRPr lang="tr-TR" sz="1200" dirty="0">
              <a:latin typeface="Times New Roman"/>
              <a:ea typeface="Calibri" panose="020F0502020204030204"/>
              <a:cs typeface="Times New Roman"/>
            </a:endParaRPr>
          </a:p>
          <a:p>
            <a:pPr marL="285750" indent="0" algn="just">
              <a:lnSpc>
                <a:spcPct val="100000"/>
              </a:lnSpc>
              <a:spcBef>
                <a:spcPts val="500"/>
              </a:spcBef>
              <a:buFont typeface="Arial"/>
              <a:buChar char="•"/>
            </a:pPr>
            <a:r>
              <a:rPr lang="tr-TR" sz="1200" b="1" i="1" dirty="0">
                <a:latin typeface="Times New Roman"/>
                <a:ea typeface="Calibri" panose="020F0502020204030204"/>
                <a:cs typeface="Times New Roman"/>
              </a:rPr>
              <a:t>“Kültürlerarası Sanatsal Bağ Kurma Nesnesi Olarak, Telden Ayakkabı Modellemesi: Evrensel Gösterge Üretimi Etkinliği”</a:t>
            </a:r>
            <a:endParaRPr lang="tr-TR" sz="1200" dirty="0">
              <a:latin typeface="Times New Roman"/>
              <a:ea typeface="Calibri" panose="020F0502020204030204"/>
              <a:cs typeface="Times New Roman"/>
            </a:endParaRPr>
          </a:p>
          <a:p>
            <a:pPr indent="0" algn="just">
              <a:lnSpc>
                <a:spcPct val="100000"/>
              </a:lnSpc>
              <a:spcBef>
                <a:spcPts val="500"/>
              </a:spcBef>
              <a:buNone/>
            </a:pPr>
            <a:r>
              <a:rPr lang="tr-TR" sz="1200" dirty="0">
                <a:latin typeface="Times New Roman"/>
                <a:ea typeface="Calibri" panose="020F0502020204030204"/>
                <a:cs typeface="Times New Roman"/>
              </a:rPr>
              <a:t>Resim ve Enstalasyon Sanatçısı Ahmet DİLEK, Hamburg </a:t>
            </a:r>
          </a:p>
          <a:p>
            <a:pPr marL="0" indent="0" algn="just">
              <a:lnSpc>
                <a:spcPct val="100000"/>
              </a:lnSpc>
              <a:spcBef>
                <a:spcPts val="500"/>
              </a:spcBef>
              <a:buNone/>
            </a:pPr>
            <a:r>
              <a:rPr lang="tr-TR" sz="1200" dirty="0">
                <a:latin typeface="Times New Roman"/>
                <a:ea typeface="Calibri" panose="020F0502020204030204"/>
                <a:cs typeface="Times New Roman"/>
              </a:rPr>
              <a:t>      Sergi ve Etkinlik Küratörü Doç. Dr. Songül ASLAN, Aydın Adnan Menderes Üniversitesi</a:t>
            </a:r>
          </a:p>
          <a:p>
            <a:pPr marL="0" indent="0" algn="just">
              <a:lnSpc>
                <a:spcPct val="100000"/>
              </a:lnSpc>
              <a:spcBef>
                <a:spcPts val="500"/>
              </a:spcBef>
              <a:buNone/>
            </a:pPr>
            <a:r>
              <a:rPr lang="tr-TR" sz="1200" b="1" dirty="0">
                <a:latin typeface="Times New Roman"/>
                <a:ea typeface="Calibri" panose="020F0502020204030204"/>
                <a:cs typeface="Times New Roman"/>
              </a:rPr>
              <a:t>      </a:t>
            </a:r>
            <a:r>
              <a:rPr lang="tr-TR" sz="1200" b="1" u="sng" dirty="0">
                <a:latin typeface="Times New Roman"/>
                <a:ea typeface="Calibri" panose="020F0502020204030204"/>
                <a:cs typeface="Times New Roman"/>
              </a:rPr>
              <a:t>10.30-11.00</a:t>
            </a:r>
            <a:r>
              <a:rPr lang="tr-TR" sz="1200" b="1" dirty="0">
                <a:latin typeface="Times New Roman"/>
                <a:ea typeface="Calibri" panose="020F0502020204030204"/>
                <a:cs typeface="Times New Roman"/>
              </a:rPr>
              <a:t>           ARA </a:t>
            </a:r>
            <a:endParaRPr lang="tr-TR" sz="1200" dirty="0">
              <a:latin typeface="Times New Roman"/>
              <a:ea typeface="Calibri" panose="020F0502020204030204"/>
              <a:cs typeface="Times New Roman"/>
            </a:endParaRPr>
          </a:p>
          <a:p>
            <a:pPr indent="0" algn="just">
              <a:lnSpc>
                <a:spcPct val="100000"/>
              </a:lnSpc>
              <a:spcBef>
                <a:spcPts val="500"/>
              </a:spcBef>
              <a:buNone/>
            </a:pPr>
            <a:r>
              <a:rPr lang="tr-TR" sz="1200" b="1" u="sng" dirty="0">
                <a:latin typeface="Times New Roman"/>
                <a:ea typeface="Calibri"/>
                <a:cs typeface="Times New Roman"/>
              </a:rPr>
              <a:t>11.00- 12.30</a:t>
            </a:r>
            <a:endParaRPr lang="tr-TR" sz="1200" dirty="0">
              <a:latin typeface="Times New Roman"/>
              <a:cs typeface="Times New Roman"/>
            </a:endParaRPr>
          </a:p>
          <a:p>
            <a:pPr indent="0" algn="just">
              <a:lnSpc>
                <a:spcPct val="100000"/>
              </a:lnSpc>
              <a:spcBef>
                <a:spcPts val="500"/>
              </a:spcBef>
              <a:buNone/>
            </a:pPr>
            <a:r>
              <a:rPr lang="tr-TR" sz="1200" b="1" dirty="0">
                <a:latin typeface="Times New Roman"/>
                <a:ea typeface="Calibri"/>
                <a:cs typeface="Times New Roman"/>
              </a:rPr>
              <a:t>2. Oturum; Toplumsal Yönleriyle Gömeç</a:t>
            </a:r>
            <a:endParaRPr lang="tr-TR" sz="1200" dirty="0">
              <a:latin typeface="Times New Roman"/>
              <a:cs typeface="Times New Roman"/>
            </a:endParaRPr>
          </a:p>
          <a:p>
            <a:pPr indent="0" algn="just">
              <a:lnSpc>
                <a:spcPct val="100000"/>
              </a:lnSpc>
              <a:spcBef>
                <a:spcPts val="500"/>
              </a:spcBef>
              <a:buNone/>
            </a:pPr>
            <a:r>
              <a:rPr lang="tr-TR" sz="1200" b="1" i="1" u="sng" dirty="0">
                <a:latin typeface="Times New Roman"/>
                <a:ea typeface="Calibri"/>
                <a:cs typeface="Times New Roman"/>
              </a:rPr>
              <a:t>Oturum Başkanı</a:t>
            </a:r>
            <a:r>
              <a:rPr lang="tr-TR" sz="1200" b="1" i="1" dirty="0">
                <a:latin typeface="Times New Roman"/>
                <a:ea typeface="Calibri"/>
                <a:cs typeface="Times New Roman"/>
              </a:rPr>
              <a:t>,</a:t>
            </a:r>
            <a:r>
              <a:rPr lang="tr-TR" sz="1200" b="1" dirty="0">
                <a:latin typeface="Times New Roman"/>
                <a:ea typeface="Calibri"/>
                <a:cs typeface="Times New Roman"/>
              </a:rPr>
              <a:t> Doç. Dr. Ferhat TOPBAŞ, İzmir Demokrasi Üniversitesi</a:t>
            </a:r>
            <a:endParaRPr lang="tr-TR" sz="1200" dirty="0">
              <a:latin typeface="Times New Roman"/>
              <a:cs typeface="Times New Roman"/>
            </a:endParaRPr>
          </a:p>
          <a:p>
            <a:pPr marL="285750" indent="0" algn="just">
              <a:lnSpc>
                <a:spcPct val="100000"/>
              </a:lnSpc>
              <a:spcBef>
                <a:spcPts val="500"/>
              </a:spcBef>
              <a:buFont typeface="Arial"/>
              <a:buChar char="•"/>
            </a:pPr>
            <a:r>
              <a:rPr lang="tr-TR" sz="1200" dirty="0">
                <a:latin typeface="Times New Roman"/>
                <a:ea typeface="Calibri"/>
                <a:cs typeface="Times New Roman"/>
              </a:rPr>
              <a:t>Doç. Dr. Gizem ÖZGÜREL, Yüksek Lisans Öğrencisi Kübra ÜRKÜN, </a:t>
            </a:r>
            <a:br>
              <a:rPr lang="tr-TR" sz="1200" dirty="0">
                <a:latin typeface="Times New Roman"/>
                <a:ea typeface="Calibri"/>
                <a:cs typeface="Times New Roman"/>
              </a:rPr>
            </a:br>
            <a:r>
              <a:rPr lang="tr-TR" sz="1200" dirty="0">
                <a:latin typeface="Times New Roman"/>
                <a:ea typeface="Calibri"/>
                <a:cs typeface="Times New Roman"/>
              </a:rPr>
              <a:t>Balıkesir Üniversitesi</a:t>
            </a:r>
            <a:endParaRPr lang="tr-TR" sz="1200" dirty="0">
              <a:latin typeface="Times New Roman"/>
              <a:cs typeface="Times New Roman"/>
            </a:endParaRPr>
          </a:p>
          <a:p>
            <a:pPr indent="0" algn="just">
              <a:lnSpc>
                <a:spcPct val="100000"/>
              </a:lnSpc>
              <a:spcBef>
                <a:spcPts val="500"/>
              </a:spcBef>
              <a:buNone/>
            </a:pPr>
            <a:r>
              <a:rPr lang="tr-TR" sz="1200" i="1" dirty="0">
                <a:latin typeface="Times New Roman"/>
                <a:ea typeface="Calibri"/>
                <a:cs typeface="Times New Roman"/>
              </a:rPr>
              <a:t>“Gastronomik Kimliği ile Gömeç”</a:t>
            </a:r>
            <a:endParaRPr lang="tr-TR" sz="1200" dirty="0">
              <a:latin typeface="Times New Roman"/>
              <a:cs typeface="Times New Roman"/>
            </a:endParaRPr>
          </a:p>
          <a:p>
            <a:pPr marL="285750" indent="0" algn="just">
              <a:lnSpc>
                <a:spcPct val="100000"/>
              </a:lnSpc>
              <a:spcBef>
                <a:spcPts val="500"/>
              </a:spcBef>
              <a:buFont typeface="Arial"/>
              <a:buChar char="•"/>
            </a:pPr>
            <a:r>
              <a:rPr lang="tr-TR" sz="1200" dirty="0">
                <a:latin typeface="Times New Roman"/>
                <a:ea typeface="Calibri"/>
                <a:cs typeface="Times New Roman"/>
              </a:rPr>
              <a:t>Erdem VARDAR, Yuva Derneği Başkanı </a:t>
            </a:r>
          </a:p>
          <a:p>
            <a:pPr marL="285750" indent="0" algn="just">
              <a:lnSpc>
                <a:spcPct val="100000"/>
              </a:lnSpc>
              <a:spcBef>
                <a:spcPts val="500"/>
              </a:spcBef>
              <a:buNone/>
            </a:pPr>
            <a:r>
              <a:rPr lang="tr-TR" sz="1200" i="1" dirty="0">
                <a:latin typeface="Times New Roman"/>
                <a:ea typeface="Calibri"/>
                <a:cs typeface="Times New Roman"/>
              </a:rPr>
              <a:t>“Madra Öğrenme Köyü”</a:t>
            </a:r>
            <a:endParaRPr lang="tr-TR" sz="1200" dirty="0">
              <a:latin typeface="Times New Roman"/>
              <a:cs typeface="Times New Roman"/>
            </a:endParaRPr>
          </a:p>
          <a:p>
            <a:pPr marL="285750" indent="0" algn="just">
              <a:lnSpc>
                <a:spcPct val="100000"/>
              </a:lnSpc>
              <a:spcBef>
                <a:spcPts val="500"/>
              </a:spcBef>
              <a:buFont typeface="Arial"/>
              <a:buChar char="•"/>
            </a:pPr>
            <a:r>
              <a:rPr lang="tr-TR" sz="1200" dirty="0">
                <a:latin typeface="Times New Roman"/>
                <a:ea typeface="Calibri"/>
                <a:cs typeface="Times New Roman"/>
              </a:rPr>
              <a:t>Prof. Dr. Recep EFE, Prof. Dr. Abdullah SOYKAN, Prof. Dr. İsa CÜREBAL, Balıkesir Üniversitesi</a:t>
            </a:r>
            <a:endParaRPr lang="tr-TR" sz="1200" dirty="0">
              <a:latin typeface="Times New Roman"/>
              <a:cs typeface="Times New Roman"/>
            </a:endParaRPr>
          </a:p>
          <a:p>
            <a:pPr indent="0" algn="just">
              <a:lnSpc>
                <a:spcPct val="100000"/>
              </a:lnSpc>
              <a:spcBef>
                <a:spcPts val="500"/>
              </a:spcBef>
              <a:buNone/>
            </a:pPr>
            <a:r>
              <a:rPr lang="tr-TR" sz="1200" i="1" dirty="0">
                <a:latin typeface="Times New Roman"/>
                <a:ea typeface="Calibri"/>
                <a:cs typeface="Times New Roman"/>
              </a:rPr>
              <a:t>“Gömeç'te </a:t>
            </a:r>
            <a:r>
              <a:rPr lang="tr-TR" sz="1200" i="1" dirty="0" err="1">
                <a:latin typeface="Times New Roman"/>
                <a:ea typeface="Calibri"/>
                <a:cs typeface="Times New Roman"/>
              </a:rPr>
              <a:t>Jeosit</a:t>
            </a:r>
            <a:r>
              <a:rPr lang="tr-TR" sz="1200" i="1" dirty="0">
                <a:latin typeface="Times New Roman"/>
                <a:ea typeface="Calibri"/>
                <a:cs typeface="Times New Roman"/>
              </a:rPr>
              <a:t> Olabilecek Alanlar ve Özellikleri”</a:t>
            </a:r>
            <a:endParaRPr lang="tr-TR" sz="1200" dirty="0">
              <a:latin typeface="Times New Roman"/>
              <a:cs typeface="Times New Roman"/>
            </a:endParaRPr>
          </a:p>
          <a:p>
            <a:pPr marL="285750" indent="0" algn="just">
              <a:lnSpc>
                <a:spcPct val="100000"/>
              </a:lnSpc>
              <a:spcBef>
                <a:spcPts val="500"/>
              </a:spcBef>
              <a:buFont typeface="Arial"/>
              <a:buChar char="•"/>
            </a:pPr>
            <a:r>
              <a:rPr lang="tr-TR" sz="1200" dirty="0">
                <a:latin typeface="Times New Roman"/>
                <a:ea typeface="Calibri"/>
                <a:cs typeface="Times New Roman"/>
              </a:rPr>
              <a:t>Dr. Öğr. Üyesi Fevziye Deniz GÜNDOĞDU</a:t>
            </a:r>
            <a:endParaRPr lang="tr-TR" sz="1200" dirty="0">
              <a:latin typeface="Times New Roman"/>
              <a:cs typeface="Times New Roman"/>
            </a:endParaRPr>
          </a:p>
          <a:p>
            <a:pPr indent="0" algn="just">
              <a:lnSpc>
                <a:spcPct val="100000"/>
              </a:lnSpc>
              <a:spcBef>
                <a:spcPts val="500"/>
              </a:spcBef>
              <a:buNone/>
            </a:pPr>
            <a:r>
              <a:rPr lang="tr-TR" sz="1200" i="1" dirty="0">
                <a:latin typeface="Times New Roman"/>
                <a:ea typeface="Calibri"/>
                <a:cs typeface="Times New Roman"/>
              </a:rPr>
              <a:t>“</a:t>
            </a:r>
            <a:r>
              <a:rPr lang="en-US" sz="1200" i="1" dirty="0" err="1">
                <a:latin typeface="Times New Roman"/>
                <a:ea typeface="Calibri"/>
                <a:cs typeface="Times New Roman"/>
              </a:rPr>
              <a:t>Gömeç</a:t>
            </a:r>
            <a:r>
              <a:rPr lang="en-US" sz="1200" i="1" dirty="0">
                <a:latin typeface="Times New Roman"/>
                <a:ea typeface="Calibri"/>
                <a:cs typeface="Times New Roman"/>
              </a:rPr>
              <a:t> </a:t>
            </a:r>
            <a:r>
              <a:rPr lang="en-US" sz="1200" i="1" dirty="0" err="1">
                <a:latin typeface="Times New Roman"/>
                <a:ea typeface="Calibri"/>
                <a:cs typeface="Times New Roman"/>
              </a:rPr>
              <a:t>Beled</a:t>
            </a:r>
            <a:r>
              <a:rPr lang="tr-TR" sz="1200" i="1" dirty="0">
                <a:latin typeface="Times New Roman"/>
                <a:ea typeface="Calibri"/>
                <a:cs typeface="Times New Roman"/>
              </a:rPr>
              <a:t>i</a:t>
            </a:r>
            <a:r>
              <a:rPr lang="en-US" sz="1200" i="1" dirty="0">
                <a:latin typeface="Times New Roman"/>
                <a:ea typeface="Calibri"/>
                <a:cs typeface="Times New Roman"/>
              </a:rPr>
              <a:t>ye </a:t>
            </a:r>
            <a:r>
              <a:rPr lang="en-US" sz="1200" i="1" dirty="0" err="1">
                <a:latin typeface="Times New Roman"/>
                <a:ea typeface="Calibri"/>
                <a:cs typeface="Times New Roman"/>
              </a:rPr>
              <a:t>Başkanl</a:t>
            </a:r>
            <a:r>
              <a:rPr lang="tr-TR" sz="1200" i="1" dirty="0">
                <a:latin typeface="Times New Roman"/>
                <a:ea typeface="Calibri"/>
                <a:cs typeface="Times New Roman"/>
              </a:rPr>
              <a:t>ı</a:t>
            </a:r>
            <a:r>
              <a:rPr lang="en-US" sz="1200" i="1" dirty="0">
                <a:latin typeface="Times New Roman"/>
                <a:ea typeface="Calibri"/>
                <a:cs typeface="Times New Roman"/>
              </a:rPr>
              <a:t>ğ</a:t>
            </a:r>
            <a:r>
              <a:rPr lang="tr-TR" sz="1200" i="1" dirty="0">
                <a:latin typeface="Times New Roman"/>
                <a:ea typeface="Calibri"/>
                <a:cs typeface="Times New Roman"/>
              </a:rPr>
              <a:t>ı</a:t>
            </a:r>
            <a:r>
              <a:rPr lang="en-US" sz="1200" i="1" dirty="0">
                <a:latin typeface="Times New Roman"/>
                <a:ea typeface="Calibri"/>
                <a:cs typeface="Times New Roman"/>
              </a:rPr>
              <a:t> B</a:t>
            </a:r>
            <a:r>
              <a:rPr lang="tr-TR" sz="1200" i="1" dirty="0">
                <a:latin typeface="Times New Roman"/>
                <a:ea typeface="Calibri"/>
                <a:cs typeface="Times New Roman"/>
              </a:rPr>
              <a:t>i</a:t>
            </a:r>
            <a:r>
              <a:rPr lang="en-US" sz="1200" i="1" dirty="0" err="1">
                <a:latin typeface="Times New Roman"/>
                <a:ea typeface="Calibri"/>
                <a:cs typeface="Times New Roman"/>
              </a:rPr>
              <a:t>nas</a:t>
            </a:r>
            <a:r>
              <a:rPr lang="tr-TR" sz="1200" i="1" dirty="0">
                <a:latin typeface="Times New Roman"/>
                <a:ea typeface="Calibri"/>
                <a:cs typeface="Times New Roman"/>
              </a:rPr>
              <a:t>ı</a:t>
            </a:r>
            <a:r>
              <a:rPr lang="en-US" sz="1200" i="1" dirty="0">
                <a:latin typeface="Times New Roman"/>
                <a:ea typeface="Calibri"/>
                <a:cs typeface="Times New Roman"/>
              </a:rPr>
              <a:t> Özel</a:t>
            </a:r>
            <a:r>
              <a:rPr lang="tr-TR" sz="1200" i="1" dirty="0">
                <a:latin typeface="Times New Roman"/>
                <a:ea typeface="Calibri"/>
                <a:cs typeface="Times New Roman"/>
              </a:rPr>
              <a:t>i</a:t>
            </a:r>
            <a:r>
              <a:rPr lang="en-US" sz="1200" i="1" dirty="0" err="1">
                <a:latin typeface="Times New Roman"/>
                <a:ea typeface="Calibri"/>
                <a:cs typeface="Times New Roman"/>
              </a:rPr>
              <a:t>nde</a:t>
            </a:r>
            <a:r>
              <a:rPr lang="en-US" sz="1200" i="1" dirty="0">
                <a:latin typeface="Times New Roman"/>
                <a:ea typeface="Calibri"/>
                <a:cs typeface="Times New Roman"/>
              </a:rPr>
              <a:t> </a:t>
            </a:r>
            <a:r>
              <a:rPr lang="en-US" sz="1200" i="1" dirty="0" err="1">
                <a:latin typeface="Times New Roman"/>
                <a:ea typeface="Calibri"/>
                <a:cs typeface="Times New Roman"/>
              </a:rPr>
              <a:t>Koruma</a:t>
            </a:r>
            <a:r>
              <a:rPr lang="en-US" sz="1200" i="1" dirty="0">
                <a:latin typeface="Times New Roman"/>
                <a:ea typeface="Calibri"/>
                <a:cs typeface="Times New Roman"/>
              </a:rPr>
              <a:t> </a:t>
            </a:r>
            <a:r>
              <a:rPr lang="en-US" sz="1200" i="1" dirty="0" err="1">
                <a:latin typeface="Times New Roman"/>
                <a:ea typeface="Calibri"/>
                <a:cs typeface="Times New Roman"/>
              </a:rPr>
              <a:t>Sorunlar</a:t>
            </a:r>
            <a:r>
              <a:rPr lang="tr-TR" sz="1200" i="1" dirty="0">
                <a:latin typeface="Times New Roman"/>
                <a:ea typeface="Calibri"/>
                <a:cs typeface="Times New Roman"/>
              </a:rPr>
              <a:t>ı</a:t>
            </a:r>
            <a:r>
              <a:rPr lang="en-US" sz="1200" i="1" dirty="0" err="1">
                <a:latin typeface="Times New Roman"/>
                <a:ea typeface="Calibri"/>
                <a:cs typeface="Times New Roman"/>
              </a:rPr>
              <a:t>na</a:t>
            </a:r>
            <a:r>
              <a:rPr lang="en-US" sz="1200" i="1" dirty="0">
                <a:latin typeface="Times New Roman"/>
                <a:ea typeface="Calibri"/>
                <a:cs typeface="Times New Roman"/>
              </a:rPr>
              <a:t> Prat</a:t>
            </a:r>
            <a:r>
              <a:rPr lang="tr-TR" sz="1200" i="1" dirty="0">
                <a:latin typeface="Times New Roman"/>
                <a:ea typeface="Calibri"/>
                <a:cs typeface="Times New Roman"/>
              </a:rPr>
              <a:t>i</a:t>
            </a:r>
            <a:r>
              <a:rPr lang="en-US" sz="1200" i="1" dirty="0">
                <a:latin typeface="Times New Roman"/>
                <a:ea typeface="Calibri"/>
                <a:cs typeface="Times New Roman"/>
              </a:rPr>
              <a:t>k B</a:t>
            </a:r>
            <a:r>
              <a:rPr lang="tr-TR" sz="1200" i="1" dirty="0">
                <a:latin typeface="Times New Roman"/>
                <a:ea typeface="Calibri"/>
                <a:cs typeface="Times New Roman"/>
              </a:rPr>
              <a:t>i</a:t>
            </a:r>
            <a:r>
              <a:rPr lang="en-US" sz="1200" i="1" dirty="0">
                <a:latin typeface="Times New Roman"/>
                <a:ea typeface="Calibri"/>
                <a:cs typeface="Times New Roman"/>
              </a:rPr>
              <a:t>r </a:t>
            </a:r>
            <a:r>
              <a:rPr lang="en-US" sz="1200" i="1" dirty="0" err="1">
                <a:latin typeface="Times New Roman"/>
                <a:ea typeface="Calibri"/>
                <a:cs typeface="Times New Roman"/>
              </a:rPr>
              <a:t>Yaklaş</a:t>
            </a:r>
            <a:r>
              <a:rPr lang="tr-TR" sz="1200" i="1" dirty="0">
                <a:latin typeface="Times New Roman"/>
                <a:ea typeface="Calibri"/>
                <a:cs typeface="Times New Roman"/>
              </a:rPr>
              <a:t>ı</a:t>
            </a:r>
            <a:r>
              <a:rPr lang="en-US" sz="1200" i="1" dirty="0">
                <a:latin typeface="Times New Roman"/>
                <a:ea typeface="Calibri"/>
                <a:cs typeface="Times New Roman"/>
              </a:rPr>
              <a:t>m</a:t>
            </a:r>
            <a:r>
              <a:rPr lang="tr-TR" sz="1200" i="1" dirty="0">
                <a:latin typeface="Times New Roman"/>
                <a:ea typeface="Calibri"/>
                <a:cs typeface="Times New Roman"/>
              </a:rPr>
              <a:t>”</a:t>
            </a:r>
            <a:endParaRPr lang="tr-TR" sz="1200" dirty="0">
              <a:latin typeface="Times New Roman"/>
              <a:cs typeface="Times New Roman"/>
            </a:endParaRPr>
          </a:p>
          <a:p>
            <a:pPr marL="285750" indent="0" algn="just">
              <a:lnSpc>
                <a:spcPct val="100000"/>
              </a:lnSpc>
              <a:spcBef>
                <a:spcPts val="500"/>
              </a:spcBef>
              <a:buFont typeface="Arial"/>
              <a:buChar char="•"/>
            </a:pPr>
            <a:r>
              <a:rPr lang="tr-TR" sz="1200" dirty="0">
                <a:latin typeface="Times New Roman"/>
                <a:ea typeface="Calibri"/>
                <a:cs typeface="Times New Roman"/>
              </a:rPr>
              <a:t>Mimar İlkim AKAR</a:t>
            </a:r>
            <a:endParaRPr lang="tr-TR" sz="1200" dirty="0">
              <a:latin typeface="Times New Roman"/>
              <a:cs typeface="Times New Roman"/>
            </a:endParaRPr>
          </a:p>
          <a:p>
            <a:pPr indent="0" algn="just">
              <a:lnSpc>
                <a:spcPct val="100000"/>
              </a:lnSpc>
              <a:spcBef>
                <a:spcPts val="500"/>
              </a:spcBef>
              <a:buNone/>
            </a:pPr>
            <a:r>
              <a:rPr lang="tr-TR" sz="1200" i="1" dirty="0">
                <a:latin typeface="Times New Roman"/>
                <a:ea typeface="Calibri"/>
                <a:cs typeface="Times New Roman"/>
              </a:rPr>
              <a:t>“Gömeç’te Bir Uygulama Önerisi: Çocuk ve Sürdürülebilirlik”</a:t>
            </a:r>
            <a:endParaRPr lang="tr-TR" sz="1200" dirty="0">
              <a:latin typeface="Times New Roman"/>
              <a:cs typeface="Times New Roman"/>
            </a:endParaRPr>
          </a:p>
          <a:p>
            <a:pPr marL="285750" indent="0" algn="just">
              <a:lnSpc>
                <a:spcPct val="100000"/>
              </a:lnSpc>
              <a:spcBef>
                <a:spcPts val="500"/>
              </a:spcBef>
              <a:buFont typeface="Arial"/>
              <a:buChar char="•"/>
            </a:pPr>
            <a:r>
              <a:rPr lang="tr-TR" sz="1200" dirty="0">
                <a:latin typeface="Times New Roman"/>
                <a:ea typeface="Calibri"/>
                <a:cs typeface="Times New Roman"/>
              </a:rPr>
              <a:t>Jeoloji Mühendisi Arda ERDEN, Prof. Dr.  Fazlı ÇOBAN</a:t>
            </a:r>
            <a:endParaRPr lang="tr-TR" sz="1200" dirty="0">
              <a:latin typeface="Times New Roman"/>
              <a:cs typeface="Times New Roman"/>
            </a:endParaRPr>
          </a:p>
          <a:p>
            <a:pPr indent="0" algn="just">
              <a:lnSpc>
                <a:spcPct val="100000"/>
              </a:lnSpc>
              <a:spcBef>
                <a:spcPts val="500"/>
              </a:spcBef>
              <a:buNone/>
            </a:pPr>
            <a:r>
              <a:rPr lang="tr-TR" sz="1200" i="1" dirty="0">
                <a:latin typeface="Times New Roman"/>
                <a:ea typeface="Calibri"/>
                <a:cs typeface="Times New Roman"/>
              </a:rPr>
              <a:t>“Gömeç Yöresi Jeotermal Potansiyeli ve Olası Ekonomik Katkıları”</a:t>
            </a:r>
            <a:endParaRPr lang="tr-TR" sz="1200" dirty="0">
              <a:latin typeface="Times New Roman"/>
              <a:cs typeface="Times New Roman"/>
            </a:endParaRPr>
          </a:p>
          <a:p>
            <a:pPr marL="285750" indent="0" algn="just">
              <a:lnSpc>
                <a:spcPct val="100000"/>
              </a:lnSpc>
              <a:spcBef>
                <a:spcPts val="500"/>
              </a:spcBef>
              <a:buFont typeface="Arial"/>
              <a:buChar char="•"/>
            </a:pPr>
            <a:r>
              <a:rPr lang="tr-TR" sz="1200" dirty="0">
                <a:latin typeface="Times New Roman"/>
                <a:ea typeface="Calibri"/>
                <a:cs typeface="Times New Roman"/>
              </a:rPr>
              <a:t>Tarih Öğretmeni Ramazan BALKAN  “Gömeç ve Çevresinde Yörük İskânı”</a:t>
            </a:r>
            <a:endParaRPr lang="tr-TR" sz="1200" dirty="0">
              <a:latin typeface="Times New Roman"/>
              <a:cs typeface="Times New Roman"/>
            </a:endParaRPr>
          </a:p>
          <a:p>
            <a:pPr marL="285750" indent="0" algn="just">
              <a:lnSpc>
                <a:spcPct val="100000"/>
              </a:lnSpc>
              <a:spcBef>
                <a:spcPts val="500"/>
              </a:spcBef>
              <a:buFont typeface="Arial"/>
              <a:buChar char="•"/>
            </a:pPr>
            <a:r>
              <a:rPr lang="tr-TR" sz="1200" b="1" u="sng" dirty="0">
                <a:latin typeface="Times New Roman"/>
                <a:ea typeface="Calibri"/>
                <a:cs typeface="Times New Roman"/>
              </a:rPr>
              <a:t>12.30.   KAPANIŞ</a:t>
            </a:r>
            <a:endParaRPr lang="tr-TR" sz="1200" dirty="0">
              <a:latin typeface="Times New Roman"/>
              <a:ea typeface="Calibri"/>
              <a:cs typeface="Times New Roman"/>
            </a:endParaRPr>
          </a:p>
          <a:p>
            <a:pPr marL="285750" indent="0" algn="just">
              <a:lnSpc>
                <a:spcPct val="100000"/>
              </a:lnSpc>
              <a:spcBef>
                <a:spcPts val="500"/>
              </a:spcBef>
              <a:buFont typeface="Arial"/>
              <a:buChar char="•"/>
            </a:pPr>
            <a:r>
              <a:rPr lang="tr-TR" sz="1200" b="1" u="sng" dirty="0">
                <a:latin typeface="Times New Roman"/>
                <a:ea typeface="Calibri"/>
                <a:cs typeface="Times New Roman"/>
              </a:rPr>
              <a:t>12.30-13.30  Öğle Arası</a:t>
            </a:r>
            <a:endParaRPr lang="tr-TR" sz="1200" dirty="0">
              <a:latin typeface="Times New Roman"/>
              <a:ea typeface="Calibri"/>
              <a:cs typeface="Times New Roman"/>
            </a:endParaRPr>
          </a:p>
          <a:p>
            <a:pPr marL="285750" indent="0" algn="just">
              <a:lnSpc>
                <a:spcPct val="100000"/>
              </a:lnSpc>
              <a:spcBef>
                <a:spcPts val="500"/>
              </a:spcBef>
              <a:buFont typeface="Arial"/>
              <a:buChar char="•"/>
            </a:pPr>
            <a:r>
              <a:rPr lang="tr-TR" sz="1200" b="1" u="sng" dirty="0">
                <a:latin typeface="Times New Roman"/>
                <a:ea typeface="Calibri"/>
                <a:cs typeface="Times New Roman"/>
              </a:rPr>
              <a:t>13.30-16.00 Arası  </a:t>
            </a:r>
            <a:r>
              <a:rPr lang="tr-TR" sz="1200" b="1" dirty="0">
                <a:latin typeface="Times New Roman"/>
                <a:ea typeface="Calibri"/>
                <a:cs typeface="Times New Roman"/>
              </a:rPr>
              <a:t>“GÖMEÇ KÜLTÜR GEZİSİ”  </a:t>
            </a:r>
            <a:r>
              <a:rPr lang="tr-TR" sz="1200" b="1" i="1" dirty="0">
                <a:latin typeface="Times New Roman"/>
                <a:ea typeface="Calibri"/>
                <a:cs typeface="Times New Roman"/>
              </a:rPr>
              <a:t>Güven Asa Zeytin Yağı Fabrika Gezisi </a:t>
            </a:r>
          </a:p>
          <a:p>
            <a:pPr marL="285750" indent="0" algn="just">
              <a:lnSpc>
                <a:spcPct val="100000"/>
              </a:lnSpc>
              <a:spcBef>
                <a:spcPts val="500"/>
              </a:spcBef>
              <a:buNone/>
            </a:pPr>
            <a:r>
              <a:rPr lang="tr-TR" sz="1200" b="1" i="1">
                <a:latin typeface="Times New Roman"/>
                <a:ea typeface="Calibri"/>
                <a:cs typeface="Times New Roman"/>
              </a:rPr>
              <a:t>		                Gömeç </a:t>
            </a:r>
            <a:r>
              <a:rPr lang="tr-TR" sz="1200" b="1" i="1" dirty="0">
                <a:latin typeface="Times New Roman"/>
                <a:ea typeface="Calibri"/>
                <a:cs typeface="Times New Roman"/>
              </a:rPr>
              <a:t>Dalış Köyü – Gömeç Heykel Sempozyum </a:t>
            </a:r>
            <a:r>
              <a:rPr lang="tr-TR" sz="1200" b="1" i="1">
                <a:latin typeface="Times New Roman"/>
                <a:ea typeface="Calibri"/>
                <a:cs typeface="Times New Roman"/>
              </a:rPr>
              <a:t>Alanı Gezisi</a:t>
            </a:r>
            <a:endParaRPr lang="tr-TR" sz="1200" dirty="0">
              <a:latin typeface="Times New Roman"/>
              <a:ea typeface="Calibri"/>
              <a:cs typeface="Times New Roman"/>
            </a:endParaRPr>
          </a:p>
          <a:p>
            <a:pPr marL="285750" indent="0">
              <a:lnSpc>
                <a:spcPct val="100000"/>
              </a:lnSpc>
              <a:spcBef>
                <a:spcPts val="500"/>
              </a:spcBef>
              <a:buFont typeface="Arial"/>
              <a:buChar char="•"/>
            </a:pPr>
            <a:endParaRPr lang="tr-TR" sz="1200" b="1" u="sng" dirty="0">
              <a:latin typeface="Times New Roman"/>
              <a:ea typeface="Calibri"/>
              <a:cs typeface="Times New Roman"/>
            </a:endParaRPr>
          </a:p>
          <a:p>
            <a:pPr marL="0" indent="0">
              <a:lnSpc>
                <a:spcPct val="100000"/>
              </a:lnSpc>
              <a:spcBef>
                <a:spcPts val="500"/>
              </a:spcBef>
              <a:buNone/>
            </a:pPr>
            <a:endParaRPr lang="tr-TR" sz="1200" b="1" dirty="0">
              <a:latin typeface="Times New Roman"/>
              <a:ea typeface="Calibri"/>
              <a:cs typeface="Times New Roman"/>
            </a:endParaRPr>
          </a:p>
          <a:p>
            <a:pPr marL="0" indent="0" algn="ctr">
              <a:buNone/>
            </a:pPr>
            <a:endParaRPr lang="tr-TR" sz="1200" b="1" u="sng" dirty="0">
              <a:latin typeface="Times New Roman"/>
              <a:ea typeface="Calibri"/>
              <a:cs typeface="Times New Roman"/>
            </a:endParaRPr>
          </a:p>
        </p:txBody>
      </p:sp>
      <p:sp>
        <p:nvSpPr>
          <p:cNvPr id="4" name="Slayt Numarası Yer Tutucusu 3">
            <a:extLst>
              <a:ext uri="{FF2B5EF4-FFF2-40B4-BE49-F238E27FC236}">
                <a16:creationId xmlns:a16="http://schemas.microsoft.com/office/drawing/2014/main" id="{9FD06AC6-065F-2C68-A68B-4D5ADC4D8932}"/>
              </a:ext>
            </a:extLst>
          </p:cNvPr>
          <p:cNvSpPr>
            <a:spLocks noGrp="1"/>
          </p:cNvSpPr>
          <p:nvPr>
            <p:ph type="sldNum" sz="quarter" idx="12"/>
          </p:nvPr>
        </p:nvSpPr>
        <p:spPr/>
        <p:txBody>
          <a:bodyPr/>
          <a:lstStyle/>
          <a:p>
            <a:fld id="{320A84BC-3F9E-4B08-9743-FC4E27FA5126}" type="slidenum">
              <a:rPr lang="tr-TR" sz="1400" smtClean="0">
                <a:latin typeface="Aptos"/>
              </a:rPr>
              <a:pPr/>
              <a:t>11</a:t>
            </a:fld>
            <a:endParaRPr lang="tr-TR" sz="1400">
              <a:latin typeface="Aptos"/>
            </a:endParaRPr>
          </a:p>
        </p:txBody>
      </p:sp>
    </p:spTree>
    <p:extLst>
      <p:ext uri="{BB962C8B-B14F-4D97-AF65-F5344CB8AC3E}">
        <p14:creationId xmlns:p14="http://schemas.microsoft.com/office/powerpoint/2010/main" val="116714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9A21B83F-D8FD-56ED-F3AF-59CC976C2A24}"/>
              </a:ext>
            </a:extLst>
          </p:cNvPr>
          <p:cNvSpPr>
            <a:spLocks noGrp="1"/>
          </p:cNvSpPr>
          <p:nvPr>
            <p:ph idx="1"/>
          </p:nvPr>
        </p:nvSpPr>
        <p:spPr>
          <a:xfrm>
            <a:off x="136951" y="871531"/>
            <a:ext cx="6596964" cy="8742468"/>
          </a:xfrm>
        </p:spPr>
        <p:txBody>
          <a:bodyPr vert="horz" lIns="91440" tIns="45720" rIns="91440" bIns="45720" rtlCol="0" anchor="t">
            <a:normAutofit/>
          </a:bodyPr>
          <a:lstStyle/>
          <a:p>
            <a:pPr indent="0" algn="ctr">
              <a:spcBef>
                <a:spcPts val="800"/>
              </a:spcBef>
              <a:buNone/>
            </a:pPr>
            <a:r>
              <a:rPr lang="tr-TR" sz="1200" b="1" dirty="0">
                <a:latin typeface="Times New Roman"/>
                <a:ea typeface="Calibri" panose="020F0502020204030204"/>
                <a:cs typeface="Times New Roman"/>
              </a:rPr>
              <a:t>İÇİNDEKİLER</a:t>
            </a:r>
            <a:endParaRPr lang="tr-TR" dirty="0"/>
          </a:p>
          <a:p>
            <a:pPr indent="0" algn="ctr">
              <a:spcBef>
                <a:spcPts val="800"/>
              </a:spcBef>
              <a:buNone/>
            </a:pPr>
            <a:r>
              <a:rPr lang="tr-TR" sz="1200" dirty="0">
                <a:latin typeface="Times New Roman"/>
                <a:ea typeface="Calibri" panose="020F0502020204030204"/>
                <a:cs typeface="Times New Roman"/>
              </a:rPr>
              <a:t>                                                                                                                         Sayfa</a:t>
            </a:r>
            <a:endParaRPr lang="tr-TR" sz="1200" dirty="0">
              <a:latin typeface="Times New Roman"/>
              <a:cs typeface="Times New Roman"/>
            </a:endParaRPr>
          </a:p>
          <a:p>
            <a:pPr indent="0">
              <a:spcBef>
                <a:spcPts val="800"/>
              </a:spcBef>
              <a:buNone/>
            </a:pPr>
            <a:r>
              <a:rPr lang="tr-TR" sz="1200" b="1" dirty="0">
                <a:latin typeface="Times New Roman"/>
                <a:ea typeface="Calibri" panose="020F0502020204030204"/>
                <a:cs typeface="Times New Roman"/>
              </a:rPr>
              <a:t>Milli Mücadele’de Gömeç</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Kemal Girgin..................................................................................................................................</a:t>
            </a:r>
            <a:r>
              <a:rPr lang="tr-TR" sz="1200" dirty="0">
                <a:latin typeface="Times New Roman"/>
                <a:ea typeface="Calibri" panose="020F0502020204030204"/>
                <a:cs typeface="Times New Roman"/>
              </a:rPr>
              <a:t>15</a:t>
            </a:r>
            <a:endParaRPr lang="tr-TR" sz="1200" dirty="0">
              <a:latin typeface="Times New Roman"/>
              <a:cs typeface="Times New Roman"/>
            </a:endParaRPr>
          </a:p>
          <a:p>
            <a:pPr indent="0">
              <a:spcBef>
                <a:spcPts val="800"/>
              </a:spcBef>
              <a:buNone/>
            </a:pPr>
            <a:r>
              <a:rPr lang="tr-TR" sz="1200" b="1" dirty="0">
                <a:latin typeface="Times New Roman"/>
                <a:ea typeface="Calibri" panose="020F0502020204030204"/>
                <a:cs typeface="Times New Roman"/>
              </a:rPr>
              <a:t>Gömeç: Dün / Bugün / Yarın       </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Kenan </a:t>
            </a:r>
            <a:r>
              <a:rPr lang="tr-TR" sz="1200" i="1" dirty="0" err="1">
                <a:latin typeface="Times New Roman"/>
                <a:ea typeface="Calibri" panose="020F0502020204030204"/>
                <a:cs typeface="Times New Roman"/>
              </a:rPr>
              <a:t>Mortan</a:t>
            </a:r>
            <a:r>
              <a:rPr lang="tr-TR" sz="1200" i="1" dirty="0">
                <a:latin typeface="Times New Roman"/>
                <a:ea typeface="Calibri" panose="020F0502020204030204"/>
                <a:cs typeface="Times New Roman"/>
              </a:rPr>
              <a:t>................................................................................................................................</a:t>
            </a:r>
            <a:r>
              <a:rPr lang="tr-TR" sz="1200" dirty="0">
                <a:latin typeface="Times New Roman"/>
                <a:ea typeface="Calibri" panose="020F0502020204030204"/>
                <a:cs typeface="Times New Roman"/>
              </a:rPr>
              <a:t>16</a:t>
            </a:r>
            <a:endParaRPr lang="tr-TR" sz="1200" dirty="0">
              <a:latin typeface="Times New Roman"/>
              <a:cs typeface="Times New Roman"/>
            </a:endParaRPr>
          </a:p>
          <a:p>
            <a:pPr indent="0">
              <a:spcBef>
                <a:spcPts val="800"/>
              </a:spcBef>
              <a:buNone/>
            </a:pPr>
            <a:r>
              <a:rPr lang="tr-TR" sz="1200" b="1" dirty="0">
                <a:latin typeface="Times New Roman"/>
                <a:ea typeface="Calibri" panose="020F0502020204030204"/>
                <a:cs typeface="Times New Roman"/>
              </a:rPr>
              <a:t>Kaz Dağlarında Sürdürülebilir Bal Ormanı ve Bal Köy Projesi</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Mehmet Oğuzhan </a:t>
            </a:r>
            <a:r>
              <a:rPr lang="tr-TR" sz="1200" i="1" dirty="0" err="1">
                <a:latin typeface="Times New Roman"/>
                <a:ea typeface="Calibri" panose="020F0502020204030204"/>
                <a:cs typeface="Times New Roman"/>
              </a:rPr>
              <a:t>İlban</a:t>
            </a:r>
            <a:r>
              <a:rPr lang="tr-TR" sz="1200" i="1" dirty="0">
                <a:latin typeface="Times New Roman"/>
                <a:ea typeface="Calibri" panose="020F0502020204030204"/>
                <a:cs typeface="Times New Roman"/>
              </a:rPr>
              <a:t>, İlhan Deveci...........................................................................................</a:t>
            </a:r>
            <a:r>
              <a:rPr lang="tr-TR" sz="1200" dirty="0">
                <a:latin typeface="Times New Roman"/>
                <a:ea typeface="Calibri" panose="020F0502020204030204"/>
                <a:cs typeface="Times New Roman"/>
              </a:rPr>
              <a:t>17</a:t>
            </a:r>
            <a:endParaRPr lang="tr-TR" sz="1200" dirty="0">
              <a:latin typeface="Times New Roman"/>
              <a:cs typeface="Times New Roman"/>
            </a:endParaRPr>
          </a:p>
          <a:p>
            <a:pPr indent="0">
              <a:spcBef>
                <a:spcPts val="800"/>
              </a:spcBef>
              <a:buNone/>
            </a:pPr>
            <a:r>
              <a:rPr lang="tr-TR" sz="1200" b="1" dirty="0">
                <a:latin typeface="Times New Roman"/>
                <a:ea typeface="Calibri" panose="020F0502020204030204"/>
                <a:cs typeface="Times New Roman"/>
              </a:rPr>
              <a:t>Cumhuriyet’in 2. Yüzyılında Gömeç İçin Sürdürülebilir Bir Yerel Kalkınma Modeli Önerisi</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Arman Zafer Yalçın........................................................................................................................</a:t>
            </a:r>
            <a:r>
              <a:rPr lang="tr-TR" sz="1200" dirty="0">
                <a:latin typeface="Times New Roman"/>
                <a:ea typeface="Calibri" panose="020F0502020204030204"/>
                <a:cs typeface="Times New Roman"/>
              </a:rPr>
              <a:t>18</a:t>
            </a:r>
            <a:endParaRPr lang="tr-TR" sz="1200" dirty="0">
              <a:latin typeface="Times New Roman"/>
              <a:cs typeface="Times New Roman"/>
            </a:endParaRPr>
          </a:p>
          <a:p>
            <a:pPr indent="0">
              <a:spcBef>
                <a:spcPts val="800"/>
              </a:spcBef>
              <a:buNone/>
            </a:pPr>
            <a:r>
              <a:rPr lang="tr-TR" sz="1200" b="1" dirty="0">
                <a:latin typeface="Times New Roman"/>
                <a:ea typeface="Calibri" panose="020F0502020204030204"/>
                <a:cs typeface="Times New Roman"/>
              </a:rPr>
              <a:t>Sürdürülebilir Kalkınma Sürecinde Yerel Yönetimlerin Rolü</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Ferhat Topbaş, Menekşe Çiçek, Fatma </a:t>
            </a:r>
            <a:r>
              <a:rPr lang="tr-TR" sz="1200" i="1" dirty="0" err="1">
                <a:latin typeface="Times New Roman"/>
                <a:ea typeface="Calibri" panose="020F0502020204030204"/>
                <a:cs typeface="Times New Roman"/>
              </a:rPr>
              <a:t>Dahın</a:t>
            </a:r>
            <a:r>
              <a:rPr lang="tr-TR" sz="1200" i="1" dirty="0">
                <a:latin typeface="Times New Roman"/>
                <a:ea typeface="Calibri" panose="020F0502020204030204"/>
                <a:cs typeface="Times New Roman"/>
              </a:rPr>
              <a:t>...............................................................................</a:t>
            </a:r>
            <a:r>
              <a:rPr lang="tr-TR" sz="1200" dirty="0">
                <a:latin typeface="Times New Roman"/>
                <a:ea typeface="Calibri" panose="020F0502020204030204"/>
                <a:cs typeface="Times New Roman"/>
              </a:rPr>
              <a:t>19</a:t>
            </a:r>
            <a:endParaRPr lang="tr-TR" sz="1200" dirty="0">
              <a:latin typeface="Times New Roman"/>
              <a:cs typeface="Times New Roman"/>
            </a:endParaRPr>
          </a:p>
          <a:p>
            <a:pPr indent="0">
              <a:spcBef>
                <a:spcPts val="800"/>
              </a:spcBef>
              <a:buNone/>
            </a:pPr>
            <a:r>
              <a:rPr lang="tr-TR" sz="1200" b="1" dirty="0">
                <a:latin typeface="Times New Roman"/>
                <a:ea typeface="Calibri" panose="020F0502020204030204"/>
                <a:cs typeface="Times New Roman"/>
              </a:rPr>
              <a:t>Covıd-19 Pandemi Sürecinde Hizmet İşletmeleri Personel Seçim Sürecinde Çok Kriterli Karar Verme Yöntemlerinin Kullanılması: Edremit Körfezi Örneği</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Ali </a:t>
            </a:r>
            <a:r>
              <a:rPr lang="tr-TR" sz="1200" i="1" dirty="0" err="1">
                <a:latin typeface="Times New Roman"/>
                <a:ea typeface="Calibri" panose="020F0502020204030204"/>
                <a:cs typeface="Times New Roman"/>
              </a:rPr>
              <a:t>Solunoğlu</a:t>
            </a:r>
            <a:r>
              <a:rPr lang="tr-TR" sz="1200" i="1" dirty="0">
                <a:latin typeface="Times New Roman"/>
                <a:ea typeface="Calibri" panose="020F0502020204030204"/>
                <a:cs typeface="Times New Roman"/>
              </a:rPr>
              <a:t>, Sevcan </a:t>
            </a:r>
            <a:r>
              <a:rPr lang="tr-TR" sz="1200" i="1" dirty="0" err="1">
                <a:latin typeface="Times New Roman"/>
                <a:ea typeface="Calibri" panose="020F0502020204030204"/>
                <a:cs typeface="Times New Roman"/>
              </a:rPr>
              <a:t>Solunoğlu</a:t>
            </a:r>
            <a:r>
              <a:rPr lang="tr-TR" sz="1200" i="1" dirty="0">
                <a:latin typeface="Times New Roman"/>
                <a:ea typeface="Calibri" panose="020F0502020204030204"/>
                <a:cs typeface="Times New Roman"/>
              </a:rPr>
              <a:t>...................................................................................................20</a:t>
            </a:r>
            <a:endParaRPr lang="tr-TR" sz="1200" dirty="0">
              <a:latin typeface="Times New Roman"/>
              <a:cs typeface="Times New Roman"/>
            </a:endParaRPr>
          </a:p>
          <a:p>
            <a:pPr indent="0">
              <a:spcBef>
                <a:spcPts val="800"/>
              </a:spcBef>
              <a:buNone/>
            </a:pPr>
            <a:r>
              <a:rPr lang="tr-TR" sz="1200" b="1" dirty="0">
                <a:latin typeface="Times New Roman"/>
                <a:ea typeface="Calibri" panose="020F0502020204030204"/>
                <a:cs typeface="Times New Roman"/>
              </a:rPr>
              <a:t>Edremit (Balıkesir) Körfez Bölgesi Tur Programlarında Gömeç'in Yeri</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Hasret Ulusoy Mutlu, Arzu </a:t>
            </a:r>
            <a:r>
              <a:rPr lang="tr-TR" sz="1200" i="1" dirty="0" err="1">
                <a:latin typeface="Times New Roman"/>
                <a:ea typeface="Calibri" panose="020F0502020204030204"/>
                <a:cs typeface="Times New Roman"/>
              </a:rPr>
              <a:t>Balıkoğlu</a:t>
            </a:r>
            <a:r>
              <a:rPr lang="tr-TR" sz="1200" i="1" dirty="0">
                <a:latin typeface="Times New Roman"/>
                <a:ea typeface="Calibri" panose="020F0502020204030204"/>
                <a:cs typeface="Times New Roman"/>
              </a:rPr>
              <a:t>............................................................................................21</a:t>
            </a:r>
            <a:endParaRPr lang="tr-TR" sz="1200" dirty="0">
              <a:latin typeface="Times New Roman"/>
              <a:cs typeface="Times New Roman"/>
            </a:endParaRPr>
          </a:p>
          <a:p>
            <a:pPr indent="0">
              <a:spcBef>
                <a:spcPts val="800"/>
              </a:spcBef>
              <a:buNone/>
            </a:pPr>
            <a:r>
              <a:rPr lang="tr-TR" sz="1200" b="1" dirty="0">
                <a:latin typeface="Times New Roman"/>
                <a:ea typeface="Calibri" panose="020F0502020204030204"/>
                <a:cs typeface="Times New Roman"/>
              </a:rPr>
              <a:t>Gömeç’in Görsel Kimlik Algısı Üzerine Birlikte Düşünme Pratiği</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Serdar Yılmaz.................................................................................................................................22</a:t>
            </a:r>
            <a:endParaRPr lang="tr-TR" sz="1200" dirty="0">
              <a:latin typeface="Times New Roman"/>
              <a:cs typeface="Times New Roman"/>
            </a:endParaRPr>
          </a:p>
          <a:p>
            <a:pPr indent="0">
              <a:spcBef>
                <a:spcPts val="800"/>
              </a:spcBef>
              <a:buNone/>
            </a:pPr>
            <a:r>
              <a:rPr lang="tr-TR" sz="1200" b="1" dirty="0" err="1">
                <a:latin typeface="Times New Roman"/>
                <a:ea typeface="Calibri" panose="020F0502020204030204"/>
                <a:cs typeface="Times New Roman"/>
              </a:rPr>
              <a:t>Adramytteıon</a:t>
            </a:r>
            <a:r>
              <a:rPr lang="tr-TR" sz="1200" b="1" dirty="0">
                <a:latin typeface="Times New Roman"/>
                <a:ea typeface="Calibri" panose="020F0502020204030204"/>
                <a:cs typeface="Times New Roman"/>
              </a:rPr>
              <a:t> Araştırmaları Platformu’nun Körfez Yüzey Araştırmaları Kapsamında Gömeç Sahası Çalışmaları</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H. Murat Özgen..............................................................................................................................</a:t>
            </a:r>
            <a:r>
              <a:rPr lang="tr-TR" sz="1200" dirty="0">
                <a:latin typeface="Times New Roman"/>
                <a:ea typeface="Calibri" panose="020F0502020204030204"/>
                <a:cs typeface="Times New Roman"/>
              </a:rPr>
              <a:t>23</a:t>
            </a:r>
            <a:endParaRPr lang="tr-TR" sz="1200" dirty="0">
              <a:latin typeface="Times New Roman"/>
              <a:cs typeface="Times New Roman"/>
            </a:endParaRPr>
          </a:p>
          <a:p>
            <a:pPr indent="0">
              <a:spcBef>
                <a:spcPts val="800"/>
              </a:spcBef>
              <a:buNone/>
            </a:pPr>
            <a:r>
              <a:rPr lang="tr-TR" sz="1200" b="1" dirty="0">
                <a:latin typeface="Times New Roman"/>
                <a:ea typeface="Calibri" panose="020F0502020204030204"/>
                <a:cs typeface="Times New Roman"/>
              </a:rPr>
              <a:t>Antik Kaynaklar ve Güncel Arkeolojik Veriler Işığında </a:t>
            </a:r>
            <a:r>
              <a:rPr lang="tr-TR" sz="1200" b="1" dirty="0" err="1">
                <a:latin typeface="Times New Roman"/>
                <a:ea typeface="Calibri" panose="020F0502020204030204"/>
                <a:cs typeface="Times New Roman"/>
              </a:rPr>
              <a:t>Kisthene</a:t>
            </a:r>
            <a:r>
              <a:rPr lang="tr-TR" sz="1200" b="1" dirty="0">
                <a:latin typeface="Times New Roman"/>
                <a:ea typeface="Calibri" panose="020F0502020204030204"/>
                <a:cs typeface="Times New Roman"/>
              </a:rPr>
              <a:t> Üzerine Bir Değerlendirme</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B. Burak </a:t>
            </a:r>
            <a:r>
              <a:rPr lang="tr-TR" sz="1200" i="1" dirty="0" err="1">
                <a:latin typeface="Times New Roman"/>
                <a:ea typeface="Calibri" panose="020F0502020204030204"/>
                <a:cs typeface="Times New Roman"/>
              </a:rPr>
              <a:t>Aykanat</a:t>
            </a:r>
            <a:r>
              <a:rPr lang="tr-TR" sz="1200" i="1" dirty="0">
                <a:latin typeface="Times New Roman"/>
                <a:ea typeface="Calibri" panose="020F0502020204030204"/>
                <a:cs typeface="Times New Roman"/>
              </a:rPr>
              <a:t>, Ali Öztürk.........................................................................................................</a:t>
            </a:r>
            <a:r>
              <a:rPr lang="tr-TR" sz="1200" dirty="0">
                <a:latin typeface="Times New Roman"/>
                <a:ea typeface="Calibri" panose="020F0502020204030204"/>
                <a:cs typeface="Times New Roman"/>
              </a:rPr>
              <a:t>24</a:t>
            </a:r>
            <a:endParaRPr lang="tr-TR" sz="1200" dirty="0">
              <a:latin typeface="Times New Roman"/>
              <a:cs typeface="Times New Roman"/>
            </a:endParaRPr>
          </a:p>
          <a:p>
            <a:pPr indent="0">
              <a:spcBef>
                <a:spcPts val="800"/>
              </a:spcBef>
              <a:buNone/>
            </a:pPr>
            <a:r>
              <a:rPr lang="tr-TR" sz="1200" b="1" dirty="0">
                <a:latin typeface="Times New Roman"/>
                <a:ea typeface="Calibri" panose="020F0502020204030204"/>
                <a:cs typeface="Times New Roman"/>
              </a:rPr>
              <a:t>Höyük Olgusu, Kız Çiftliğinde Kültür Sanat ve Gömeç Ekseni</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Gülşah Göksu...............................................................................................................................</a:t>
            </a:r>
            <a:r>
              <a:rPr lang="tr-TR" sz="1200" dirty="0">
                <a:latin typeface="Times New Roman"/>
                <a:ea typeface="Calibri" panose="020F0502020204030204"/>
                <a:cs typeface="Times New Roman"/>
              </a:rPr>
              <a:t>..25</a:t>
            </a:r>
            <a:endParaRPr lang="tr-TR" sz="1200" dirty="0">
              <a:latin typeface="Times New Roman"/>
              <a:cs typeface="Times New Roman"/>
            </a:endParaRPr>
          </a:p>
          <a:p>
            <a:pPr indent="0">
              <a:spcBef>
                <a:spcPts val="800"/>
              </a:spcBef>
              <a:buNone/>
            </a:pPr>
            <a:r>
              <a:rPr lang="tr-TR" sz="1200" b="1" dirty="0">
                <a:latin typeface="Times New Roman"/>
                <a:ea typeface="Calibri" panose="020F0502020204030204"/>
                <a:cs typeface="Times New Roman"/>
              </a:rPr>
              <a:t>Gömeç’te Şehircilik ve Kültürel Miras Alan Çalışması: İlk Bulgular</a:t>
            </a:r>
            <a:endParaRPr lang="tr-TR" sz="1200" dirty="0">
              <a:latin typeface="Times New Roman"/>
              <a:cs typeface="Times New Roman"/>
            </a:endParaRPr>
          </a:p>
          <a:p>
            <a:pPr indent="0">
              <a:spcBef>
                <a:spcPts val="800"/>
              </a:spcBef>
              <a:buNone/>
            </a:pPr>
            <a:r>
              <a:rPr lang="tr-TR" sz="1200" i="1" dirty="0">
                <a:latin typeface="Times New Roman"/>
                <a:ea typeface="Calibri" panose="020F0502020204030204"/>
                <a:cs typeface="Times New Roman"/>
              </a:rPr>
              <a:t>Mehmet Rıfat Akbulut, Dilek Erden </a:t>
            </a:r>
            <a:r>
              <a:rPr lang="tr-TR" sz="1200" i="1" dirty="0" err="1">
                <a:latin typeface="Times New Roman"/>
                <a:ea typeface="Calibri" panose="020F0502020204030204"/>
                <a:cs typeface="Times New Roman"/>
              </a:rPr>
              <a:t>Erbey</a:t>
            </a:r>
            <a:r>
              <a:rPr lang="tr-TR" sz="1200" i="1" dirty="0">
                <a:latin typeface="Times New Roman"/>
                <a:ea typeface="Calibri" panose="020F0502020204030204"/>
                <a:cs typeface="Times New Roman"/>
              </a:rPr>
              <a:t>, Sibel Söğüt Gürses, Fatma </a:t>
            </a:r>
            <a:r>
              <a:rPr lang="tr-TR" sz="1200" i="1" dirty="0" err="1">
                <a:latin typeface="Times New Roman"/>
                <a:ea typeface="Calibri" panose="020F0502020204030204"/>
                <a:cs typeface="Times New Roman"/>
              </a:rPr>
              <a:t>Süphan</a:t>
            </a:r>
            <a:r>
              <a:rPr lang="tr-TR" sz="1200" i="1" dirty="0">
                <a:latin typeface="Times New Roman"/>
                <a:ea typeface="Calibri" panose="020F0502020204030204"/>
                <a:cs typeface="Times New Roman"/>
              </a:rPr>
              <a:t> Somalı, Çağdaş Saydam, Salih Yekta Karakulak, Özlem Çalışkan, Hammad </a:t>
            </a:r>
            <a:r>
              <a:rPr lang="tr-TR" sz="1200" i="1" dirty="0" err="1">
                <a:latin typeface="Times New Roman"/>
                <a:ea typeface="Calibri" panose="020F0502020204030204"/>
                <a:cs typeface="Times New Roman"/>
              </a:rPr>
              <a:t>Wafai</a:t>
            </a:r>
            <a:r>
              <a:rPr lang="tr-TR" sz="1200" i="1" dirty="0">
                <a:latin typeface="Times New Roman"/>
                <a:ea typeface="Calibri" panose="020F0502020204030204"/>
                <a:cs typeface="Times New Roman"/>
              </a:rPr>
              <a:t>, Anıl Tüysüz, Züleyha </a:t>
            </a:r>
            <a:r>
              <a:rPr lang="tr-TR" sz="1200" i="1" dirty="0" err="1">
                <a:latin typeface="Times New Roman"/>
                <a:ea typeface="Calibri" panose="020F0502020204030204"/>
                <a:cs typeface="Times New Roman"/>
              </a:rPr>
              <a:t>Uğurçağ</a:t>
            </a:r>
            <a:r>
              <a:rPr lang="tr-TR" sz="1200" i="1" dirty="0">
                <a:latin typeface="Times New Roman"/>
                <a:ea typeface="Calibri" panose="020F0502020204030204"/>
                <a:cs typeface="Times New Roman"/>
              </a:rPr>
              <a:t>, </a:t>
            </a:r>
            <a:r>
              <a:rPr lang="tr-TR" sz="1200" i="1" dirty="0" err="1">
                <a:latin typeface="Times New Roman"/>
                <a:ea typeface="Calibri" panose="020F0502020204030204"/>
                <a:cs typeface="Times New Roman"/>
              </a:rPr>
              <a:t>Ghadeer</a:t>
            </a:r>
            <a:r>
              <a:rPr lang="tr-TR" sz="1200" i="1" dirty="0">
                <a:latin typeface="Times New Roman"/>
                <a:ea typeface="Calibri" panose="020F0502020204030204"/>
                <a:cs typeface="Times New Roman"/>
              </a:rPr>
              <a:t> Al </a:t>
            </a:r>
            <a:r>
              <a:rPr lang="tr-TR" sz="1200" i="1" dirty="0" err="1">
                <a:latin typeface="Times New Roman"/>
                <a:ea typeface="Calibri" panose="020F0502020204030204"/>
                <a:cs typeface="Times New Roman"/>
              </a:rPr>
              <a:t>Shamiri</a:t>
            </a:r>
            <a:r>
              <a:rPr lang="tr-TR" sz="1200" i="1" dirty="0">
                <a:latin typeface="Times New Roman"/>
                <a:ea typeface="Calibri" panose="020F0502020204030204"/>
                <a:cs typeface="Times New Roman"/>
              </a:rPr>
              <a:t>, </a:t>
            </a:r>
            <a:r>
              <a:rPr lang="tr-TR" sz="1200" i="1" dirty="0" err="1">
                <a:latin typeface="Times New Roman"/>
                <a:ea typeface="Calibri" panose="020F0502020204030204"/>
                <a:cs typeface="Times New Roman"/>
              </a:rPr>
              <a:t>ThaisMelz</a:t>
            </a:r>
            <a:r>
              <a:rPr lang="tr-TR" sz="1200" i="1" dirty="0">
                <a:latin typeface="Times New Roman"/>
                <a:ea typeface="Calibri" panose="020F0502020204030204"/>
                <a:cs typeface="Times New Roman"/>
              </a:rPr>
              <a:t>, Arda Gezer, Barış Mert Cengiz, Esra Gök, Eren Özbakan, Sude Toprak, Büşra Tunç....................................................................................................................................</a:t>
            </a:r>
            <a:r>
              <a:rPr lang="tr-TR" sz="1200" dirty="0">
                <a:latin typeface="Times New Roman"/>
                <a:ea typeface="Calibri" panose="020F0502020204030204"/>
                <a:cs typeface="Times New Roman"/>
              </a:rPr>
              <a:t>.......26-27</a:t>
            </a:r>
            <a:endParaRPr lang="tr-TR" sz="1200" dirty="0">
              <a:latin typeface="Times New Roman"/>
              <a:cs typeface="Times New Roman"/>
            </a:endParaRPr>
          </a:p>
          <a:p>
            <a:pPr marL="0" indent="0">
              <a:spcBef>
                <a:spcPts val="800"/>
              </a:spcBef>
              <a:buNone/>
            </a:pPr>
            <a:endParaRPr lang="tr-TR" sz="1200" dirty="0">
              <a:latin typeface="Times New Roman"/>
              <a:ea typeface="Calibri" panose="020F0502020204030204"/>
              <a:cs typeface="Calibri" panose="020F0502020204030204"/>
            </a:endParaRPr>
          </a:p>
        </p:txBody>
      </p:sp>
      <p:sp>
        <p:nvSpPr>
          <p:cNvPr id="3" name="Slayt Numarası Yer Tutucusu 2">
            <a:extLst>
              <a:ext uri="{FF2B5EF4-FFF2-40B4-BE49-F238E27FC236}">
                <a16:creationId xmlns:a16="http://schemas.microsoft.com/office/drawing/2014/main" id="{0D97E75A-0EA5-FE91-996E-C2AE42FDD0C7}"/>
              </a:ext>
            </a:extLst>
          </p:cNvPr>
          <p:cNvSpPr>
            <a:spLocks noGrp="1"/>
          </p:cNvSpPr>
          <p:nvPr>
            <p:ph type="sldNum" sz="quarter" idx="12"/>
          </p:nvPr>
        </p:nvSpPr>
        <p:spPr/>
        <p:txBody>
          <a:bodyPr/>
          <a:lstStyle/>
          <a:p>
            <a:fld id="{320A84BC-3F9E-4B08-9743-FC4E27FA5126}" type="slidenum">
              <a:rPr lang="tr-TR" sz="1400" smtClean="0">
                <a:latin typeface="Aptos"/>
              </a:rPr>
              <a:pPr/>
              <a:t>12</a:t>
            </a:fld>
            <a:endParaRPr lang="tr-TR" sz="1400">
              <a:latin typeface="Aptos"/>
            </a:endParaRPr>
          </a:p>
        </p:txBody>
      </p:sp>
      <p:pic>
        <p:nvPicPr>
          <p:cNvPr id="4" name="Picture 2" descr="E:\doğa sempozyumu\logo.jpg"/>
          <p:cNvPicPr>
            <a:picLocks noChangeAspect="1" noChangeArrowheads="1"/>
          </p:cNvPicPr>
          <p:nvPr/>
        </p:nvPicPr>
        <p:blipFill>
          <a:blip r:embed="rId2"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165437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04A05EA-2ED0-083C-6834-DCACCCB3225D}"/>
              </a:ext>
            </a:extLst>
          </p:cNvPr>
          <p:cNvSpPr>
            <a:spLocks noGrp="1"/>
          </p:cNvSpPr>
          <p:nvPr>
            <p:ph idx="1"/>
          </p:nvPr>
        </p:nvSpPr>
        <p:spPr>
          <a:xfrm>
            <a:off x="-1037" y="630250"/>
            <a:ext cx="6668511" cy="9135636"/>
          </a:xfrm>
        </p:spPr>
        <p:txBody>
          <a:bodyPr vert="horz" lIns="91440" tIns="45720" rIns="91440" bIns="45720" rtlCol="0" anchor="t">
            <a:noAutofit/>
          </a:bodyPr>
          <a:lstStyle/>
          <a:p>
            <a:pPr marL="0" indent="0">
              <a:spcBef>
                <a:spcPts val="800"/>
              </a:spcBef>
              <a:buNone/>
            </a:pPr>
            <a:r>
              <a:rPr lang="tr-TR" sz="1200" b="1" dirty="0">
                <a:latin typeface="Times New Roman"/>
                <a:cs typeface="Times New Roman"/>
              </a:rPr>
              <a:t>       Bayındırlık Faaliyetlerinin Kültür Varlıkları Üzerine Etkileri: </a:t>
            </a:r>
            <a:r>
              <a:rPr lang="tr-TR" sz="1200" b="1" dirty="0" err="1">
                <a:latin typeface="Times New Roman"/>
                <a:cs typeface="Times New Roman"/>
              </a:rPr>
              <a:t>Balıkesır</a:t>
            </a:r>
            <a:r>
              <a:rPr lang="tr-TR" sz="1200" b="1" dirty="0">
                <a:latin typeface="Times New Roman"/>
                <a:cs typeface="Times New Roman"/>
              </a:rPr>
              <a:t> İli </a:t>
            </a:r>
            <a:br>
              <a:rPr lang="tr-TR" sz="1200" b="1" dirty="0">
                <a:latin typeface="Times New Roman"/>
                <a:cs typeface="Times New Roman"/>
              </a:rPr>
            </a:br>
            <a:r>
              <a:rPr lang="tr-TR" sz="1200" b="1" dirty="0">
                <a:latin typeface="Times New Roman"/>
                <a:cs typeface="Times New Roman"/>
              </a:rPr>
              <a:t>      Gömeç İlçesi Yaya Mahallesi Mezarlığı</a:t>
            </a:r>
            <a:endParaRPr lang="tr-TR" sz="1200" dirty="0">
              <a:latin typeface="Times New Roman"/>
              <a:ea typeface="Calibri" panose="020F0502020204030204"/>
              <a:cs typeface="Times New Roman"/>
            </a:endParaRPr>
          </a:p>
          <a:p>
            <a:pPr indent="0">
              <a:spcBef>
                <a:spcPts val="800"/>
              </a:spcBef>
              <a:buNone/>
            </a:pPr>
            <a:r>
              <a:rPr lang="tr-TR" sz="1200" i="1" dirty="0">
                <a:latin typeface="Times New Roman"/>
                <a:cs typeface="Times New Roman"/>
              </a:rPr>
              <a:t> Figen Erdoğdu................................................................................................................................</a:t>
            </a:r>
            <a:r>
              <a:rPr lang="tr-TR" sz="1200" dirty="0">
                <a:latin typeface="Times New Roman"/>
                <a:cs typeface="Times New Roman"/>
              </a:rPr>
              <a:t>28</a:t>
            </a:r>
          </a:p>
          <a:p>
            <a:pPr indent="0">
              <a:spcBef>
                <a:spcPts val="800"/>
              </a:spcBef>
              <a:buNone/>
            </a:pPr>
            <a:r>
              <a:rPr lang="tr-TR" sz="1200" b="1" dirty="0">
                <a:latin typeface="Times New Roman"/>
                <a:cs typeface="Times New Roman"/>
              </a:rPr>
              <a:t> Markalaşmasında Görsel Kimliğin İstikrarlı Sunumu ve Korunması</a:t>
            </a:r>
            <a:endParaRPr lang="tr-TR" sz="1200" dirty="0">
              <a:latin typeface="Times New Roman"/>
              <a:cs typeface="Times New Roman"/>
            </a:endParaRPr>
          </a:p>
          <a:p>
            <a:pPr indent="0">
              <a:spcBef>
                <a:spcPts val="800"/>
              </a:spcBef>
              <a:buNone/>
            </a:pPr>
            <a:r>
              <a:rPr lang="tr-TR" sz="1200" i="1" dirty="0">
                <a:latin typeface="Times New Roman"/>
                <a:cs typeface="Times New Roman"/>
              </a:rPr>
              <a:t> Öznur Işır........................................................................................................................................</a:t>
            </a:r>
            <a:r>
              <a:rPr lang="tr-TR" sz="1200" dirty="0">
                <a:latin typeface="Times New Roman"/>
                <a:cs typeface="Times New Roman"/>
              </a:rPr>
              <a:t>29</a:t>
            </a:r>
          </a:p>
          <a:p>
            <a:pPr indent="0">
              <a:spcBef>
                <a:spcPts val="800"/>
              </a:spcBef>
              <a:buNone/>
            </a:pPr>
            <a:r>
              <a:rPr lang="tr-TR" sz="1200" b="1" dirty="0">
                <a:latin typeface="Times New Roman"/>
                <a:cs typeface="Times New Roman"/>
              </a:rPr>
              <a:t> Ulusal Basın Gözünden Edremit Körfezi’nin İncisi Ayvalık ve Gömeç’te Turizm: 2023 Yılı’na Genel Bir Bakış</a:t>
            </a:r>
            <a:endParaRPr lang="tr-TR" sz="1200" dirty="0">
              <a:latin typeface="Times New Roman"/>
              <a:cs typeface="Times New Roman"/>
            </a:endParaRPr>
          </a:p>
          <a:p>
            <a:pPr indent="0">
              <a:spcBef>
                <a:spcPts val="800"/>
              </a:spcBef>
              <a:buNone/>
            </a:pPr>
            <a:r>
              <a:rPr lang="tr-TR" sz="1200" i="1" dirty="0">
                <a:latin typeface="Times New Roman"/>
                <a:cs typeface="Times New Roman"/>
              </a:rPr>
              <a:t> Oğuzhan </a:t>
            </a:r>
            <a:r>
              <a:rPr lang="tr-TR" sz="1200" i="1" dirty="0" err="1">
                <a:latin typeface="Times New Roman"/>
                <a:cs typeface="Times New Roman"/>
              </a:rPr>
              <a:t>Dülgaroğlu</a:t>
            </a:r>
            <a:r>
              <a:rPr lang="tr-TR" sz="1200" i="1" dirty="0">
                <a:latin typeface="Times New Roman"/>
                <a:cs typeface="Times New Roman"/>
              </a:rPr>
              <a:t>......................................................................................................................</a:t>
            </a:r>
            <a:r>
              <a:rPr lang="tr-TR" sz="1200" dirty="0">
                <a:latin typeface="Times New Roman"/>
                <a:cs typeface="Times New Roman"/>
              </a:rPr>
              <a:t>30</a:t>
            </a:r>
            <a:endParaRPr lang="tr-TR" sz="1200" dirty="0">
              <a:latin typeface="Times New Roman"/>
              <a:ea typeface="Calibri"/>
              <a:cs typeface="Times New Roman"/>
            </a:endParaRPr>
          </a:p>
          <a:p>
            <a:pPr indent="0">
              <a:spcBef>
                <a:spcPts val="800"/>
              </a:spcBef>
              <a:buNone/>
            </a:pPr>
            <a:r>
              <a:rPr lang="tr-TR" sz="1200" b="1" dirty="0">
                <a:latin typeface="Times New Roman"/>
                <a:cs typeface="Times New Roman"/>
              </a:rPr>
              <a:t> Destinasyon Pazarlaması Kapsamında Dijital Trendler: Gömeç Örneği</a:t>
            </a:r>
            <a:endParaRPr lang="tr-TR" sz="1200" dirty="0">
              <a:latin typeface="Times New Roman"/>
              <a:cs typeface="Times New Roman"/>
            </a:endParaRPr>
          </a:p>
          <a:p>
            <a:pPr indent="0">
              <a:spcBef>
                <a:spcPts val="800"/>
              </a:spcBef>
              <a:buNone/>
            </a:pPr>
            <a:r>
              <a:rPr lang="tr-TR" sz="1200" i="1" dirty="0">
                <a:latin typeface="Times New Roman"/>
                <a:cs typeface="Times New Roman"/>
              </a:rPr>
              <a:t> Muammer Bezirgan, Harun Ataman...............................................................................................</a:t>
            </a:r>
            <a:r>
              <a:rPr lang="tr-TR" sz="1200" dirty="0">
                <a:latin typeface="Times New Roman"/>
                <a:cs typeface="Times New Roman"/>
              </a:rPr>
              <a:t>31</a:t>
            </a:r>
          </a:p>
          <a:p>
            <a:pPr indent="0">
              <a:spcBef>
                <a:spcPts val="800"/>
              </a:spcBef>
              <a:buNone/>
            </a:pPr>
            <a:r>
              <a:rPr lang="tr-TR" sz="1200" b="1" dirty="0">
                <a:latin typeface="Times New Roman"/>
                <a:cs typeface="Times New Roman"/>
              </a:rPr>
              <a:t> Gömeç İlçesi’nin Kentsel ve Kırsal Planlama Çalışmaları Kapsamında Doğa ve Kültür Envanterinin Oluşturulması</a:t>
            </a:r>
            <a:endParaRPr lang="tr-TR" sz="1200" dirty="0">
              <a:latin typeface="Times New Roman"/>
              <a:cs typeface="Times New Roman"/>
            </a:endParaRPr>
          </a:p>
          <a:p>
            <a:pPr indent="0">
              <a:spcBef>
                <a:spcPts val="800"/>
              </a:spcBef>
              <a:buNone/>
            </a:pPr>
            <a:r>
              <a:rPr lang="tr-TR" sz="1200" i="1" dirty="0">
                <a:latin typeface="Times New Roman"/>
                <a:cs typeface="Times New Roman"/>
              </a:rPr>
              <a:t> Sabriye Çelik Uğuz, Figen Altıner, Demet Tok...............................................................................</a:t>
            </a:r>
            <a:r>
              <a:rPr lang="tr-TR" sz="1200" dirty="0">
                <a:latin typeface="Times New Roman"/>
                <a:cs typeface="Times New Roman"/>
              </a:rPr>
              <a:t>32</a:t>
            </a:r>
          </a:p>
          <a:p>
            <a:pPr indent="0">
              <a:spcBef>
                <a:spcPts val="800"/>
              </a:spcBef>
              <a:buNone/>
            </a:pPr>
            <a:r>
              <a:rPr lang="tr-TR" sz="1200" b="1" dirty="0">
                <a:latin typeface="Times New Roman"/>
                <a:cs typeface="Times New Roman"/>
              </a:rPr>
              <a:t> Marka Yönetimi Perspektifinde Kentsel Markalaşma ve Turizm: Gömeç Üzerine Bir </a:t>
            </a:r>
            <a:r>
              <a:rPr lang="tr-TR" sz="1200" b="1" dirty="0" err="1">
                <a:latin typeface="Times New Roman"/>
                <a:cs typeface="Times New Roman"/>
              </a:rPr>
              <a:t>Swot</a:t>
            </a:r>
            <a:r>
              <a:rPr lang="tr-TR" sz="1200" b="1" dirty="0">
                <a:latin typeface="Times New Roman"/>
                <a:cs typeface="Times New Roman"/>
              </a:rPr>
              <a:t> Analizi</a:t>
            </a:r>
            <a:endParaRPr lang="tr-TR" sz="1200" dirty="0">
              <a:latin typeface="Times New Roman"/>
              <a:cs typeface="Times New Roman"/>
            </a:endParaRPr>
          </a:p>
          <a:p>
            <a:pPr indent="0">
              <a:spcBef>
                <a:spcPts val="800"/>
              </a:spcBef>
              <a:buNone/>
            </a:pPr>
            <a:r>
              <a:rPr lang="tr-TR" sz="1200" i="1" dirty="0">
                <a:latin typeface="Times New Roman"/>
                <a:cs typeface="Times New Roman"/>
              </a:rPr>
              <a:t> Onur Kemal Yılmaz.........................................................................................................................</a:t>
            </a:r>
            <a:r>
              <a:rPr lang="tr-TR" sz="1200" dirty="0">
                <a:latin typeface="Times New Roman"/>
                <a:cs typeface="Times New Roman"/>
              </a:rPr>
              <a:t>33</a:t>
            </a:r>
          </a:p>
          <a:p>
            <a:pPr indent="0">
              <a:spcBef>
                <a:spcPts val="800"/>
              </a:spcBef>
              <a:buNone/>
            </a:pPr>
            <a:r>
              <a:rPr lang="tr-TR" sz="1200" b="1" dirty="0">
                <a:latin typeface="Times New Roman"/>
                <a:cs typeface="Times New Roman"/>
              </a:rPr>
              <a:t> Görsel Hafıza Oluşturmada Sanat Sempozyumlarının Önemi: Uluslararası Kuzey Ege Gömeç Heykel Sempozyumu Örneği</a:t>
            </a:r>
            <a:endParaRPr lang="tr-TR" sz="1200" dirty="0">
              <a:latin typeface="Times New Roman"/>
              <a:cs typeface="Times New Roman"/>
            </a:endParaRPr>
          </a:p>
          <a:p>
            <a:pPr indent="0">
              <a:spcBef>
                <a:spcPts val="800"/>
              </a:spcBef>
              <a:buNone/>
            </a:pPr>
            <a:r>
              <a:rPr lang="tr-TR" sz="1200" i="1" dirty="0">
                <a:latin typeface="Times New Roman"/>
                <a:cs typeface="Times New Roman"/>
              </a:rPr>
              <a:t> Duygu Sabancılar Iştın...................................................................................................................</a:t>
            </a:r>
            <a:r>
              <a:rPr lang="tr-TR" sz="1200" dirty="0">
                <a:latin typeface="Times New Roman"/>
                <a:cs typeface="Times New Roman"/>
              </a:rPr>
              <a:t>34</a:t>
            </a:r>
          </a:p>
          <a:p>
            <a:pPr indent="0">
              <a:spcBef>
                <a:spcPts val="800"/>
              </a:spcBef>
              <a:buNone/>
            </a:pPr>
            <a:r>
              <a:rPr lang="tr-TR" sz="1200" b="1" dirty="0">
                <a:latin typeface="Times New Roman"/>
                <a:cs typeface="Times New Roman"/>
              </a:rPr>
              <a:t> Balıkesir’de Arkeoloji Temalı Kısa Film Serüveni:  Bak Gör Çek 2 Projesine Katılım Gösteren Öğrenci Deneyimleri ve Yaklaşımları</a:t>
            </a:r>
            <a:endParaRPr lang="tr-TR" sz="1200" dirty="0">
              <a:latin typeface="Times New Roman"/>
              <a:cs typeface="Times New Roman"/>
            </a:endParaRPr>
          </a:p>
          <a:p>
            <a:pPr indent="0">
              <a:spcBef>
                <a:spcPts val="800"/>
              </a:spcBef>
              <a:buNone/>
            </a:pPr>
            <a:r>
              <a:rPr lang="tr-TR" sz="1200" i="1" dirty="0">
                <a:latin typeface="Times New Roman"/>
                <a:cs typeface="Times New Roman"/>
              </a:rPr>
              <a:t> Gülşah Göksu, Kaan </a:t>
            </a:r>
            <a:r>
              <a:rPr lang="tr-TR" sz="1200" i="1" dirty="0" err="1">
                <a:latin typeface="Times New Roman"/>
                <a:cs typeface="Times New Roman"/>
              </a:rPr>
              <a:t>Oruçtut</a:t>
            </a:r>
            <a:r>
              <a:rPr lang="tr-TR" sz="1200" i="1" dirty="0">
                <a:latin typeface="Times New Roman"/>
                <a:cs typeface="Times New Roman"/>
              </a:rPr>
              <a:t>..........................................................................................................</a:t>
            </a:r>
            <a:r>
              <a:rPr lang="tr-TR" sz="1200" dirty="0">
                <a:latin typeface="Times New Roman"/>
                <a:cs typeface="Times New Roman"/>
              </a:rPr>
              <a:t>35</a:t>
            </a:r>
          </a:p>
          <a:p>
            <a:pPr indent="0">
              <a:spcBef>
                <a:spcPts val="800"/>
              </a:spcBef>
              <a:buNone/>
            </a:pPr>
            <a:r>
              <a:rPr lang="tr-TR" sz="1200" b="1" dirty="0">
                <a:latin typeface="Times New Roman"/>
                <a:cs typeface="Times New Roman"/>
              </a:rPr>
              <a:t> Gömeç ve Komşu </a:t>
            </a:r>
            <a:r>
              <a:rPr lang="tr-TR" sz="1200" b="1" dirty="0" err="1">
                <a:latin typeface="Times New Roman"/>
                <a:cs typeface="Times New Roman"/>
              </a:rPr>
              <a:t>Balıkesır</a:t>
            </a:r>
            <a:r>
              <a:rPr lang="tr-TR" sz="1200" b="1" dirty="0">
                <a:latin typeface="Times New Roman"/>
                <a:cs typeface="Times New Roman"/>
              </a:rPr>
              <a:t> İlçelerinin Bisiklet Turizmi Potansiyeli ve </a:t>
            </a:r>
            <a:r>
              <a:rPr lang="tr-TR" sz="1200" b="1" dirty="0" err="1">
                <a:latin typeface="Times New Roman"/>
                <a:cs typeface="Times New Roman"/>
              </a:rPr>
              <a:t>Eurovelo</a:t>
            </a:r>
            <a:r>
              <a:rPr lang="tr-TR" sz="1200" b="1" dirty="0">
                <a:latin typeface="Times New Roman"/>
                <a:cs typeface="Times New Roman"/>
              </a:rPr>
              <a:t> Avrupa Bisiklet Rotaları Ağı İle Uyumluluğun Değerlendirilmesi</a:t>
            </a:r>
            <a:endParaRPr lang="tr-TR" sz="1200" dirty="0">
              <a:latin typeface="Times New Roman"/>
              <a:cs typeface="Times New Roman"/>
            </a:endParaRPr>
          </a:p>
          <a:p>
            <a:pPr indent="0">
              <a:spcBef>
                <a:spcPts val="800"/>
              </a:spcBef>
              <a:buNone/>
            </a:pPr>
            <a:r>
              <a:rPr lang="tr-TR" sz="1200" i="1" dirty="0">
                <a:latin typeface="Times New Roman"/>
                <a:cs typeface="Times New Roman"/>
              </a:rPr>
              <a:t> İbrahim </a:t>
            </a:r>
            <a:r>
              <a:rPr lang="tr-TR" sz="1200" i="1" dirty="0" err="1">
                <a:latin typeface="Times New Roman"/>
                <a:cs typeface="Times New Roman"/>
              </a:rPr>
              <a:t>Misir</a:t>
            </a:r>
            <a:r>
              <a:rPr lang="tr-TR" sz="1200" i="1" dirty="0">
                <a:latin typeface="Times New Roman"/>
                <a:cs typeface="Times New Roman"/>
              </a:rPr>
              <a:t>, Talha Serdar Sezen, Bayram Şahin.........................................................................</a:t>
            </a:r>
            <a:r>
              <a:rPr lang="tr-TR" sz="1200" dirty="0">
                <a:latin typeface="Times New Roman"/>
                <a:cs typeface="Times New Roman"/>
              </a:rPr>
              <a:t>36</a:t>
            </a:r>
          </a:p>
          <a:p>
            <a:pPr indent="0">
              <a:spcBef>
                <a:spcPts val="800"/>
              </a:spcBef>
              <a:buNone/>
            </a:pPr>
            <a:r>
              <a:rPr lang="tr-TR" sz="1200" b="1" dirty="0">
                <a:latin typeface="Times New Roman"/>
                <a:cs typeface="Times New Roman"/>
              </a:rPr>
              <a:t> Gömeç ve Yakın Çevresinde Zeytinin Yetişmesinde İklimin Rolü</a:t>
            </a:r>
            <a:endParaRPr lang="tr-TR" sz="1200" dirty="0">
              <a:latin typeface="Times New Roman"/>
              <a:cs typeface="Times New Roman"/>
            </a:endParaRPr>
          </a:p>
          <a:p>
            <a:pPr indent="0">
              <a:spcBef>
                <a:spcPts val="800"/>
              </a:spcBef>
              <a:buNone/>
            </a:pPr>
            <a:r>
              <a:rPr lang="tr-TR" sz="1200" i="1" dirty="0">
                <a:latin typeface="Times New Roman"/>
                <a:cs typeface="Times New Roman"/>
              </a:rPr>
              <a:t> Recep Efe, Abdullah Soykan, İsa </a:t>
            </a:r>
            <a:r>
              <a:rPr lang="tr-TR" sz="1200" i="1" dirty="0" err="1">
                <a:latin typeface="Times New Roman"/>
                <a:cs typeface="Times New Roman"/>
              </a:rPr>
              <a:t>Cürebal</a:t>
            </a:r>
            <a:r>
              <a:rPr lang="tr-TR" sz="1200" i="1" dirty="0">
                <a:latin typeface="Times New Roman"/>
                <a:cs typeface="Times New Roman"/>
              </a:rPr>
              <a:t>.......................................................................................</a:t>
            </a:r>
            <a:r>
              <a:rPr lang="tr-TR" sz="1200" dirty="0">
                <a:latin typeface="Times New Roman"/>
                <a:cs typeface="Times New Roman"/>
              </a:rPr>
              <a:t>37</a:t>
            </a:r>
          </a:p>
          <a:p>
            <a:pPr indent="0">
              <a:spcBef>
                <a:spcPts val="800"/>
              </a:spcBef>
              <a:buNone/>
            </a:pPr>
            <a:r>
              <a:rPr lang="tr-TR" sz="1200" b="1" dirty="0">
                <a:latin typeface="Times New Roman"/>
                <a:cs typeface="Times New Roman"/>
              </a:rPr>
              <a:t> Zeytinyağında Kalite ve Coğrafi İşaretin Önemi</a:t>
            </a:r>
            <a:endParaRPr lang="tr-TR" sz="1200" dirty="0">
              <a:latin typeface="Times New Roman"/>
              <a:cs typeface="Times New Roman"/>
            </a:endParaRPr>
          </a:p>
          <a:p>
            <a:pPr indent="0">
              <a:spcBef>
                <a:spcPts val="800"/>
              </a:spcBef>
              <a:buNone/>
            </a:pPr>
            <a:r>
              <a:rPr lang="tr-TR" sz="1200" i="1" dirty="0">
                <a:latin typeface="Times New Roman"/>
                <a:cs typeface="Times New Roman"/>
              </a:rPr>
              <a:t> Suzan Kantarcı Savaş......................................................................................................................</a:t>
            </a:r>
            <a:r>
              <a:rPr lang="tr-TR" sz="1200" dirty="0">
                <a:latin typeface="Times New Roman"/>
                <a:cs typeface="Times New Roman"/>
              </a:rPr>
              <a:t>38</a:t>
            </a:r>
          </a:p>
          <a:p>
            <a:pPr marL="0" indent="0">
              <a:spcBef>
                <a:spcPts val="800"/>
              </a:spcBef>
              <a:buNone/>
            </a:pPr>
            <a:r>
              <a:rPr lang="tr-TR" sz="1200" b="1" dirty="0">
                <a:latin typeface="Times New Roman"/>
                <a:ea typeface="Calibri"/>
                <a:cs typeface="Times New Roman"/>
              </a:rPr>
              <a:t>       Gömeç ve Zeytin</a:t>
            </a:r>
            <a:endParaRPr lang="tr-TR" sz="1200" dirty="0">
              <a:latin typeface="Times New Roman"/>
              <a:ea typeface="Calibri"/>
              <a:cs typeface="Times New Roman"/>
            </a:endParaRPr>
          </a:p>
          <a:p>
            <a:pPr indent="0">
              <a:spcBef>
                <a:spcPts val="800"/>
              </a:spcBef>
              <a:buNone/>
            </a:pPr>
            <a:r>
              <a:rPr lang="tr-TR" sz="1200" i="1" dirty="0">
                <a:latin typeface="Times New Roman"/>
                <a:ea typeface="Calibri"/>
                <a:cs typeface="Times New Roman"/>
              </a:rPr>
              <a:t> Tuba Öncül </a:t>
            </a:r>
            <a:r>
              <a:rPr lang="tr-TR" sz="1200" i="1" dirty="0" err="1">
                <a:latin typeface="Times New Roman"/>
                <a:ea typeface="Calibri"/>
                <a:cs typeface="Times New Roman"/>
              </a:rPr>
              <a:t>Abacıgil</a:t>
            </a:r>
            <a:r>
              <a:rPr lang="tr-TR" sz="1200" i="1" dirty="0">
                <a:latin typeface="Times New Roman"/>
                <a:ea typeface="Calibri"/>
                <a:cs typeface="Times New Roman"/>
              </a:rPr>
              <a:t>........................................................................................................................</a:t>
            </a:r>
            <a:r>
              <a:rPr lang="tr-TR" sz="1200" dirty="0">
                <a:latin typeface="Times New Roman"/>
                <a:ea typeface="Calibri"/>
                <a:cs typeface="Times New Roman"/>
              </a:rPr>
              <a:t>39</a:t>
            </a:r>
            <a:endParaRPr lang="tr-TR" sz="1200" dirty="0">
              <a:latin typeface="Times New Roman"/>
              <a:cs typeface="Times New Roman"/>
            </a:endParaRPr>
          </a:p>
          <a:p>
            <a:pPr indent="0">
              <a:spcBef>
                <a:spcPts val="800"/>
              </a:spcBef>
              <a:buNone/>
            </a:pPr>
            <a:r>
              <a:rPr lang="tr-TR" sz="1200" b="1" dirty="0">
                <a:latin typeface="Times New Roman"/>
                <a:ea typeface="Calibri"/>
                <a:cs typeface="Times New Roman"/>
              </a:rPr>
              <a:t> Kuzey Ege Zeytin </a:t>
            </a:r>
            <a:r>
              <a:rPr lang="tr-TR" sz="1200" b="1" dirty="0" err="1">
                <a:latin typeface="Times New Roman"/>
                <a:ea typeface="Calibri"/>
                <a:cs typeface="Times New Roman"/>
              </a:rPr>
              <a:t>Koridoru’nda</a:t>
            </a:r>
            <a:r>
              <a:rPr lang="tr-TR" sz="1200" b="1" dirty="0">
                <a:latin typeface="Times New Roman"/>
                <a:ea typeface="Calibri"/>
                <a:cs typeface="Times New Roman"/>
              </a:rPr>
              <a:t> Yer Alan Gömeç İlçesinde Zeytinyağı Turizmi </a:t>
            </a:r>
            <a:r>
              <a:rPr lang="tr-TR" sz="1200" b="1" dirty="0" err="1">
                <a:latin typeface="Times New Roman"/>
                <a:ea typeface="Calibri"/>
                <a:cs typeface="Times New Roman"/>
              </a:rPr>
              <a:t>Swot</a:t>
            </a:r>
            <a:r>
              <a:rPr lang="tr-TR" sz="1200" b="1" dirty="0">
                <a:latin typeface="Times New Roman"/>
                <a:ea typeface="Calibri"/>
                <a:cs typeface="Times New Roman"/>
              </a:rPr>
              <a:t> (</a:t>
            </a:r>
            <a:r>
              <a:rPr lang="tr-TR" sz="1200" b="1" dirty="0" err="1">
                <a:latin typeface="Times New Roman"/>
                <a:ea typeface="Calibri"/>
                <a:cs typeface="Times New Roman"/>
              </a:rPr>
              <a:t>Gzft</a:t>
            </a:r>
            <a:r>
              <a:rPr lang="tr-TR" sz="1200" b="1" dirty="0">
                <a:latin typeface="Times New Roman"/>
                <a:ea typeface="Calibri"/>
                <a:cs typeface="Times New Roman"/>
              </a:rPr>
              <a:t>) Analizi</a:t>
            </a:r>
            <a:endParaRPr lang="tr-TR" sz="1200" dirty="0">
              <a:latin typeface="Times New Roman"/>
              <a:cs typeface="Times New Roman"/>
            </a:endParaRPr>
          </a:p>
          <a:p>
            <a:pPr indent="0">
              <a:spcBef>
                <a:spcPts val="800"/>
              </a:spcBef>
              <a:buNone/>
            </a:pPr>
            <a:r>
              <a:rPr lang="tr-TR" sz="1200" i="1" dirty="0">
                <a:latin typeface="Times New Roman"/>
                <a:ea typeface="Calibri"/>
                <a:cs typeface="Times New Roman"/>
              </a:rPr>
              <a:t> </a:t>
            </a:r>
            <a:r>
              <a:rPr lang="tr-TR" sz="1200" i="1" dirty="0" err="1">
                <a:latin typeface="Times New Roman"/>
                <a:ea typeface="Calibri"/>
                <a:cs typeface="Times New Roman"/>
              </a:rPr>
              <a:t>Dilşen</a:t>
            </a:r>
            <a:r>
              <a:rPr lang="tr-TR" sz="1200" i="1" dirty="0">
                <a:latin typeface="Times New Roman"/>
                <a:ea typeface="Calibri"/>
                <a:cs typeface="Times New Roman"/>
              </a:rPr>
              <a:t> Oktay Ertem........................................................................................................................40</a:t>
            </a:r>
            <a:endParaRPr lang="tr-TR" sz="1200" dirty="0">
              <a:latin typeface="Times New Roman"/>
              <a:cs typeface="Times New Roman"/>
            </a:endParaRPr>
          </a:p>
          <a:p>
            <a:pPr indent="0"/>
            <a:endParaRPr lang="tr-TR" sz="1200" dirty="0">
              <a:latin typeface="Times New Roman"/>
              <a:ea typeface="Calibri"/>
              <a:cs typeface="Times New Roman"/>
            </a:endParaRPr>
          </a:p>
        </p:txBody>
      </p:sp>
      <p:sp>
        <p:nvSpPr>
          <p:cNvPr id="3" name="Slayt Numarası Yer Tutucusu 2">
            <a:extLst>
              <a:ext uri="{FF2B5EF4-FFF2-40B4-BE49-F238E27FC236}">
                <a16:creationId xmlns:a16="http://schemas.microsoft.com/office/drawing/2014/main" id="{3A8418CA-C836-D2C4-F3F2-0584A033A4D4}"/>
              </a:ext>
            </a:extLst>
          </p:cNvPr>
          <p:cNvSpPr>
            <a:spLocks noGrp="1"/>
          </p:cNvSpPr>
          <p:nvPr>
            <p:ph type="sldNum" sz="quarter" idx="12"/>
          </p:nvPr>
        </p:nvSpPr>
        <p:spPr/>
        <p:txBody>
          <a:bodyPr/>
          <a:lstStyle/>
          <a:p>
            <a:fld id="{320A84BC-3F9E-4B08-9743-FC4E27FA5126}" type="slidenum">
              <a:rPr lang="tr-TR" sz="1400" smtClean="0">
                <a:latin typeface="Aptos"/>
              </a:rPr>
              <a:pPr/>
              <a:t>13</a:t>
            </a:fld>
            <a:endParaRPr lang="tr-TR" sz="1400">
              <a:latin typeface="Aptos"/>
            </a:endParaRPr>
          </a:p>
        </p:txBody>
      </p:sp>
    </p:spTree>
    <p:extLst>
      <p:ext uri="{BB962C8B-B14F-4D97-AF65-F5344CB8AC3E}">
        <p14:creationId xmlns:p14="http://schemas.microsoft.com/office/powerpoint/2010/main" val="275514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689374B-025A-E502-4BEE-BDE1978AC1F4}"/>
              </a:ext>
            </a:extLst>
          </p:cNvPr>
          <p:cNvSpPr>
            <a:spLocks noGrp="1"/>
          </p:cNvSpPr>
          <p:nvPr>
            <p:ph idx="1"/>
          </p:nvPr>
        </p:nvSpPr>
        <p:spPr>
          <a:xfrm>
            <a:off x="164985" y="515213"/>
            <a:ext cx="6566343" cy="8447043"/>
          </a:xfrm>
        </p:spPr>
        <p:txBody>
          <a:bodyPr vert="horz" lIns="91440" tIns="45720" rIns="91440" bIns="45720" rtlCol="0" anchor="t">
            <a:noAutofit/>
          </a:bodyPr>
          <a:lstStyle/>
          <a:p>
            <a:pPr marL="0" indent="0">
              <a:buNone/>
            </a:pPr>
            <a:r>
              <a:rPr lang="tr-TR" sz="1200" b="1" dirty="0">
                <a:latin typeface="Times New Roman"/>
                <a:cs typeface="Times New Roman"/>
              </a:rPr>
              <a:t>      Gömeç İlçesinin Bitki Kullanım Kültürü</a:t>
            </a:r>
            <a:endParaRPr lang="tr-TR" sz="1200" dirty="0">
              <a:latin typeface="Times New Roman"/>
              <a:ea typeface="Calibri" panose="020F0502020204030204"/>
              <a:cs typeface="Times New Roman"/>
            </a:endParaRPr>
          </a:p>
          <a:p>
            <a:pPr marL="0" indent="0">
              <a:buNone/>
            </a:pPr>
            <a:r>
              <a:rPr lang="tr-TR" sz="1200" i="1" dirty="0">
                <a:latin typeface="Times New Roman"/>
                <a:cs typeface="Times New Roman"/>
              </a:rPr>
              <a:t>      Fatih Satıl, Selami Selvi, Rıdvan Polat, Lale </a:t>
            </a:r>
            <a:r>
              <a:rPr lang="tr-TR" sz="1200" i="1" dirty="0" err="1">
                <a:latin typeface="Times New Roman"/>
                <a:cs typeface="Times New Roman"/>
              </a:rPr>
              <a:t>Mammadova</a:t>
            </a:r>
            <a:r>
              <a:rPr lang="tr-TR" sz="1200" i="1" dirty="0">
                <a:latin typeface="Times New Roman"/>
                <a:cs typeface="Times New Roman"/>
              </a:rPr>
              <a:t>..........................................................</a:t>
            </a:r>
            <a:r>
              <a:rPr lang="tr-TR" sz="1200" dirty="0">
                <a:latin typeface="Times New Roman"/>
                <a:cs typeface="Times New Roman"/>
              </a:rPr>
              <a:t>41</a:t>
            </a:r>
          </a:p>
          <a:p>
            <a:pPr marL="0" indent="0">
              <a:buNone/>
            </a:pPr>
            <a:r>
              <a:rPr lang="tr-TR" sz="1200" b="1" dirty="0">
                <a:latin typeface="Times New Roman"/>
                <a:cs typeface="Times New Roman"/>
              </a:rPr>
              <a:t>      Gömeç (Balıkesir) İlçesinin Florası</a:t>
            </a:r>
            <a:endParaRPr lang="tr-TR" sz="1200" dirty="0">
              <a:latin typeface="Times New Roman"/>
              <a:cs typeface="Times New Roman"/>
            </a:endParaRPr>
          </a:p>
          <a:p>
            <a:pPr marL="0" indent="0">
              <a:buNone/>
            </a:pPr>
            <a:r>
              <a:rPr lang="tr-TR" sz="1200" i="1" dirty="0">
                <a:latin typeface="Times New Roman"/>
                <a:cs typeface="Times New Roman"/>
              </a:rPr>
              <a:t>      Selami Selvi, Fatih Satıl.................................................................................................................42</a:t>
            </a:r>
            <a:endParaRPr lang="tr-TR" sz="1200" dirty="0">
              <a:latin typeface="Times New Roman"/>
              <a:cs typeface="Times New Roman"/>
            </a:endParaRPr>
          </a:p>
          <a:p>
            <a:pPr marL="0" indent="0">
              <a:buNone/>
            </a:pPr>
            <a:r>
              <a:rPr lang="tr-TR" sz="1200" b="1" dirty="0">
                <a:latin typeface="Times New Roman"/>
                <a:cs typeface="Times New Roman"/>
              </a:rPr>
              <a:t>      Coğrafi İşarete Aday Bir Tarım Ürünü: Gömeç Sultani Bamyası</a:t>
            </a:r>
            <a:endParaRPr lang="tr-TR" sz="1200" dirty="0">
              <a:latin typeface="Times New Roman"/>
              <a:cs typeface="Times New Roman"/>
            </a:endParaRPr>
          </a:p>
          <a:p>
            <a:pPr marL="0" indent="0">
              <a:buNone/>
            </a:pPr>
            <a:r>
              <a:rPr lang="tr-TR" sz="1200" i="1" dirty="0">
                <a:latin typeface="Times New Roman"/>
                <a:cs typeface="Times New Roman"/>
              </a:rPr>
              <a:t>       Süheyla Sarıtaş..............................................................................................................................</a:t>
            </a:r>
            <a:r>
              <a:rPr lang="tr-TR" sz="1200" dirty="0">
                <a:latin typeface="Times New Roman"/>
                <a:cs typeface="Times New Roman"/>
              </a:rPr>
              <a:t>43</a:t>
            </a:r>
          </a:p>
          <a:p>
            <a:pPr marL="0" indent="0">
              <a:buNone/>
            </a:pPr>
            <a:r>
              <a:rPr lang="tr-TR" sz="1200" b="1" dirty="0">
                <a:latin typeface="Times New Roman"/>
                <a:cs typeface="Times New Roman"/>
              </a:rPr>
              <a:t>      Kültür Turizmi Bağlamında </a:t>
            </a:r>
            <a:r>
              <a:rPr lang="tr-TR" sz="1200" b="1" dirty="0" err="1">
                <a:latin typeface="Times New Roman"/>
                <a:cs typeface="Times New Roman"/>
              </a:rPr>
              <a:t>Adramytteıon</a:t>
            </a:r>
            <a:r>
              <a:rPr lang="tr-TR" sz="1200" b="1" dirty="0">
                <a:latin typeface="Times New Roman"/>
                <a:cs typeface="Times New Roman"/>
              </a:rPr>
              <a:t> Festival Akademisi ve Edremit Körfezi İlçeleri</a:t>
            </a:r>
            <a:endParaRPr lang="tr-TR" sz="1200" dirty="0">
              <a:latin typeface="Times New Roman"/>
              <a:cs typeface="Times New Roman"/>
            </a:endParaRPr>
          </a:p>
          <a:p>
            <a:pPr marL="0" indent="0">
              <a:buNone/>
            </a:pPr>
            <a:r>
              <a:rPr lang="tr-TR" sz="1200" i="1" dirty="0">
                <a:latin typeface="Times New Roman"/>
                <a:cs typeface="Times New Roman"/>
              </a:rPr>
              <a:t>      Sabriye Çelik Uğuz, H. Hakan Okay..............................................................................................</a:t>
            </a:r>
            <a:r>
              <a:rPr lang="tr-TR" sz="1200" dirty="0">
                <a:latin typeface="Times New Roman"/>
                <a:cs typeface="Times New Roman"/>
              </a:rPr>
              <a:t>44</a:t>
            </a:r>
          </a:p>
          <a:p>
            <a:pPr marL="0" indent="0">
              <a:buNone/>
            </a:pPr>
            <a:r>
              <a:rPr lang="tr-TR" sz="1200" b="1" dirty="0">
                <a:latin typeface="Times New Roman"/>
                <a:cs typeface="Times New Roman"/>
              </a:rPr>
              <a:t>      Gömeç'in Marka Şehir Olabilme Potansiyeli ve Kent Kurumsal Kimliklendirme Stratejisi Önerisi</a:t>
            </a:r>
            <a:endParaRPr lang="tr-TR" sz="1200" dirty="0">
              <a:latin typeface="Times New Roman"/>
              <a:cs typeface="Times New Roman"/>
            </a:endParaRPr>
          </a:p>
          <a:p>
            <a:pPr marL="0" indent="0">
              <a:buNone/>
            </a:pPr>
            <a:r>
              <a:rPr lang="tr-TR" sz="1200" i="1" dirty="0">
                <a:latin typeface="Times New Roman"/>
                <a:cs typeface="Times New Roman"/>
              </a:rPr>
              <a:t>      Kasım Ertürk..................................................................................................................................</a:t>
            </a:r>
            <a:r>
              <a:rPr lang="tr-TR" sz="1200" dirty="0">
                <a:latin typeface="Times New Roman"/>
                <a:cs typeface="Times New Roman"/>
              </a:rPr>
              <a:t>45</a:t>
            </a:r>
          </a:p>
          <a:p>
            <a:pPr marL="0" indent="0">
              <a:buNone/>
            </a:pPr>
            <a:r>
              <a:rPr lang="tr-TR" sz="1200" b="1" dirty="0">
                <a:latin typeface="Times New Roman"/>
                <a:cs typeface="Times New Roman"/>
              </a:rPr>
              <a:t>      Gömeç’te Destinasyon Yönetimi ve Örgütlenme Modeli</a:t>
            </a:r>
            <a:endParaRPr lang="tr-TR" sz="1200" dirty="0">
              <a:latin typeface="Times New Roman"/>
              <a:cs typeface="Times New Roman"/>
            </a:endParaRPr>
          </a:p>
          <a:p>
            <a:pPr marL="0" indent="0">
              <a:buNone/>
            </a:pPr>
            <a:r>
              <a:rPr lang="tr-TR" sz="1200" i="1" dirty="0">
                <a:latin typeface="Times New Roman"/>
                <a:cs typeface="Times New Roman"/>
              </a:rPr>
              <a:t>      Asım </a:t>
            </a:r>
            <a:r>
              <a:rPr lang="tr-TR" sz="1200" i="1" dirty="0" err="1">
                <a:latin typeface="Times New Roman"/>
                <a:cs typeface="Times New Roman"/>
              </a:rPr>
              <a:t>Saldamlı</a:t>
            </a:r>
            <a:r>
              <a:rPr lang="tr-TR" sz="1200" i="1" dirty="0">
                <a:latin typeface="Times New Roman"/>
                <a:cs typeface="Times New Roman"/>
              </a:rPr>
              <a:t>................................................................................................................................</a:t>
            </a:r>
            <a:r>
              <a:rPr lang="tr-TR" sz="1200" dirty="0">
                <a:latin typeface="Times New Roman"/>
                <a:cs typeface="Times New Roman"/>
              </a:rPr>
              <a:t>46</a:t>
            </a:r>
          </a:p>
          <a:p>
            <a:pPr marL="0" indent="0">
              <a:buNone/>
            </a:pPr>
            <a:r>
              <a:rPr lang="tr-TR" sz="1200" b="1" dirty="0">
                <a:latin typeface="Times New Roman"/>
                <a:cs typeface="Times New Roman"/>
              </a:rPr>
              <a:t>      </a:t>
            </a:r>
            <a:r>
              <a:rPr lang="tr-TR" sz="1200" b="1" dirty="0" err="1">
                <a:latin typeface="Times New Roman"/>
                <a:cs typeface="Times New Roman"/>
              </a:rPr>
              <a:t>Gastronomik</a:t>
            </a:r>
            <a:r>
              <a:rPr lang="tr-TR" sz="1200" b="1" dirty="0">
                <a:latin typeface="Times New Roman"/>
                <a:cs typeface="Times New Roman"/>
              </a:rPr>
              <a:t> Kimliği ile Gömeç</a:t>
            </a:r>
            <a:endParaRPr lang="tr-TR" sz="1200" dirty="0">
              <a:latin typeface="Times New Roman"/>
              <a:cs typeface="Times New Roman"/>
            </a:endParaRPr>
          </a:p>
          <a:p>
            <a:pPr marL="0" indent="0">
              <a:buNone/>
            </a:pPr>
            <a:r>
              <a:rPr lang="tr-TR" sz="1200" i="1" dirty="0">
                <a:latin typeface="Times New Roman"/>
                <a:cs typeface="Times New Roman"/>
              </a:rPr>
              <a:t>      Gizem Özgürel, Kübra Ürkün........................................................................................................</a:t>
            </a:r>
            <a:r>
              <a:rPr lang="tr-TR" sz="1200" dirty="0">
                <a:latin typeface="Times New Roman"/>
                <a:cs typeface="Times New Roman"/>
              </a:rPr>
              <a:t>47</a:t>
            </a:r>
          </a:p>
          <a:p>
            <a:pPr marL="0" indent="0">
              <a:buNone/>
            </a:pPr>
            <a:r>
              <a:rPr lang="tr-TR" sz="1200" b="1" dirty="0">
                <a:latin typeface="Times New Roman"/>
                <a:cs typeface="Times New Roman"/>
              </a:rPr>
              <a:t>      Madra Öğrenme Köyü</a:t>
            </a:r>
            <a:endParaRPr lang="tr-TR" sz="1200" dirty="0">
              <a:latin typeface="Times New Roman"/>
              <a:cs typeface="Times New Roman"/>
            </a:endParaRPr>
          </a:p>
          <a:p>
            <a:pPr marL="0" indent="0">
              <a:buNone/>
            </a:pPr>
            <a:r>
              <a:rPr lang="tr-TR" sz="1200" i="1" dirty="0">
                <a:latin typeface="Times New Roman"/>
                <a:cs typeface="Times New Roman"/>
              </a:rPr>
              <a:t>      Erdem Vardar.................................................................................................................................</a:t>
            </a:r>
            <a:r>
              <a:rPr lang="tr-TR" sz="1200" dirty="0">
                <a:latin typeface="Times New Roman"/>
                <a:cs typeface="Times New Roman"/>
              </a:rPr>
              <a:t>48</a:t>
            </a:r>
          </a:p>
          <a:p>
            <a:pPr marL="0" indent="0">
              <a:buNone/>
            </a:pPr>
            <a:r>
              <a:rPr lang="tr-TR" sz="1200" b="1" dirty="0">
                <a:latin typeface="Times New Roman"/>
                <a:cs typeface="Times New Roman"/>
              </a:rPr>
              <a:t>      Gömeç’te </a:t>
            </a:r>
            <a:r>
              <a:rPr lang="tr-TR" sz="1200" b="1" dirty="0" err="1">
                <a:latin typeface="Times New Roman"/>
                <a:cs typeface="Times New Roman"/>
              </a:rPr>
              <a:t>JeositOlabılecek</a:t>
            </a:r>
            <a:r>
              <a:rPr lang="tr-TR" sz="1200" b="1" dirty="0">
                <a:latin typeface="Times New Roman"/>
                <a:cs typeface="Times New Roman"/>
              </a:rPr>
              <a:t> Alanlar ve Özellikleri</a:t>
            </a:r>
            <a:endParaRPr lang="tr-TR" sz="1200" dirty="0">
              <a:latin typeface="Times New Roman"/>
              <a:cs typeface="Times New Roman"/>
            </a:endParaRPr>
          </a:p>
          <a:p>
            <a:pPr marL="0" indent="0">
              <a:buNone/>
            </a:pPr>
            <a:r>
              <a:rPr lang="tr-TR" sz="1200" i="1" dirty="0">
                <a:latin typeface="Times New Roman"/>
                <a:cs typeface="Times New Roman"/>
              </a:rPr>
              <a:t>      Recep Efe, İsa </a:t>
            </a:r>
            <a:r>
              <a:rPr lang="tr-TR" sz="1200" i="1" dirty="0" err="1">
                <a:latin typeface="Times New Roman"/>
                <a:cs typeface="Times New Roman"/>
              </a:rPr>
              <a:t>Cürebal</a:t>
            </a:r>
            <a:r>
              <a:rPr lang="tr-TR" sz="1200" i="1" dirty="0">
                <a:latin typeface="Times New Roman"/>
                <a:cs typeface="Times New Roman"/>
              </a:rPr>
              <a:t>, Abdullah Soykan.....................................................................................</a:t>
            </a:r>
            <a:r>
              <a:rPr lang="tr-TR" sz="1200" dirty="0">
                <a:latin typeface="Times New Roman"/>
                <a:cs typeface="Times New Roman"/>
              </a:rPr>
              <a:t>49</a:t>
            </a:r>
          </a:p>
          <a:p>
            <a:pPr marL="0" indent="0">
              <a:buNone/>
            </a:pPr>
            <a:r>
              <a:rPr lang="tr-TR" sz="1200" b="1" dirty="0">
                <a:latin typeface="Times New Roman"/>
                <a:cs typeface="Times New Roman"/>
              </a:rPr>
              <a:t>      Gömeç Belediye Başkanlığı Binası Özelinde Koruma Sorunlarına Pratik Bir Yaklaşım</a:t>
            </a:r>
            <a:endParaRPr lang="tr-TR" sz="1200" dirty="0">
              <a:latin typeface="Times New Roman"/>
              <a:cs typeface="Times New Roman"/>
            </a:endParaRPr>
          </a:p>
          <a:p>
            <a:pPr marL="0" indent="0">
              <a:buNone/>
            </a:pPr>
            <a:r>
              <a:rPr lang="tr-TR" sz="1200" i="1" dirty="0">
                <a:latin typeface="Times New Roman"/>
                <a:cs typeface="Times New Roman"/>
              </a:rPr>
              <a:t>      Fevziye Deniz Gündoğdu...............................................................................................................50</a:t>
            </a:r>
            <a:endParaRPr lang="tr-TR" sz="1200" dirty="0">
              <a:latin typeface="Times New Roman"/>
              <a:cs typeface="Times New Roman"/>
            </a:endParaRPr>
          </a:p>
          <a:p>
            <a:pPr marL="0" indent="0">
              <a:buNone/>
            </a:pPr>
            <a:r>
              <a:rPr lang="tr-TR" sz="1200" b="1" dirty="0">
                <a:latin typeface="Times New Roman"/>
                <a:cs typeface="Times New Roman"/>
              </a:rPr>
              <a:t>      Gömeç’te Bir Uygulama Önerisi: Çocuk ve Sürdürülebilirlik</a:t>
            </a:r>
            <a:endParaRPr lang="tr-TR" sz="1200" dirty="0">
              <a:latin typeface="Times New Roman"/>
              <a:cs typeface="Times New Roman"/>
            </a:endParaRPr>
          </a:p>
          <a:p>
            <a:pPr marL="0" indent="0">
              <a:buNone/>
            </a:pPr>
            <a:r>
              <a:rPr lang="tr-TR" sz="1200" i="1" dirty="0">
                <a:latin typeface="Times New Roman"/>
                <a:cs typeface="Times New Roman"/>
              </a:rPr>
              <a:t>      İlkim Akar.......................................................................................................................................51</a:t>
            </a:r>
            <a:endParaRPr lang="tr-TR" sz="1200" dirty="0">
              <a:latin typeface="Times New Roman"/>
              <a:cs typeface="Times New Roman"/>
            </a:endParaRPr>
          </a:p>
          <a:p>
            <a:pPr marL="0" indent="0">
              <a:buNone/>
            </a:pPr>
            <a:r>
              <a:rPr lang="tr-TR" sz="1200" b="1" dirty="0">
                <a:latin typeface="Times New Roman"/>
                <a:cs typeface="Times New Roman"/>
              </a:rPr>
              <a:t>      Gömeç Yöresi Jeotermal Potansiyeli ve Olası Ekonomik Katkıları</a:t>
            </a:r>
            <a:endParaRPr lang="tr-TR" sz="1200" dirty="0">
              <a:latin typeface="Times New Roman"/>
              <a:cs typeface="Times New Roman"/>
            </a:endParaRPr>
          </a:p>
          <a:p>
            <a:pPr marL="0" indent="0">
              <a:buNone/>
            </a:pPr>
            <a:r>
              <a:rPr lang="tr-TR" sz="1200" i="1" dirty="0">
                <a:latin typeface="Times New Roman"/>
                <a:cs typeface="Times New Roman"/>
              </a:rPr>
              <a:t>      Arda Erden, Fazlı Çoban..............................................................................................................52</a:t>
            </a:r>
            <a:endParaRPr lang="tr-TR" sz="1200" dirty="0">
              <a:latin typeface="Times New Roman"/>
              <a:cs typeface="Times New Roman"/>
            </a:endParaRPr>
          </a:p>
          <a:p>
            <a:pPr marL="0" indent="0">
              <a:buNone/>
            </a:pPr>
            <a:r>
              <a:rPr lang="tr-TR" sz="1200" b="1" dirty="0">
                <a:latin typeface="Times New Roman"/>
                <a:cs typeface="Times New Roman"/>
              </a:rPr>
              <a:t>      Gömeç ve Çevresinde Yörük İskanı</a:t>
            </a:r>
            <a:endParaRPr lang="tr-TR" sz="1200" dirty="0">
              <a:latin typeface="Times New Roman"/>
              <a:cs typeface="Times New Roman"/>
            </a:endParaRPr>
          </a:p>
          <a:p>
            <a:pPr marL="0" indent="0">
              <a:buNone/>
            </a:pPr>
            <a:r>
              <a:rPr lang="tr-TR" sz="1200" i="1" dirty="0">
                <a:latin typeface="Times New Roman"/>
                <a:cs typeface="Times New Roman"/>
              </a:rPr>
              <a:t>      Ramazan Balkan...........................................................................................................................53</a:t>
            </a:r>
            <a:endParaRPr lang="tr-TR" sz="1200" dirty="0">
              <a:latin typeface="Times New Roman"/>
              <a:cs typeface="Times New Roman"/>
            </a:endParaRPr>
          </a:p>
          <a:p>
            <a:pPr marL="0" indent="0">
              <a:buNone/>
            </a:pPr>
            <a:r>
              <a:rPr lang="tr-TR" sz="1200" b="1" dirty="0">
                <a:latin typeface="Times New Roman"/>
                <a:cs typeface="Times New Roman"/>
              </a:rPr>
              <a:t>      Telden Ayakkabı Bağlamında Gösterge Üretimi: Küresel Sanat Koridorunda Gömeç Durağı</a:t>
            </a:r>
            <a:endParaRPr lang="tr-TR" sz="1200" dirty="0">
              <a:latin typeface="Times New Roman"/>
              <a:cs typeface="Times New Roman"/>
            </a:endParaRPr>
          </a:p>
          <a:p>
            <a:pPr marL="0" indent="0">
              <a:buNone/>
            </a:pPr>
            <a:r>
              <a:rPr lang="tr-TR" sz="1200" i="1" dirty="0">
                <a:latin typeface="Times New Roman"/>
                <a:cs typeface="Times New Roman"/>
              </a:rPr>
              <a:t>      Songül Aslan...............................................................................................................................</a:t>
            </a:r>
            <a:r>
              <a:rPr lang="tr-TR" sz="1200" dirty="0">
                <a:latin typeface="Times New Roman"/>
                <a:cs typeface="Times New Roman"/>
              </a:rPr>
              <a:t>54-55</a:t>
            </a:r>
          </a:p>
        </p:txBody>
      </p:sp>
      <p:sp>
        <p:nvSpPr>
          <p:cNvPr id="4" name="Slayt Numarası Yer Tutucusu 3">
            <a:extLst>
              <a:ext uri="{FF2B5EF4-FFF2-40B4-BE49-F238E27FC236}">
                <a16:creationId xmlns:a16="http://schemas.microsoft.com/office/drawing/2014/main" id="{145AD647-66CA-09AE-2495-9670264DCCC4}"/>
              </a:ext>
            </a:extLst>
          </p:cNvPr>
          <p:cNvSpPr>
            <a:spLocks noGrp="1"/>
          </p:cNvSpPr>
          <p:nvPr>
            <p:ph type="sldNum" sz="quarter" idx="12"/>
          </p:nvPr>
        </p:nvSpPr>
        <p:spPr/>
        <p:txBody>
          <a:bodyPr/>
          <a:lstStyle/>
          <a:p>
            <a:fld id="{320A84BC-3F9E-4B08-9743-FC4E27FA5126}" type="slidenum">
              <a:rPr lang="tr-TR" sz="1400" smtClean="0">
                <a:latin typeface="Aptos"/>
              </a:rPr>
              <a:pPr/>
              <a:t>14</a:t>
            </a:fld>
            <a:endParaRPr lang="tr-TR" sz="1400">
              <a:latin typeface="Aptos"/>
            </a:endParaRPr>
          </a:p>
        </p:txBody>
      </p:sp>
    </p:spTree>
    <p:extLst>
      <p:ext uri="{BB962C8B-B14F-4D97-AF65-F5344CB8AC3E}">
        <p14:creationId xmlns:p14="http://schemas.microsoft.com/office/powerpoint/2010/main" val="214827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1E0490C-AEB2-000B-3192-759DA0F9E546}"/>
              </a:ext>
            </a:extLst>
          </p:cNvPr>
          <p:cNvSpPr>
            <a:spLocks noGrp="1"/>
          </p:cNvSpPr>
          <p:nvPr>
            <p:ph idx="1"/>
          </p:nvPr>
        </p:nvSpPr>
        <p:spPr>
          <a:xfrm>
            <a:off x="141288" y="1389769"/>
            <a:ext cx="6528030" cy="6489777"/>
          </a:xfrm>
        </p:spPr>
        <p:txBody>
          <a:bodyPr vert="horz" lIns="91440" tIns="45720" rIns="91440" bIns="45720" rtlCol="0" anchor="t">
            <a:normAutofit/>
          </a:bodyPr>
          <a:lstStyle/>
          <a:p>
            <a:pPr marL="0" indent="0" algn="ctr">
              <a:buNone/>
            </a:pPr>
            <a:r>
              <a:rPr lang="tr-TR" sz="1200" b="1" dirty="0">
                <a:latin typeface="Times New Roman"/>
                <a:cs typeface="Times New Roman"/>
              </a:rPr>
              <a:t>MİLLİ MÜCADELE’DE GÖMEÇ</a:t>
            </a:r>
            <a:endParaRPr lang="tr-TR" dirty="0">
              <a:ea typeface="Calibri" panose="020F0502020204030204"/>
              <a:cs typeface="Calibri" panose="020F0502020204030204"/>
            </a:endParaRPr>
          </a:p>
          <a:p>
            <a:pPr algn="just"/>
            <a:endParaRPr lang="tr-TR" dirty="0"/>
          </a:p>
          <a:p>
            <a:pPr marL="0" indent="0" algn="r">
              <a:buNone/>
            </a:pPr>
            <a:r>
              <a:rPr lang="tr-TR" sz="1200" dirty="0">
                <a:latin typeface="Times New Roman"/>
                <a:cs typeface="Times New Roman"/>
              </a:rPr>
              <a:t>					Kemal GİRGİN</a:t>
            </a:r>
            <a:r>
              <a:rPr lang="tr-TR" sz="1200" dirty="0">
                <a:latin typeface="Calibri"/>
                <a:ea typeface="Calibri"/>
                <a:cs typeface="Times New Roman"/>
                <a:hlinkClick r:id="rId2"/>
              </a:rPr>
              <a:t> </a:t>
            </a:r>
            <a:r>
              <a:rPr lang="tr-TR" sz="1200" u="sng" dirty="0">
                <a:latin typeface="Calibri"/>
                <a:ea typeface="Calibri"/>
                <a:cs typeface="Times New Roman"/>
                <a:hlinkClick r:id="rId2"/>
              </a:rPr>
              <a:t>*</a:t>
            </a:r>
            <a:endParaRPr lang="tr-TR" sz="1200" u="sng" dirty="0">
              <a:latin typeface="Times New Roman"/>
              <a:cs typeface="Times New Roman"/>
            </a:endParaRPr>
          </a:p>
          <a:p>
            <a:pPr algn="just"/>
            <a:endParaRPr lang="tr-TR" dirty="0"/>
          </a:p>
          <a:p>
            <a:pPr marL="0" indent="0" algn="just">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Kurtuluş Savaşında ilk cepheler Yunanların işgal ettiği bölgelerde kuruldu. Bunlardan ilki Ayvalık Cephesi idi. 15 Mayıs 1919’da İzmir’in Yunanlılarca işgal edilmesinden sonra 29 Mayıs gecesi Ayvalık işgal edildi. Türk Kurtuluş Savaşı’nın askeri birliklerince Anadolu’daki ilk kurşun Ayvalık’ta atıldı. İşgaller bölge halkı tarafından tepkiyle karşılandı ve muhtemel bir Yunan askeri harekâtını önlemek adına siyasi ve askeri örgütlenmeler oluşturulmaya başlandı. Gömeç, Ayvalık Cephesine en yakın yerleşim yeridir. Bu sebeple cephe gerisi örgütlenmenin, cepheye yapılacak tüm yardımların son organize edildiği yerdir. Ayvalık İşgali sonrasında Karargâh, Gömeç’in Karaağaç beldesine kurulmuş ve Ayvalık Cephesi buradan idare edilmiştir. Karaağaç’ta kurulan karargâhta Yunan ordusunu Ayvalık cephesindeki birlikler ve </a:t>
            </a:r>
            <a:r>
              <a:rPr lang="tr-TR" sz="1200" dirty="0" err="1">
                <a:latin typeface="Times New Roman"/>
                <a:cs typeface="Times New Roman"/>
              </a:rPr>
              <a:t>Kuva-yı</a:t>
            </a:r>
            <a:r>
              <a:rPr lang="tr-TR" sz="1200" dirty="0">
                <a:latin typeface="Times New Roman"/>
                <a:cs typeface="Times New Roman"/>
              </a:rPr>
              <a:t> </a:t>
            </a:r>
            <a:r>
              <a:rPr lang="tr-TR" sz="1200" dirty="0" err="1">
                <a:latin typeface="Times New Roman"/>
                <a:cs typeface="Times New Roman"/>
              </a:rPr>
              <a:t>Milliyeciler</a:t>
            </a:r>
            <a:r>
              <a:rPr lang="tr-TR" sz="1200" dirty="0">
                <a:latin typeface="Times New Roman"/>
                <a:cs typeface="Times New Roman"/>
              </a:rPr>
              <a:t>, 1920 yılı Haziran ayının sonuna kadar oyalamış, iç kesimlere geçmesine engel olmuşlardır. Ali Çetinkaya’nın komutasındaki direniş birliklerine desteği </a:t>
            </a:r>
            <a:r>
              <a:rPr lang="tr-TR" sz="1200" dirty="0" err="1">
                <a:latin typeface="Times New Roman"/>
                <a:cs typeface="Times New Roman"/>
              </a:rPr>
              <a:t>Redd</a:t>
            </a:r>
            <a:r>
              <a:rPr lang="tr-TR" sz="1200" dirty="0">
                <a:latin typeface="Times New Roman"/>
                <a:cs typeface="Times New Roman"/>
              </a:rPr>
              <a:t>-i İlhak heyetleri organize ediyorlar, iaşeleri bu heyetler tarafından sağlanıyordu. Burhaniye </a:t>
            </a:r>
            <a:r>
              <a:rPr lang="tr-TR" sz="1200" dirty="0" err="1">
                <a:latin typeface="Times New Roman"/>
                <a:cs typeface="Times New Roman"/>
              </a:rPr>
              <a:t>Redd</a:t>
            </a:r>
            <a:r>
              <a:rPr lang="tr-TR" sz="1200" dirty="0">
                <a:latin typeface="Times New Roman"/>
                <a:cs typeface="Times New Roman"/>
              </a:rPr>
              <a:t>-i İlhak heyetinin katkılarıyla kısa sürede sayısı artan Kuvayı Milliye birlikleri düşmana büyük kayıplar vermiştir. Batı Anadolu’da ilk örgütlenme Balıkesir’de, bir avuç insanın önayak olmasıyla başlamış, halkın fedakârlıklarıyla kısa zamanda Milli Mücadele’de önemli başarılar kazanılmıştır. Ayvalık Cephesinin Türk İstiklâl Harbi Tarihi içinde ilk askerî direniş, ilk isyan, ilk askerî kurşun, ilk cephe, ilk düşmanla karşılıklı görüşme ve ilk protokol gibi birçok ilklerin yaşanmasının yanı sıra, “</a:t>
            </a:r>
            <a:r>
              <a:rPr lang="tr-TR" sz="1200" dirty="0" err="1">
                <a:latin typeface="Times New Roman"/>
                <a:cs typeface="Times New Roman"/>
              </a:rPr>
              <a:t>Kuva-yı</a:t>
            </a:r>
            <a:r>
              <a:rPr lang="tr-TR" sz="1200" dirty="0">
                <a:latin typeface="Times New Roman"/>
                <a:cs typeface="Times New Roman"/>
              </a:rPr>
              <a:t> Milliye” ifadesi silahlı bir teşkilatlanmada ilk olarak Ayvalık Cephesinde kullanılmıştır. Bu ifadenin Ayvalık ve Gömeç arasında, muhtemelen </a:t>
            </a:r>
            <a:r>
              <a:rPr lang="tr-TR" sz="1200" dirty="0" err="1">
                <a:latin typeface="Times New Roman"/>
                <a:cs typeface="Times New Roman"/>
              </a:rPr>
              <a:t>Keremköy</a:t>
            </a:r>
            <a:r>
              <a:rPr lang="tr-TR" sz="1200" dirty="0">
                <a:latin typeface="Times New Roman"/>
                <a:cs typeface="Times New Roman"/>
              </a:rPr>
              <a:t> civarında Ali Bey ve Edremit eski kaymakamı Köprülü Hamdi Bey görüşmesinde kararlaştırıldığı düşünülmektedir. Bu çerçevede Ayvalık Cephesinin karargâhının kurulduğu Gömeç’in Karaağaç beldesinin ve </a:t>
            </a:r>
            <a:r>
              <a:rPr lang="tr-TR" sz="1200" dirty="0" err="1">
                <a:latin typeface="Times New Roman"/>
                <a:cs typeface="Times New Roman"/>
              </a:rPr>
              <a:t>Keremköy’ün</a:t>
            </a:r>
            <a:r>
              <a:rPr lang="tr-TR" sz="1200" dirty="0">
                <a:latin typeface="Times New Roman"/>
                <a:cs typeface="Times New Roman"/>
              </a:rPr>
              <a:t> Kurtuluş Savaşında özel bir yeri bulunmaktadır. Bu çalışmamızda mevcut literatüre ilave olarak saha taraması yapılmış ve elde edilen veriler tarihsel bir sistematik akışı içerisinde sunulmuştur. </a:t>
            </a:r>
            <a:endParaRPr lang="tr-TR" dirty="0"/>
          </a:p>
          <a:p>
            <a:pPr marL="0" indent="0" algn="just">
              <a:buNone/>
            </a:pPr>
            <a:r>
              <a:rPr lang="tr-TR" sz="1200" b="1" dirty="0">
                <a:latin typeface="Times New Roman"/>
                <a:cs typeface="Times New Roman"/>
              </a:rPr>
              <a:t>Anahtar Kelimeler: </a:t>
            </a:r>
            <a:r>
              <a:rPr lang="tr-TR" sz="1200" dirty="0">
                <a:latin typeface="Times New Roman"/>
                <a:cs typeface="Times New Roman"/>
              </a:rPr>
              <a:t>Ayvalık Cephesi, Gömeç, Millî Mücadele, </a:t>
            </a:r>
            <a:r>
              <a:rPr lang="tr-TR" sz="1200" dirty="0" err="1">
                <a:latin typeface="Times New Roman"/>
                <a:cs typeface="Times New Roman"/>
              </a:rPr>
              <a:t>Redd</a:t>
            </a:r>
            <a:r>
              <a:rPr lang="tr-TR" sz="1200" dirty="0">
                <a:latin typeface="Times New Roman"/>
                <a:cs typeface="Times New Roman"/>
              </a:rPr>
              <a:t>-i İlhak, </a:t>
            </a:r>
            <a:r>
              <a:rPr lang="tr-TR" sz="1200" dirty="0" err="1">
                <a:latin typeface="Times New Roman"/>
                <a:cs typeface="Times New Roman"/>
              </a:rPr>
              <a:t>Kuva-yı</a:t>
            </a:r>
            <a:r>
              <a:rPr lang="tr-TR" sz="1200" dirty="0">
                <a:latin typeface="Times New Roman"/>
                <a:cs typeface="Times New Roman"/>
              </a:rPr>
              <a:t> Milliye.</a:t>
            </a:r>
            <a:endParaRPr lang="tr-TR" dirty="0"/>
          </a:p>
          <a:p>
            <a:pPr marL="0" indent="0">
              <a:buNone/>
            </a:pPr>
            <a:endParaRPr lang="tr-TR" dirty="0">
              <a:ea typeface="Calibri" panose="020F0502020204030204"/>
              <a:cs typeface="Calibri" panose="020F0502020204030204"/>
            </a:endParaRPr>
          </a:p>
        </p:txBody>
      </p:sp>
      <p:sp>
        <p:nvSpPr>
          <p:cNvPr id="4" name="Metin kutusu 3">
            <a:extLst>
              <a:ext uri="{FF2B5EF4-FFF2-40B4-BE49-F238E27FC236}">
                <a16:creationId xmlns:a16="http://schemas.microsoft.com/office/drawing/2014/main" id="{686E1146-5A19-E7FC-03CE-CEF33E2D7C00}"/>
              </a:ext>
            </a:extLst>
          </p:cNvPr>
          <p:cNvSpPr txBox="1"/>
          <p:nvPr/>
        </p:nvSpPr>
        <p:spPr>
          <a:xfrm>
            <a:off x="204883" y="8538332"/>
            <a:ext cx="6574483" cy="802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Sans-Serif"/>
              <a:buChar char="•"/>
            </a:pPr>
            <a:r>
              <a:rPr lang="tr-TR" sz="1100" dirty="0">
                <a:latin typeface="Calibri"/>
                <a:ea typeface="Calibri"/>
                <a:cs typeface="Times New Roman"/>
                <a:hlinkClick r:id="rId2"/>
              </a:rPr>
              <a:t>*</a:t>
            </a:r>
            <a:r>
              <a:rPr lang="tr-TR" sz="1100" dirty="0">
                <a:latin typeface="Calibri"/>
                <a:ea typeface="Calibri"/>
                <a:cs typeface="Times New Roman"/>
              </a:rPr>
              <a:t> Ayvalık 15 Eylül Ortaokulu Sosyal Bilgiler Öğretmeni, </a:t>
            </a:r>
            <a:r>
              <a:rPr lang="tr-TR" sz="1100" dirty="0">
                <a:latin typeface="Calibri"/>
                <a:ea typeface="Calibri"/>
                <a:cs typeface="Times New Roman"/>
                <a:hlinkClick r:id="rId3"/>
              </a:rPr>
              <a:t>kgirgin10@gmail.com</a:t>
            </a:r>
            <a:endParaRPr lang="tr-TR" sz="1100" dirty="0">
              <a:latin typeface="Calibri"/>
              <a:ea typeface="Calibri"/>
              <a:cs typeface="Calibri"/>
            </a:endParaRPr>
          </a:p>
          <a:p>
            <a:pPr marL="285750" indent="-285750">
              <a:lnSpc>
                <a:spcPct val="90000"/>
              </a:lnSpc>
              <a:spcBef>
                <a:spcPts val="1000"/>
              </a:spcBef>
              <a:buFont typeface="Arial,Sans-Serif"/>
              <a:buChar char="•"/>
            </a:pPr>
            <a:endParaRPr lang="tr-TR" sz="1100" dirty="0"/>
          </a:p>
          <a:p>
            <a:pPr algn="l"/>
            <a:endParaRPr lang="tr-TR" dirty="0">
              <a:ea typeface="Calibri"/>
              <a:cs typeface="Calibri"/>
            </a:endParaRPr>
          </a:p>
        </p:txBody>
      </p:sp>
      <p:sp>
        <p:nvSpPr>
          <p:cNvPr id="5" name="Slayt Numarası Yer Tutucusu 4">
            <a:extLst>
              <a:ext uri="{FF2B5EF4-FFF2-40B4-BE49-F238E27FC236}">
                <a16:creationId xmlns:a16="http://schemas.microsoft.com/office/drawing/2014/main" id="{81876C68-0714-1EEA-45B9-8A0C8512A812}"/>
              </a:ext>
            </a:extLst>
          </p:cNvPr>
          <p:cNvSpPr>
            <a:spLocks noGrp="1"/>
          </p:cNvSpPr>
          <p:nvPr>
            <p:ph type="sldNum" sz="quarter" idx="12"/>
          </p:nvPr>
        </p:nvSpPr>
        <p:spPr/>
        <p:txBody>
          <a:bodyPr/>
          <a:lstStyle/>
          <a:p>
            <a:fld id="{320A84BC-3F9E-4B08-9743-FC4E27FA5126}" type="slidenum">
              <a:rPr lang="tr-TR" sz="1400" smtClean="0">
                <a:latin typeface="Aptos"/>
              </a:rPr>
              <a:pPr/>
              <a:t>15</a:t>
            </a:fld>
            <a:endParaRPr lang="tr-TR" sz="1400">
              <a:latin typeface="Aptos"/>
            </a:endParaRPr>
          </a:p>
        </p:txBody>
      </p:sp>
      <p:pic>
        <p:nvPicPr>
          <p:cNvPr id="6" name="Picture 2" descr="E:\doğa sempozyumu\logo.jpg"/>
          <p:cNvPicPr>
            <a:picLocks noChangeAspect="1" noChangeArrowheads="1"/>
          </p:cNvPicPr>
          <p:nvPr/>
        </p:nvPicPr>
        <p:blipFill>
          <a:blip r:embed="rId4"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268285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F5510B-5D2A-22FF-53A4-0372D1AAA0FD}"/>
              </a:ext>
            </a:extLst>
          </p:cNvPr>
          <p:cNvSpPr>
            <a:spLocks noGrp="1"/>
          </p:cNvSpPr>
          <p:nvPr>
            <p:ph type="title"/>
          </p:nvPr>
        </p:nvSpPr>
        <p:spPr>
          <a:xfrm>
            <a:off x="101131" y="8388294"/>
            <a:ext cx="5915025" cy="457562"/>
          </a:xfrm>
        </p:spPr>
        <p:txBody>
          <a:bodyPr>
            <a:normAutofit/>
          </a:bodyPr>
          <a:lstStyle/>
          <a:p>
            <a:pPr marL="171450" indent="-171450">
              <a:buFont typeface="Arial"/>
              <a:buChar char="•"/>
            </a:pPr>
            <a:r>
              <a:rPr lang="tr-TR" sz="1100" dirty="0">
                <a:latin typeface="Times New Roman"/>
                <a:cs typeface="Times New Roman"/>
                <a:hlinkClick r:id="rId2"/>
              </a:rPr>
              <a:t>*</a:t>
            </a:r>
            <a:r>
              <a:rPr lang="tr-TR" sz="1100" dirty="0">
                <a:latin typeface="Times New Roman"/>
                <a:cs typeface="Times New Roman"/>
              </a:rPr>
              <a:t> Prof. Dr., </a:t>
            </a:r>
            <a:r>
              <a:rPr lang="tr-TR" sz="1100" dirty="0" err="1">
                <a:latin typeface="Times New Roman"/>
                <a:cs typeface="Times New Roman"/>
              </a:rPr>
              <a:t>Eisti</a:t>
            </a:r>
            <a:r>
              <a:rPr lang="tr-TR" sz="1100" dirty="0">
                <a:latin typeface="Times New Roman"/>
                <a:cs typeface="Times New Roman"/>
              </a:rPr>
              <a:t>-Paris, </a:t>
            </a:r>
            <a:r>
              <a:rPr lang="tr-TR" sz="1100" dirty="0">
                <a:latin typeface="Times New Roman"/>
                <a:cs typeface="Times New Roman"/>
                <a:hlinkClick r:id="rId3"/>
              </a:rPr>
              <a:t>kenanmortan@gmail.com</a:t>
            </a:r>
            <a:endParaRPr lang="tr-TR" sz="1100" dirty="0">
              <a:ea typeface="Calibri Light" panose="020F0302020204030204"/>
              <a:cs typeface="Calibri Light" panose="020F0302020204030204"/>
            </a:endParaRPr>
          </a:p>
        </p:txBody>
      </p:sp>
      <p:sp>
        <p:nvSpPr>
          <p:cNvPr id="3" name="İçerik Yer Tutucusu 2">
            <a:extLst>
              <a:ext uri="{FF2B5EF4-FFF2-40B4-BE49-F238E27FC236}">
                <a16:creationId xmlns:a16="http://schemas.microsoft.com/office/drawing/2014/main" id="{3E377013-7C2C-D90C-2703-A91ED0ED225F}"/>
              </a:ext>
            </a:extLst>
          </p:cNvPr>
          <p:cNvSpPr>
            <a:spLocks noGrp="1"/>
          </p:cNvSpPr>
          <p:nvPr>
            <p:ph idx="1"/>
          </p:nvPr>
        </p:nvSpPr>
        <p:spPr>
          <a:xfrm>
            <a:off x="101598" y="1313311"/>
            <a:ext cx="6655739" cy="5952936"/>
          </a:xfrm>
        </p:spPr>
        <p:txBody>
          <a:bodyPr vert="horz" lIns="91440" tIns="45720" rIns="91440" bIns="45720" rtlCol="0" anchor="t">
            <a:normAutofit/>
          </a:bodyPr>
          <a:lstStyle/>
          <a:p>
            <a:pPr marL="0" indent="0" algn="ctr">
              <a:buNone/>
            </a:pPr>
            <a:r>
              <a:rPr lang="tr-TR" sz="1200" b="1" dirty="0">
                <a:latin typeface="Times New Roman"/>
                <a:cs typeface="Times New Roman"/>
              </a:rPr>
              <a:t>GÖMEÇ: DÜN / BUGÜN / YARIN</a:t>
            </a:r>
            <a:endParaRPr lang="tr-TR" dirty="0">
              <a:ea typeface="Calibri" panose="020F0502020204030204"/>
              <a:cs typeface="Calibri" panose="020F0502020204030204"/>
            </a:endParaRPr>
          </a:p>
          <a:p>
            <a:pPr algn="just"/>
            <a:endParaRPr lang="tr-TR" dirty="0"/>
          </a:p>
          <a:p>
            <a:pPr marL="0" indent="0" algn="r">
              <a:buNone/>
            </a:pPr>
            <a:r>
              <a:rPr lang="tr-TR" sz="1200" dirty="0">
                <a:latin typeface="Times New Roman"/>
                <a:cs typeface="Times New Roman"/>
              </a:rPr>
              <a:t>					Kenan MORTAN</a:t>
            </a:r>
            <a:r>
              <a:rPr lang="tr-TR" sz="1200" dirty="0">
                <a:latin typeface="Times New Roman"/>
                <a:cs typeface="Times New Roman"/>
                <a:hlinkClick r:id="rId2"/>
              </a:rPr>
              <a:t>*</a:t>
            </a:r>
            <a:endParaRPr lang="tr-TR" dirty="0"/>
          </a:p>
          <a:p>
            <a:pPr algn="just"/>
            <a:endParaRPr lang="tr-TR" dirty="0"/>
          </a:p>
          <a:p>
            <a:pPr marL="0" indent="0" algn="just">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Türkiye’nin yerleşim yapısında genelde 3 sorun vardır: 1-Arazi yapısını dikkate almayan rastgele yerleşimler. 2-Yerleşim yeri doğru olsa da, kentleşmeye aykırı, amorf genişlemeler. 3-Ölçekçe çok küçük, bu yüzden bir büyüme öngörüsü yapılmayan yerleşimler. 16.yy’a uzanan geçmişi olan Gömeç uzun süre bir kasaba konumunda kalmış ve 1955’te belediyenin açılma kararına karşılık (ancak)1991’de ilçe statüsü kazanmıştır. Gömeç, anılan üç sorunu da yaşıyor. Bu fiziki olumsuzluğun kısa-orta vadeli bir çözümü yoktur. Kentin bir de büküm noktaları var: Birinci büküm noktası, 1964 tarihli İmar Planı içinde öngörülmemiş olan Gömeç kıyı bandını yazlıkçılara yerli-yersiz açma kararıdır. Bununla bir altyapı yokluğuna davetiye çıkarıldı. İkinci büküm noktası, kentin 2010’larda yaşadığı yapılaşma çılgınlığıdır. “Altına Hücum” olayını andıran bitişik nizamda bu 5 katlı yapılaşma, kenti taşıma kapasitesinin çok ötesine götürdü. Bu eğilim halen sürüyor, kentsel rant alanları tükenene dek devam edecek. Üçüncü büküm noktası, kent yerel yönetiminin kısıtlı teknik altyapısının bu yapı yoğunluğuna ve amorf büyümeye yetişme oluşudur. Dördüncü büküm noktası, Büyükşehir Belediye Yasası’nın çıkarılması sonrası yasanın il genelinde her türden fiziki düzenlemenin vesayetini üstlenmiş olmasıdır. İlçe belediyelerinin fiilen oynama alanı bulunmamaktadır. Beşinci büküm noktası, Gömeç’te yaşayan nüfusun giderek “gece nüfusu” karakteristiği kazanması ve </a:t>
            </a:r>
            <a:r>
              <a:rPr lang="tr-TR" sz="1200" dirty="0" err="1">
                <a:latin typeface="Times New Roman"/>
                <a:cs typeface="Times New Roman"/>
              </a:rPr>
              <a:t>misafirleşmesidir</a:t>
            </a:r>
            <a:r>
              <a:rPr lang="tr-TR" sz="1200" dirty="0">
                <a:latin typeface="Times New Roman"/>
                <a:cs typeface="Times New Roman"/>
              </a:rPr>
              <a:t>.  Bu durum, kent sorunlarının çözümünde vatandaşı katılımcı bir yapıya girmekten çok uzak tutmaktadır. Bu büküm noktaları zincirin tek tek baklalarını andırmaktan çok, Matruşka Bebeği gibi iç içe geçmiştir. Bu yüzden kaldıracın doğru yerleştirilmesi ve sistemli bir odaklanma halinde çözümlenmesi mümkündür. Gömeç’teki temel olumsuzluk, yaratılmayan kent kimliğidir. Yaşayan parkı, anıtı, yürüyüş yolu, gençlik evi, kadın meclisi gibi varlık unsurlarıyla Gömeç hem kimlik kazanabilecek hem de Cumhuriyet’in 100. yılına yakışır bir kent olacaktır.</a:t>
            </a:r>
            <a:endParaRPr lang="tr-TR" dirty="0"/>
          </a:p>
          <a:p>
            <a:pPr marL="0" indent="0" algn="just">
              <a:buNone/>
            </a:pPr>
            <a:r>
              <a:rPr lang="tr-TR" sz="1200" b="1" dirty="0">
                <a:latin typeface="Times New Roman"/>
                <a:cs typeface="Times New Roman"/>
              </a:rPr>
              <a:t>Anahtar Kelimeler: </a:t>
            </a:r>
            <a:r>
              <a:rPr lang="tr-TR" sz="1200" dirty="0" err="1">
                <a:latin typeface="Times New Roman"/>
                <a:cs typeface="Times New Roman"/>
              </a:rPr>
              <a:t>Sosyo</a:t>
            </a:r>
            <a:r>
              <a:rPr lang="tr-TR" sz="1200" dirty="0">
                <a:latin typeface="Times New Roman"/>
                <a:cs typeface="Times New Roman"/>
              </a:rPr>
              <a:t>-ekonomik Değerler, Gömeç.</a:t>
            </a:r>
            <a:endParaRPr lang="tr-TR" dirty="0"/>
          </a:p>
          <a:p>
            <a:pPr marL="0" indent="0" algn="just">
              <a:buNone/>
            </a:pPr>
            <a:endParaRPr lang="tr-TR" dirty="0">
              <a:ea typeface="Calibri" panose="020F0502020204030204"/>
              <a:cs typeface="Calibri" panose="020F0502020204030204"/>
            </a:endParaRPr>
          </a:p>
          <a:p>
            <a:endParaRPr lang="tr-TR" dirty="0">
              <a:ea typeface="Calibri" panose="020F0502020204030204"/>
              <a:cs typeface="Calibri" panose="020F0502020204030204"/>
            </a:endParaRPr>
          </a:p>
        </p:txBody>
      </p:sp>
      <p:sp>
        <p:nvSpPr>
          <p:cNvPr id="5" name="Slayt Numarası Yer Tutucusu 4">
            <a:extLst>
              <a:ext uri="{FF2B5EF4-FFF2-40B4-BE49-F238E27FC236}">
                <a16:creationId xmlns:a16="http://schemas.microsoft.com/office/drawing/2014/main" id="{9EFEAB23-2C9A-11ED-25A9-77A1A416CAF9}"/>
              </a:ext>
            </a:extLst>
          </p:cNvPr>
          <p:cNvSpPr>
            <a:spLocks noGrp="1"/>
          </p:cNvSpPr>
          <p:nvPr>
            <p:ph type="sldNum" sz="quarter" idx="12"/>
          </p:nvPr>
        </p:nvSpPr>
        <p:spPr/>
        <p:txBody>
          <a:bodyPr/>
          <a:lstStyle/>
          <a:p>
            <a:fld id="{320A84BC-3F9E-4B08-9743-FC4E27FA5126}" type="slidenum">
              <a:rPr lang="tr-TR" sz="1400" smtClean="0">
                <a:latin typeface="Aptos"/>
              </a:rPr>
              <a:pPr/>
              <a:t>16</a:t>
            </a:fld>
            <a:endParaRPr lang="tr-TR" sz="1400">
              <a:latin typeface="Aptos"/>
            </a:endParaRPr>
          </a:p>
        </p:txBody>
      </p:sp>
      <p:pic>
        <p:nvPicPr>
          <p:cNvPr id="6" name="Picture 2" descr="E:\doğa sempozyumu\logo.jpg"/>
          <p:cNvPicPr>
            <a:picLocks noChangeAspect="1" noChangeArrowheads="1"/>
          </p:cNvPicPr>
          <p:nvPr/>
        </p:nvPicPr>
        <p:blipFill>
          <a:blip r:embed="rId4"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4067855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B605B3-7AC7-F0A2-5CF4-CF45277275A4}"/>
              </a:ext>
            </a:extLst>
          </p:cNvPr>
          <p:cNvSpPr>
            <a:spLocks noGrp="1"/>
          </p:cNvSpPr>
          <p:nvPr>
            <p:ph type="title"/>
          </p:nvPr>
        </p:nvSpPr>
        <p:spPr>
          <a:xfrm>
            <a:off x="-1038" y="7493557"/>
            <a:ext cx="6617427" cy="1071095"/>
          </a:xfrm>
        </p:spPr>
        <p:txBody>
          <a:bodyPr>
            <a:normAutofit fontScale="90000"/>
          </a:bodyPr>
          <a:lstStyle/>
          <a:p>
            <a:pPr marL="285750" indent="-285750">
              <a:spcBef>
                <a:spcPts val="1000"/>
              </a:spcBef>
              <a:buFont typeface="Arial,Sans-Serif"/>
              <a:buChar char="•"/>
            </a:pPr>
            <a:endParaRPr lang="en-US" sz="1200" dirty="0">
              <a:latin typeface="Times New Roman"/>
              <a:ea typeface="Calibri"/>
              <a:cs typeface="Times New Roman"/>
            </a:endParaRPr>
          </a:p>
          <a:p>
            <a:pPr algn="just">
              <a:spcBef>
                <a:spcPts val="1000"/>
              </a:spcBef>
            </a:pPr>
            <a:r>
              <a:rPr lang="tr-TR" sz="1200" dirty="0">
                <a:latin typeface="Times New Roman"/>
                <a:cs typeface="Times New Roman"/>
                <a:hlinkClick r:id="rId2"/>
              </a:rPr>
              <a:t>*</a:t>
            </a:r>
            <a:r>
              <a:rPr lang="tr-TR" sz="1200" dirty="0">
                <a:latin typeface="Times New Roman"/>
                <a:cs typeface="Times New Roman"/>
              </a:rPr>
              <a:t> Prof. Dr., Balıkesir Üniversitesi, Burhaniye Uygulamalı Bilimler Fakültesi, Enver Güreli </a:t>
            </a:r>
            <a:r>
              <a:rPr lang="tr-TR" sz="1200" dirty="0" err="1">
                <a:latin typeface="Times New Roman"/>
                <a:cs typeface="Times New Roman"/>
              </a:rPr>
              <a:t>Cad</a:t>
            </a:r>
            <a:r>
              <a:rPr lang="tr-TR" sz="1200" dirty="0">
                <a:latin typeface="Times New Roman"/>
                <a:cs typeface="Times New Roman"/>
              </a:rPr>
              <a:t>, Ören Tepe Mevkii, Burhaniye, Balıkesir, 02664162244, </a:t>
            </a:r>
            <a:r>
              <a:rPr lang="tr-TR" sz="1200" dirty="0">
                <a:latin typeface="Times New Roman"/>
                <a:cs typeface="Times New Roman"/>
                <a:hlinkClick r:id="rId3"/>
              </a:rPr>
              <a:t>ilban@balikesir.edu.tr</a:t>
            </a:r>
            <a:endParaRPr lang="tr-TR" sz="1200" dirty="0">
              <a:latin typeface="Times New Roman"/>
              <a:cs typeface="Times New Roman"/>
            </a:endParaRPr>
          </a:p>
          <a:p>
            <a:pPr marL="285750" indent="-285750">
              <a:spcBef>
                <a:spcPts val="1000"/>
              </a:spcBef>
              <a:buFont typeface="Arial,Sans-Serif"/>
              <a:buChar char="•"/>
            </a:pPr>
            <a:endParaRPr lang="tr-TR" sz="1200" dirty="0">
              <a:latin typeface="Times New Roman"/>
              <a:ea typeface="Calibri"/>
              <a:cs typeface="Times New Roman"/>
            </a:endParaRPr>
          </a:p>
          <a:p>
            <a:pPr>
              <a:spcBef>
                <a:spcPts val="1000"/>
              </a:spcBef>
            </a:pPr>
            <a:r>
              <a:rPr lang="tr-TR" sz="1200" dirty="0">
                <a:latin typeface="Times New Roman"/>
                <a:cs typeface="Times New Roman"/>
                <a:hlinkClick r:id="rId2"/>
              </a:rPr>
              <a:t>**</a:t>
            </a:r>
            <a:r>
              <a:rPr lang="tr-TR" sz="1200" dirty="0">
                <a:latin typeface="Times New Roman"/>
                <a:cs typeface="Times New Roman"/>
              </a:rPr>
              <a:t> Öğr. Gör., Balıkesir Üniversitesi, Burhaniye Meslek Yüksekokulu, Enver Güreli Caddesi, Ören Tepe Mevkii, Burhaniye, Balıkesir, 02664162244, </a:t>
            </a:r>
            <a:r>
              <a:rPr lang="tr-TR" sz="1200" dirty="0">
                <a:latin typeface="Times New Roman"/>
                <a:cs typeface="Times New Roman"/>
                <a:hlinkClick r:id="rId4"/>
              </a:rPr>
              <a:t>ilhanhocadogada@gmail.com</a:t>
            </a:r>
            <a:endParaRPr lang="tr-TR" sz="1200" dirty="0">
              <a:latin typeface="Times New Roman"/>
              <a:ea typeface="Calibri"/>
              <a:cs typeface="Times New Roman"/>
            </a:endParaRPr>
          </a:p>
          <a:p>
            <a:endParaRPr lang="tr-TR" sz="1200" dirty="0">
              <a:latin typeface="Times New Roman"/>
              <a:ea typeface="Calibri Light"/>
              <a:cs typeface="Times New Roman"/>
            </a:endParaRPr>
          </a:p>
        </p:txBody>
      </p:sp>
      <p:sp>
        <p:nvSpPr>
          <p:cNvPr id="3" name="İçerik Yer Tutucusu 2">
            <a:extLst>
              <a:ext uri="{FF2B5EF4-FFF2-40B4-BE49-F238E27FC236}">
                <a16:creationId xmlns:a16="http://schemas.microsoft.com/office/drawing/2014/main" id="{C9152B86-F12E-1A0F-4170-5985FC8117D0}"/>
              </a:ext>
            </a:extLst>
          </p:cNvPr>
          <p:cNvSpPr>
            <a:spLocks noGrp="1"/>
          </p:cNvSpPr>
          <p:nvPr>
            <p:ph idx="1"/>
          </p:nvPr>
        </p:nvSpPr>
        <p:spPr>
          <a:xfrm>
            <a:off x="-1037" y="1346039"/>
            <a:ext cx="6783449" cy="5607824"/>
          </a:xfrm>
        </p:spPr>
        <p:txBody>
          <a:bodyPr vert="horz" lIns="91440" tIns="45720" rIns="91440" bIns="45720" rtlCol="0" anchor="t">
            <a:normAutofit fontScale="92500" lnSpcReduction="10000"/>
          </a:bodyPr>
          <a:lstStyle/>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KAZ DAĞLARINDA SÜRDÜRÜLEBİLİR BAL ORMANI VE BAL KÖY PROJESİ</a:t>
            </a:r>
            <a:endParaRPr lang="tr-TR" dirty="0">
              <a:ea typeface="Calibri" panose="020F0502020204030204"/>
              <a:cs typeface="Calibri" panose="020F0502020204030204"/>
            </a:endParaRPr>
          </a:p>
          <a:p>
            <a:pPr algn="r"/>
            <a:endParaRPr lang="tr-TR" dirty="0"/>
          </a:p>
          <a:p>
            <a:pPr marL="0" indent="0" algn="r">
              <a:buNone/>
            </a:pPr>
            <a:r>
              <a:rPr lang="tr-TR" sz="1200" dirty="0">
                <a:latin typeface="Times New Roman"/>
                <a:cs typeface="Times New Roman"/>
              </a:rPr>
              <a:t>					Mehmet Oğuzhan İLBAN</a:t>
            </a:r>
            <a:r>
              <a:rPr lang="tr-TR" sz="1200" dirty="0">
                <a:latin typeface="Times New Roman"/>
                <a:cs typeface="Times New Roman"/>
                <a:hlinkClick r:id="rId2"/>
              </a:rPr>
              <a:t>*</a:t>
            </a:r>
            <a:endParaRPr lang="tr-TR" dirty="0">
              <a:ea typeface="Calibri" panose="020F0502020204030204"/>
              <a:cs typeface="Calibri" panose="020F0502020204030204"/>
            </a:endParaRPr>
          </a:p>
          <a:p>
            <a:pPr marL="0" indent="0" algn="r">
              <a:buNone/>
            </a:pPr>
            <a:r>
              <a:rPr lang="tr-TR" sz="1200" dirty="0">
                <a:latin typeface="Times New Roman"/>
                <a:cs typeface="Times New Roman"/>
              </a:rPr>
              <a:t>					İlhan DEVECİ</a:t>
            </a:r>
            <a:r>
              <a:rPr lang="tr-TR" sz="1200" dirty="0">
                <a:latin typeface="Times New Roman"/>
                <a:cs typeface="Times New Roman"/>
                <a:hlinkClick r:id="rId2"/>
              </a:rPr>
              <a:t>**</a:t>
            </a:r>
            <a:endParaRPr lang="tr-TR" dirty="0">
              <a:ea typeface="Calibri" panose="020F0502020204030204"/>
              <a:cs typeface="Calibri" panose="020F0502020204030204"/>
            </a:endParaRPr>
          </a:p>
          <a:p>
            <a:pPr algn="just"/>
            <a:endParaRPr lang="tr-TR" dirty="0"/>
          </a:p>
          <a:p>
            <a:pPr marL="0" indent="0" algn="just">
              <a:buNone/>
            </a:pPr>
            <a:r>
              <a:rPr lang="tr-TR" sz="1200" b="1" dirty="0">
                <a:latin typeface="Times New Roman"/>
                <a:cs typeface="Times New Roman"/>
              </a:rPr>
              <a:t>ÖZET</a:t>
            </a:r>
            <a:endParaRPr lang="tr-TR" dirty="0"/>
          </a:p>
          <a:p>
            <a:pPr marL="0" indent="0" algn="just">
              <a:buNone/>
            </a:pPr>
            <a:r>
              <a:rPr lang="tr-TR" sz="1200" dirty="0" err="1">
                <a:latin typeface="Times New Roman"/>
                <a:cs typeface="Times New Roman"/>
              </a:rPr>
              <a:t>Kazdağları</a:t>
            </a:r>
            <a:r>
              <a:rPr lang="tr-TR" sz="1200" dirty="0">
                <a:latin typeface="Times New Roman"/>
                <a:cs typeface="Times New Roman"/>
              </a:rPr>
              <a:t>, zengin flora ve fauna çeşitliliğinin yanında tarihten günümüze mitolojik efsanelerin yaşam bulduğu, tanınırlığı çok yüksek bir merkezdir. Mevcut çekiciliklerin sağladığı avantajlarla </a:t>
            </a:r>
            <a:r>
              <a:rPr lang="tr-TR" sz="1200" dirty="0" err="1">
                <a:latin typeface="Times New Roman"/>
                <a:cs typeface="Times New Roman"/>
              </a:rPr>
              <a:t>Kazdağları’nın</a:t>
            </a:r>
            <a:r>
              <a:rPr lang="tr-TR" sz="1200" dirty="0">
                <a:latin typeface="Times New Roman"/>
                <a:cs typeface="Times New Roman"/>
              </a:rPr>
              <a:t> bütününü oluşturan Biga Yarımadası’nda özellikle sahil bölgelerinde turizm oldukça gelişmiştir. Bununla birlikte bölge turizminin mevsimsel yoğunluktan kaynaklanan dezavantajlı sonuçları da bulunmaktadır. Bu sorunların ortadan kaldırılması ve turizmin sürdürülebilirlik ilkesi çerçevesinde on iki aya yayılabilmesi için Alternatif Turizm yaklaşımlarına ihtiyaç duyulmaktadır. </a:t>
            </a:r>
            <a:r>
              <a:rPr lang="tr-TR" sz="1200" dirty="0" err="1">
                <a:latin typeface="Times New Roman"/>
                <a:cs typeface="Times New Roman"/>
              </a:rPr>
              <a:t>Kazdağları’nda</a:t>
            </a:r>
            <a:r>
              <a:rPr lang="tr-TR" sz="1200" dirty="0">
                <a:latin typeface="Times New Roman"/>
                <a:cs typeface="Times New Roman"/>
              </a:rPr>
              <a:t> üretilen “Siyah Bal” 2019 yılında ABD’de yapılan dünya şampiyonasında birinci seçilmiştir. </a:t>
            </a:r>
            <a:r>
              <a:rPr lang="tr-TR" sz="1200" dirty="0" err="1">
                <a:solidFill>
                  <a:srgbClr val="202124"/>
                </a:solidFill>
                <a:latin typeface="Times New Roman"/>
                <a:cs typeface="Times New Roman"/>
              </a:rPr>
              <a:t>Kazdağları’nın</a:t>
            </a:r>
            <a:r>
              <a:rPr lang="tr-TR" sz="1200" dirty="0">
                <a:solidFill>
                  <a:srgbClr val="202124"/>
                </a:solidFill>
                <a:latin typeface="Times New Roman"/>
                <a:cs typeface="Times New Roman"/>
              </a:rPr>
              <a:t> endemik bitkilerinden ve meşe palamudu ağacının akıntısından beslenen arılardan elde edilen siyah balın, </a:t>
            </a:r>
            <a:r>
              <a:rPr lang="tr-TR" sz="1200" dirty="0">
                <a:solidFill>
                  <a:srgbClr val="040C28"/>
                </a:solidFill>
                <a:latin typeface="Times New Roman"/>
                <a:cs typeface="Times New Roman"/>
              </a:rPr>
              <a:t>kanser hücrelerini öldürme özelliği ortaya koyulmuştur. Tüm bu veriler ışığında Edremit körfezinde genellikle üretilen hayvansal ve tarımsal ürünlerin yetiştirilmesinde “Arı Yetiştiriciliği” ve “Arı Ürünleri </a:t>
            </a:r>
            <a:r>
              <a:rPr lang="tr-TR" sz="1200" dirty="0" err="1">
                <a:solidFill>
                  <a:srgbClr val="040C28"/>
                </a:solidFill>
                <a:latin typeface="Times New Roman"/>
                <a:cs typeface="Times New Roman"/>
              </a:rPr>
              <a:t>Üretimi”nin</a:t>
            </a:r>
            <a:r>
              <a:rPr lang="tr-TR" sz="1200" dirty="0">
                <a:solidFill>
                  <a:srgbClr val="040C28"/>
                </a:solidFill>
                <a:latin typeface="Times New Roman"/>
                <a:cs typeface="Times New Roman"/>
              </a:rPr>
              <a:t> ihmal edildiği gözlemlenmektedir. Oysa geçmişte bölge başta çam balı olmak üzere çok önemli bir “</a:t>
            </a:r>
            <a:r>
              <a:rPr lang="tr-TR" sz="1200" dirty="0" err="1">
                <a:solidFill>
                  <a:srgbClr val="040C28"/>
                </a:solidFill>
                <a:latin typeface="Times New Roman"/>
                <a:cs typeface="Times New Roman"/>
              </a:rPr>
              <a:t>Karakovan</a:t>
            </a:r>
            <a:r>
              <a:rPr lang="tr-TR" sz="1200" dirty="0">
                <a:solidFill>
                  <a:srgbClr val="040C28"/>
                </a:solidFill>
                <a:latin typeface="Times New Roman"/>
                <a:cs typeface="Times New Roman"/>
              </a:rPr>
              <a:t> Balı” üretim merkezidir. Tarihte bal peteği anlamına gelen Gömeç ilçemizin ismi de yine arıcılıktan gelmektedir.  </a:t>
            </a:r>
            <a:r>
              <a:rPr lang="tr-TR" sz="1200" dirty="0" err="1">
                <a:solidFill>
                  <a:srgbClr val="040C28"/>
                </a:solidFill>
                <a:latin typeface="Times New Roman"/>
                <a:cs typeface="Times New Roman"/>
              </a:rPr>
              <a:t>Kazdağları’nın</a:t>
            </a:r>
            <a:r>
              <a:rPr lang="tr-TR" sz="1200" dirty="0">
                <a:solidFill>
                  <a:srgbClr val="040C28"/>
                </a:solidFill>
                <a:latin typeface="Times New Roman"/>
                <a:cs typeface="Times New Roman"/>
              </a:rPr>
              <a:t> sunduğu zengin bitki örtüsünün arı yetiştiriciliğindeki avantajlı konumunu kullanmak ve bunu sürdürülebilir kılmak için korunan alanlara ihtiyaç bulunmaktadır. Bu nedenle “Kazdağı Bal Ormanı” 206 hektar ile Türkiye’nin en büyüğü olarak oluşturulmuştur. Yine mevcut projenin sürdürülebilirliğinin sağlanması için son derece önem arz eden “Satış-Pazarlama” hususlarında ise “Bal Köy” projesi kapsamında “</a:t>
            </a:r>
            <a:r>
              <a:rPr lang="tr-TR" sz="1200" dirty="0" err="1">
                <a:solidFill>
                  <a:srgbClr val="040C28"/>
                </a:solidFill>
                <a:latin typeface="Times New Roman"/>
                <a:cs typeface="Times New Roman"/>
              </a:rPr>
              <a:t>Apiterapi</a:t>
            </a:r>
            <a:r>
              <a:rPr lang="tr-TR" sz="1200" dirty="0">
                <a:solidFill>
                  <a:srgbClr val="040C28"/>
                </a:solidFill>
                <a:latin typeface="Times New Roman"/>
                <a:cs typeface="Times New Roman"/>
              </a:rPr>
              <a:t> Merkezi” bal ormanı projesine dahil edilmiştir. Proje ile bölgede arı yetiştiriciliğinin gelişmesi diğer tarımsal ve hayvansal üretimlere de katkı sunacaktır. Ayrıca projede bulunan </a:t>
            </a:r>
            <a:r>
              <a:rPr lang="tr-TR" sz="1200" dirty="0" err="1">
                <a:solidFill>
                  <a:srgbClr val="040C28"/>
                </a:solidFill>
                <a:latin typeface="Times New Roman"/>
                <a:cs typeface="Times New Roman"/>
              </a:rPr>
              <a:t>Apiterapi</a:t>
            </a:r>
            <a:r>
              <a:rPr lang="tr-TR" sz="1200" dirty="0">
                <a:solidFill>
                  <a:srgbClr val="040C28"/>
                </a:solidFill>
                <a:latin typeface="Times New Roman"/>
                <a:cs typeface="Times New Roman"/>
              </a:rPr>
              <a:t> Merkezi, Bal Yolu, Açık Hava Müzesi, Botanik Park Arılıklar, Bal Kafe ve Eko Turizm Alanı gibi oluşumlar “Sağlık Turizmi” “</a:t>
            </a:r>
            <a:r>
              <a:rPr lang="tr-TR" sz="1200" dirty="0" err="1">
                <a:solidFill>
                  <a:srgbClr val="040C28"/>
                </a:solidFill>
                <a:latin typeface="Times New Roman"/>
                <a:cs typeface="Times New Roman"/>
              </a:rPr>
              <a:t>Bee</a:t>
            </a:r>
            <a:r>
              <a:rPr lang="tr-TR" sz="1200" dirty="0">
                <a:solidFill>
                  <a:srgbClr val="040C28"/>
                </a:solidFill>
                <a:latin typeface="Times New Roman"/>
                <a:cs typeface="Times New Roman"/>
              </a:rPr>
              <a:t> Turizm” “</a:t>
            </a:r>
            <a:r>
              <a:rPr lang="tr-TR" sz="1200" dirty="0" err="1">
                <a:solidFill>
                  <a:srgbClr val="040C28"/>
                </a:solidFill>
                <a:latin typeface="Times New Roman"/>
                <a:cs typeface="Times New Roman"/>
              </a:rPr>
              <a:t>Agro</a:t>
            </a:r>
            <a:r>
              <a:rPr lang="tr-TR" sz="1200" dirty="0">
                <a:solidFill>
                  <a:srgbClr val="040C28"/>
                </a:solidFill>
                <a:latin typeface="Times New Roman"/>
                <a:cs typeface="Times New Roman"/>
              </a:rPr>
              <a:t> Turizm” “Doğa Turizmi” gibi çok önemli alternatif turizm türlerini yaşama geçirerek hedeflenen sürdürülebilir bir kırsal kalkınma amacına da ulaşma imkanı sağlayacaktır.</a:t>
            </a:r>
            <a:endParaRPr lang="tr-TR" dirty="0"/>
          </a:p>
          <a:p>
            <a:pPr marL="0" indent="0">
              <a:buNone/>
            </a:pPr>
            <a:r>
              <a:rPr lang="tr-TR" sz="1200" b="1" dirty="0">
                <a:solidFill>
                  <a:srgbClr val="040C28"/>
                </a:solidFill>
                <a:latin typeface="Times New Roman"/>
                <a:cs typeface="Times New Roman"/>
              </a:rPr>
              <a:t>Anahtar Kelimeler:</a:t>
            </a:r>
            <a:r>
              <a:rPr lang="tr-TR" sz="1200" dirty="0">
                <a:solidFill>
                  <a:srgbClr val="040C28"/>
                </a:solidFill>
                <a:latin typeface="Times New Roman"/>
                <a:cs typeface="Times New Roman"/>
              </a:rPr>
              <a:t> Bal Ormanı, Bal Köy, Kaz Dağları.</a:t>
            </a:r>
            <a:br>
              <a:rPr lang="en-US" dirty="0"/>
            </a:br>
            <a:endParaRPr lang="en-US" dirty="0">
              <a:ea typeface="Calibri" panose="020F0502020204030204"/>
              <a:cs typeface="Calibri" panose="020F0502020204030204"/>
            </a:endParaRPr>
          </a:p>
          <a:p>
            <a:endParaRPr lang="tr-TR" dirty="0"/>
          </a:p>
        </p:txBody>
      </p:sp>
      <p:sp>
        <p:nvSpPr>
          <p:cNvPr id="5" name="Slayt Numarası Yer Tutucusu 4">
            <a:extLst>
              <a:ext uri="{FF2B5EF4-FFF2-40B4-BE49-F238E27FC236}">
                <a16:creationId xmlns:a16="http://schemas.microsoft.com/office/drawing/2014/main" id="{78C87CC1-E0D1-0DB8-0C54-734A8FF61C61}"/>
              </a:ext>
            </a:extLst>
          </p:cNvPr>
          <p:cNvSpPr>
            <a:spLocks noGrp="1"/>
          </p:cNvSpPr>
          <p:nvPr>
            <p:ph type="sldNum" sz="quarter" idx="12"/>
          </p:nvPr>
        </p:nvSpPr>
        <p:spPr/>
        <p:txBody>
          <a:bodyPr/>
          <a:lstStyle/>
          <a:p>
            <a:fld id="{320A84BC-3F9E-4B08-9743-FC4E27FA5126}" type="slidenum">
              <a:rPr lang="tr-TR" sz="1400" smtClean="0">
                <a:latin typeface="Aptos"/>
              </a:rPr>
              <a:pPr/>
              <a:t>17</a:t>
            </a:fld>
            <a:endParaRPr lang="tr-TR" sz="1400">
              <a:latin typeface="Aptos"/>
            </a:endParaRPr>
          </a:p>
        </p:txBody>
      </p:sp>
      <p:pic>
        <p:nvPicPr>
          <p:cNvPr id="6" name="Picture 2" descr="E:\doğa sempozyumu\logo.jpg"/>
          <p:cNvPicPr>
            <a:picLocks noChangeAspect="1" noChangeArrowheads="1"/>
          </p:cNvPicPr>
          <p:nvPr/>
        </p:nvPicPr>
        <p:blipFill>
          <a:blip r:embed="rId5"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808023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1F4541-C5B3-3824-2E9C-43F0F79F8F0B}"/>
              </a:ext>
            </a:extLst>
          </p:cNvPr>
          <p:cNvSpPr>
            <a:spLocks noGrp="1"/>
          </p:cNvSpPr>
          <p:nvPr>
            <p:ph type="title"/>
          </p:nvPr>
        </p:nvSpPr>
        <p:spPr>
          <a:xfrm>
            <a:off x="75588" y="8209347"/>
            <a:ext cx="5915025" cy="534253"/>
          </a:xfrm>
        </p:spPr>
        <p:txBody>
          <a:bodyPr>
            <a:normAutofit/>
          </a:bodyPr>
          <a:lstStyle/>
          <a:p>
            <a:pPr marL="171450" indent="-171450">
              <a:buFont typeface="Arial" panose="020B0604020202020204" pitchFamily="34" charset="0"/>
              <a:buChar char="•"/>
            </a:pPr>
            <a:r>
              <a:rPr lang="tr-TR" sz="1100" dirty="0">
                <a:latin typeface="Times New Roman"/>
                <a:cs typeface="Times New Roman"/>
                <a:hlinkClick r:id="rId2"/>
              </a:rPr>
              <a:t>*</a:t>
            </a:r>
            <a:r>
              <a:rPr lang="tr-TR" sz="1100" dirty="0">
                <a:latin typeface="Times New Roman"/>
                <a:cs typeface="Times New Roman"/>
              </a:rPr>
              <a:t> Doç. Dr., Balıkesir Üniversitesi İİBF Maliye Bölümü, </a:t>
            </a:r>
            <a:r>
              <a:rPr lang="tr-TR" sz="1100" dirty="0">
                <a:latin typeface="Times New Roman"/>
                <a:cs typeface="Times New Roman"/>
                <a:hlinkClick r:id="rId3"/>
              </a:rPr>
              <a:t>armanzafer2525@gmail.com</a:t>
            </a:r>
            <a:endParaRPr lang="tr-TR" sz="1100" dirty="0">
              <a:latin typeface="Times New Roman"/>
              <a:cs typeface="Times New Roman"/>
            </a:endParaRPr>
          </a:p>
        </p:txBody>
      </p:sp>
      <p:sp>
        <p:nvSpPr>
          <p:cNvPr id="3" name="İçerik Yer Tutucusu 2">
            <a:extLst>
              <a:ext uri="{FF2B5EF4-FFF2-40B4-BE49-F238E27FC236}">
                <a16:creationId xmlns:a16="http://schemas.microsoft.com/office/drawing/2014/main" id="{CBA0EFEB-185E-7ACE-62CD-B09EAC1E012D}"/>
              </a:ext>
            </a:extLst>
          </p:cNvPr>
          <p:cNvSpPr>
            <a:spLocks noGrp="1"/>
          </p:cNvSpPr>
          <p:nvPr>
            <p:ph idx="1"/>
          </p:nvPr>
        </p:nvSpPr>
        <p:spPr>
          <a:xfrm>
            <a:off x="75589" y="1409948"/>
            <a:ext cx="6617426" cy="7109938"/>
          </a:xfrm>
        </p:spPr>
        <p:txBody>
          <a:bodyPr vert="horz" lIns="91440" tIns="45720" rIns="91440" bIns="45720" rtlCol="0" anchor="t">
            <a:normAutofit/>
          </a:bodyPr>
          <a:lstStyle/>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CUMHURİYET’İN 2. YÜZYILINDA GÖMEÇ İÇİN SÜRDÜRÜLEBİLİR BİR YEREL KALKINMA MODELİ ÖNERİSİ</a:t>
            </a:r>
            <a:endParaRPr lang="tr-TR" dirty="0">
              <a:ea typeface="Calibri" panose="020F0502020204030204"/>
              <a:cs typeface="Calibri" panose="020F0502020204030204"/>
            </a:endParaRPr>
          </a:p>
          <a:p>
            <a:pPr marL="0" indent="0">
              <a:buNone/>
            </a:pPr>
            <a:endParaRPr lang="tr-TR" dirty="0"/>
          </a:p>
          <a:p>
            <a:pPr marL="0" indent="0" algn="r">
              <a:buNone/>
            </a:pPr>
            <a:r>
              <a:rPr lang="tr-TR" sz="1200" dirty="0">
                <a:latin typeface="Times New Roman"/>
                <a:cs typeface="Times New Roman"/>
              </a:rPr>
              <a:t>					Arman Zafer YALÇIN</a:t>
            </a:r>
            <a:r>
              <a:rPr lang="tr-TR" sz="1200" dirty="0">
                <a:latin typeface="Times New Roman"/>
                <a:cs typeface="Times New Roman"/>
                <a:hlinkClick r:id="rId2"/>
              </a:rPr>
              <a:t>*</a:t>
            </a:r>
            <a:endParaRPr lang="tr-TR" dirty="0">
              <a:ea typeface="Calibri" panose="020F0502020204030204"/>
              <a:cs typeface="Calibri" panose="020F0502020204030204"/>
            </a:endParaRPr>
          </a:p>
          <a:p>
            <a:pPr algn="ctr"/>
            <a:endParaRPr lang="tr-TR" dirty="0"/>
          </a:p>
          <a:p>
            <a:pPr marL="0" indent="0" algn="just">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1980’den bu yana dünyaya hâkim olan </a:t>
            </a:r>
            <a:r>
              <a:rPr lang="tr-TR" sz="1200" dirty="0" err="1">
                <a:latin typeface="Times New Roman"/>
                <a:cs typeface="Times New Roman"/>
              </a:rPr>
              <a:t>neo</a:t>
            </a:r>
            <a:r>
              <a:rPr lang="tr-TR" sz="1200" dirty="0">
                <a:latin typeface="Times New Roman"/>
                <a:cs typeface="Times New Roman"/>
              </a:rPr>
              <a:t>-liberal büyüme ve kalkınma anlayışı, daha önceki Keynesyen kalkınma paradigmasından farklı olarak kalkınmaya çok farklı anlamlar yüklemiştir. Keynesyen ekonomi politikalarında kalkınma, daha çok merkezden planlanan bir olgu iken </a:t>
            </a:r>
            <a:r>
              <a:rPr lang="tr-TR" sz="1200" dirty="0" err="1">
                <a:latin typeface="Times New Roman"/>
                <a:cs typeface="Times New Roman"/>
              </a:rPr>
              <a:t>neo</a:t>
            </a:r>
            <a:r>
              <a:rPr lang="tr-TR" sz="1200" dirty="0">
                <a:latin typeface="Times New Roman"/>
                <a:cs typeface="Times New Roman"/>
              </a:rPr>
              <a:t>-liberal kalkınmacılık anlayışında kalkınmayı merkezden planlamak yerine piyasa güçleri eliyle gerçekleştirme hedefi vardır. Bu anlamda yerel kalkınma kavramı, </a:t>
            </a:r>
            <a:r>
              <a:rPr lang="tr-TR" sz="1200" dirty="0" err="1">
                <a:latin typeface="Times New Roman"/>
                <a:cs typeface="Times New Roman"/>
              </a:rPr>
              <a:t>neo</a:t>
            </a:r>
            <a:r>
              <a:rPr lang="tr-TR" sz="1200" dirty="0">
                <a:latin typeface="Times New Roman"/>
                <a:cs typeface="Times New Roman"/>
              </a:rPr>
              <a:t>-liberal paradigma ile literatüre yerleşmiş bir kavramdır. Literatürde ihtiyaç odaklı yerel kalkınma ve varlık odaklı yerel kalkınma olmak üzere iki farklı model söz konusudur. Bildiride varlık odaklı yerel kalkınma anlayışından hareket edilerek Türkiye Cumhuriyeti’nin 2. yüzyılında Gömeç için sürdürülebilir bir yerel kalkınma için temel ilkeler ve bu temel ilkelere uygun bir model önerilecektir. Varlık odaklı yaklaşımın temel özelliği, katılımcı kalkınma programlarında bir yerin eksiklikleri yerine sahip olduğu güçlü yanlara ve varlıklara odaklanmasıdır. Bu yaklaşım, söz konusu toplumun erişiminin olduğu kaynakları kullanarak hedeflenen sonuçlara ulaşılmasını öngörür. Sahip olunan varlıkların ve potansiyellerin yerel halk tarafından algılanması, bunların kalkınmada bir faktör olarak kabul edilmesine yol açmaktadır. Varlık odaklı yerel kalkınma stratejisinde, aktif birey ve aktif toplum algısı öne çıkmaktadır. Özellikle aktif tutum alma ve harekete geçme becerisi son dönemde dünyada öne çıkan bir yaklaşım biçimi olmaya başlamıştır. Modelin temelini oluşturan varlık odaklı yaklaşım, Gömeç’in sürdürülebilir gelişiminde anahtar rol oynayacak yerel varlıklarının korunması ve geliştirilmesi üzerine kuruludur. Modelin geliştirilmesi sürecinde Gömeç’in </a:t>
            </a:r>
            <a:r>
              <a:rPr lang="tr-TR" sz="1200" dirty="0" err="1">
                <a:latin typeface="Times New Roman"/>
                <a:cs typeface="Times New Roman"/>
              </a:rPr>
              <a:t>sosyo</a:t>
            </a:r>
            <a:r>
              <a:rPr lang="tr-TR" sz="1200" dirty="0">
                <a:latin typeface="Times New Roman"/>
                <a:cs typeface="Times New Roman"/>
              </a:rPr>
              <a:t>-ekonomik yapısı, demografik yapı, istihdam, yerleşim ve kültür, tarım, turizm ile yenilik ve girişimcilik kapasitesi </a:t>
            </a:r>
            <a:r>
              <a:rPr lang="tr-TR" sz="1200" dirty="0" err="1">
                <a:latin typeface="Times New Roman"/>
                <a:cs typeface="Times New Roman"/>
              </a:rPr>
              <a:t>multi-disipliner</a:t>
            </a:r>
            <a:r>
              <a:rPr lang="tr-TR" sz="1200" dirty="0">
                <a:latin typeface="Times New Roman"/>
                <a:cs typeface="Times New Roman"/>
              </a:rPr>
              <a:t> bir yaklaşımla incelenecektir.</a:t>
            </a:r>
            <a:endParaRPr lang="tr-TR" dirty="0"/>
          </a:p>
          <a:p>
            <a:pPr marL="0" indent="0" algn="just">
              <a:buNone/>
            </a:pPr>
            <a:r>
              <a:rPr lang="tr-TR" sz="1200" b="1" dirty="0">
                <a:latin typeface="Times New Roman"/>
                <a:cs typeface="Times New Roman"/>
              </a:rPr>
              <a:t>Anahtar Kavramlar</a:t>
            </a:r>
            <a:r>
              <a:rPr lang="tr-TR" sz="1200" dirty="0">
                <a:latin typeface="Times New Roman"/>
                <a:cs typeface="Times New Roman"/>
              </a:rPr>
              <a:t>: Gömeç, Yerel Kalkınma, Sürdürülebilirlik.</a:t>
            </a:r>
            <a:endParaRPr lang="tr-TR" dirty="0"/>
          </a:p>
          <a:p>
            <a:pPr marL="0" indent="0">
              <a:buNone/>
            </a:pPr>
            <a:endParaRPr lang="en-US" dirty="0">
              <a:ea typeface="Calibri" panose="020F0502020204030204"/>
              <a:cs typeface="Calibri" panose="020F0502020204030204"/>
            </a:endParaRPr>
          </a:p>
        </p:txBody>
      </p:sp>
      <p:sp>
        <p:nvSpPr>
          <p:cNvPr id="5" name="Slayt Numarası Yer Tutucusu 4">
            <a:extLst>
              <a:ext uri="{FF2B5EF4-FFF2-40B4-BE49-F238E27FC236}">
                <a16:creationId xmlns:a16="http://schemas.microsoft.com/office/drawing/2014/main" id="{6D0A809E-9836-11C9-B1B6-DB227043DB53}"/>
              </a:ext>
            </a:extLst>
          </p:cNvPr>
          <p:cNvSpPr>
            <a:spLocks noGrp="1"/>
          </p:cNvSpPr>
          <p:nvPr>
            <p:ph type="sldNum" sz="quarter" idx="12"/>
          </p:nvPr>
        </p:nvSpPr>
        <p:spPr/>
        <p:txBody>
          <a:bodyPr/>
          <a:lstStyle/>
          <a:p>
            <a:fld id="{320A84BC-3F9E-4B08-9743-FC4E27FA5126}" type="slidenum">
              <a:rPr lang="tr-TR" sz="1400" smtClean="0">
                <a:latin typeface="Aptos"/>
              </a:rPr>
              <a:pPr/>
              <a:t>18</a:t>
            </a:fld>
            <a:endParaRPr lang="tr-TR" sz="1400">
              <a:latin typeface="Aptos"/>
            </a:endParaRPr>
          </a:p>
        </p:txBody>
      </p:sp>
      <p:pic>
        <p:nvPicPr>
          <p:cNvPr id="6" name="Picture 2" descr="E:\doğa sempozyumu\logo.jpg"/>
          <p:cNvPicPr>
            <a:picLocks noChangeAspect="1" noChangeArrowheads="1"/>
          </p:cNvPicPr>
          <p:nvPr/>
        </p:nvPicPr>
        <p:blipFill>
          <a:blip r:embed="rId4"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14076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B861F2-9B9B-C70C-EFE5-16416E181A23}"/>
              </a:ext>
            </a:extLst>
          </p:cNvPr>
          <p:cNvSpPr>
            <a:spLocks noGrp="1"/>
          </p:cNvSpPr>
          <p:nvPr>
            <p:ph type="title"/>
          </p:nvPr>
        </p:nvSpPr>
        <p:spPr>
          <a:xfrm>
            <a:off x="113902" y="7787542"/>
            <a:ext cx="6502487" cy="1186132"/>
          </a:xfrm>
        </p:spPr>
        <p:txBody>
          <a:bodyPr>
            <a:normAutofit/>
          </a:bodyPr>
          <a:lstStyle/>
          <a:p>
            <a:r>
              <a:rPr lang="tr-TR" sz="1200" dirty="0">
                <a:latin typeface="Times New Roman"/>
                <a:cs typeface="Times New Roman"/>
              </a:rPr>
              <a:t>    </a:t>
            </a:r>
            <a:r>
              <a:rPr lang="tr-TR" sz="1100" dirty="0">
                <a:latin typeface="Times New Roman"/>
                <a:cs typeface="Times New Roman"/>
              </a:rPr>
              <a:t>*Doç.Dr., İzmir Demokrasi Üniversitesi, </a:t>
            </a:r>
            <a:r>
              <a:rPr lang="tr-TR" sz="1100" dirty="0">
                <a:latin typeface="Times New Roman"/>
                <a:cs typeface="Times New Roman"/>
                <a:hlinkClick r:id="rId2"/>
              </a:rPr>
              <a:t>ferhat.topbas@idu.edu.tr</a:t>
            </a:r>
            <a:r>
              <a:rPr lang="tr-TR" sz="1100" dirty="0">
                <a:latin typeface="Times New Roman"/>
                <a:cs typeface="Times New Roman"/>
              </a:rPr>
              <a:t>, ORCİD: 0000-0002-7576-4668</a:t>
            </a:r>
            <a:endParaRPr lang="tr-TR" sz="1100" dirty="0">
              <a:ea typeface="Calibri Light"/>
              <a:cs typeface="Calibri Light"/>
            </a:endParaRPr>
          </a:p>
          <a:p>
            <a:r>
              <a:rPr lang="tr-TR" sz="1100" dirty="0">
                <a:latin typeface="Times New Roman"/>
                <a:cs typeface="Times New Roman"/>
              </a:rPr>
              <a:t>  **</a:t>
            </a:r>
            <a:r>
              <a:rPr lang="tr-TR" sz="1100" dirty="0" err="1">
                <a:latin typeface="Times New Roman"/>
                <a:cs typeface="Times New Roman"/>
              </a:rPr>
              <a:t>Arş.Gör</a:t>
            </a:r>
            <a:r>
              <a:rPr lang="tr-TR" sz="1100" dirty="0">
                <a:latin typeface="Times New Roman"/>
                <a:cs typeface="Times New Roman"/>
              </a:rPr>
              <a:t>., İzmir Demokrasi Üniversitesi, </a:t>
            </a:r>
            <a:r>
              <a:rPr lang="tr-TR" sz="1100" dirty="0">
                <a:latin typeface="Times New Roman"/>
                <a:cs typeface="Times New Roman"/>
                <a:hlinkClick r:id="rId3"/>
              </a:rPr>
              <a:t>menekse.cicek@idu.edu.tr</a:t>
            </a:r>
            <a:r>
              <a:rPr lang="tr-TR" sz="1100" dirty="0">
                <a:latin typeface="Times New Roman"/>
                <a:cs typeface="Times New Roman"/>
              </a:rPr>
              <a:t>, ORCİD: 0000-0003-0895-861</a:t>
            </a:r>
            <a:endParaRPr lang="tr-TR" sz="1100" dirty="0">
              <a:latin typeface="Calibri Light"/>
              <a:ea typeface="Calibri Light"/>
              <a:cs typeface="Calibri Light"/>
            </a:endParaRPr>
          </a:p>
          <a:p>
            <a:r>
              <a:rPr lang="tr-TR" sz="1100" dirty="0">
                <a:latin typeface="Times New Roman"/>
                <a:cs typeface="Times New Roman"/>
              </a:rPr>
              <a:t>***</a:t>
            </a:r>
            <a:r>
              <a:rPr lang="tr-TR" sz="1100" dirty="0" err="1">
                <a:latin typeface="Times New Roman"/>
                <a:cs typeface="Times New Roman"/>
              </a:rPr>
              <a:t>Arş.Gör</a:t>
            </a:r>
            <a:r>
              <a:rPr lang="tr-TR" sz="1100" dirty="0">
                <a:latin typeface="Times New Roman"/>
                <a:cs typeface="Times New Roman"/>
              </a:rPr>
              <a:t>., İzmir Demokrasi Üniversitesi, </a:t>
            </a:r>
            <a:r>
              <a:rPr lang="tr-TR" sz="1100" dirty="0">
                <a:latin typeface="Times New Roman"/>
                <a:cs typeface="Times New Roman"/>
                <a:hlinkClick r:id="rId4"/>
              </a:rPr>
              <a:t>fatma.dahin@idu.edu.tr</a:t>
            </a:r>
            <a:r>
              <a:rPr lang="tr-TR" sz="1100" dirty="0">
                <a:latin typeface="Times New Roman"/>
                <a:cs typeface="Times New Roman"/>
              </a:rPr>
              <a:t>, ORCİD: 0000-0002-8890-1836</a:t>
            </a:r>
            <a:endParaRPr lang="tr-TR" sz="1100" dirty="0">
              <a:ea typeface="Calibri Light"/>
              <a:cs typeface="Calibri Light"/>
            </a:endParaRPr>
          </a:p>
        </p:txBody>
      </p:sp>
      <p:sp>
        <p:nvSpPr>
          <p:cNvPr id="3" name="İçerik Yer Tutucusu 2">
            <a:extLst>
              <a:ext uri="{FF2B5EF4-FFF2-40B4-BE49-F238E27FC236}">
                <a16:creationId xmlns:a16="http://schemas.microsoft.com/office/drawing/2014/main" id="{AE1CFC55-93BF-A25A-3544-FA2F1E2822DB}"/>
              </a:ext>
            </a:extLst>
          </p:cNvPr>
          <p:cNvSpPr>
            <a:spLocks noGrp="1"/>
          </p:cNvSpPr>
          <p:nvPr>
            <p:ph idx="1"/>
          </p:nvPr>
        </p:nvSpPr>
        <p:spPr>
          <a:xfrm>
            <a:off x="113902" y="1052053"/>
            <a:ext cx="6630197" cy="6727603"/>
          </a:xfrm>
        </p:spPr>
        <p:txBody>
          <a:bodyPr vert="horz" lIns="91440" tIns="45720" rIns="91440" bIns="45720" rtlCol="0" anchor="t">
            <a:noAutofit/>
          </a:bodyPr>
          <a:lstStyle/>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SÜRDÜRÜLEBİLİR KALKINMA SÜRECİNDE YEREL </a:t>
            </a:r>
            <a:endParaRPr lang="tr-TR" sz="1200" dirty="0">
              <a:ea typeface="Calibri" panose="020F0502020204030204"/>
              <a:cs typeface="Calibri" panose="020F0502020204030204"/>
            </a:endParaRPr>
          </a:p>
          <a:p>
            <a:pPr marL="0" indent="0" algn="ctr">
              <a:buNone/>
            </a:pPr>
            <a:r>
              <a:rPr lang="tr-TR" sz="1200" b="1" dirty="0">
                <a:latin typeface="Times New Roman"/>
                <a:cs typeface="Times New Roman"/>
              </a:rPr>
              <a:t>YÖNETİMLERİN ROLÜ</a:t>
            </a:r>
            <a:endParaRPr lang="tr-TR" sz="1200" dirty="0">
              <a:ea typeface="Calibri" panose="020F0502020204030204"/>
              <a:cs typeface="Calibri" panose="020F0502020204030204"/>
            </a:endParaRPr>
          </a:p>
          <a:p>
            <a:pPr algn="r"/>
            <a:endParaRPr lang="tr-TR" sz="1200" dirty="0"/>
          </a:p>
          <a:p>
            <a:pPr marL="0" indent="0" algn="r">
              <a:buNone/>
            </a:pPr>
            <a:r>
              <a:rPr lang="tr-TR" sz="1200" dirty="0">
                <a:latin typeface="Times New Roman"/>
                <a:cs typeface="Times New Roman"/>
              </a:rPr>
              <a:t>					Ferhat TOPBAŞ</a:t>
            </a:r>
            <a:r>
              <a:rPr lang="tr-TR" sz="1200" dirty="0">
                <a:latin typeface="Times New Roman"/>
                <a:cs typeface="Times New Roman"/>
                <a:hlinkClick r:id="rId5"/>
              </a:rPr>
              <a:t>*</a:t>
            </a:r>
            <a:endParaRPr lang="tr-TR" sz="1200" dirty="0">
              <a:ea typeface="Calibri" panose="020F0502020204030204"/>
              <a:cs typeface="Calibri" panose="020F0502020204030204"/>
            </a:endParaRPr>
          </a:p>
          <a:p>
            <a:pPr marL="0" indent="0" algn="r">
              <a:buNone/>
            </a:pPr>
            <a:r>
              <a:rPr lang="tr-TR" sz="1200" dirty="0">
                <a:latin typeface="Times New Roman"/>
                <a:cs typeface="Times New Roman"/>
              </a:rPr>
              <a:t>					Menekşe ÇİÇEK</a:t>
            </a:r>
            <a:r>
              <a:rPr lang="tr-TR" sz="1200" dirty="0">
                <a:latin typeface="Times New Roman"/>
                <a:cs typeface="Times New Roman"/>
                <a:hlinkClick r:id="rId5"/>
              </a:rPr>
              <a:t>**</a:t>
            </a:r>
            <a:endParaRPr lang="tr-TR" sz="1200" dirty="0">
              <a:ea typeface="Calibri" panose="020F0502020204030204"/>
              <a:cs typeface="Calibri" panose="020F0502020204030204"/>
            </a:endParaRPr>
          </a:p>
          <a:p>
            <a:pPr marL="0" indent="0" algn="r">
              <a:buNone/>
            </a:pPr>
            <a:r>
              <a:rPr lang="tr-TR" sz="1200" dirty="0">
                <a:latin typeface="Times New Roman"/>
                <a:cs typeface="Times New Roman"/>
              </a:rPr>
              <a:t>					Fatma DAHIN</a:t>
            </a:r>
            <a:r>
              <a:rPr lang="tr-TR" sz="1200" dirty="0">
                <a:latin typeface="Times New Roman"/>
                <a:cs typeface="Times New Roman"/>
                <a:hlinkClick r:id="rId5"/>
              </a:rPr>
              <a:t>***</a:t>
            </a:r>
            <a:endParaRPr lang="tr-TR" sz="1200" dirty="0">
              <a:ea typeface="Calibri" panose="020F0502020204030204"/>
              <a:cs typeface="Calibri" panose="020F0502020204030204"/>
            </a:endParaRPr>
          </a:p>
          <a:p>
            <a:endParaRPr lang="tr-TR" sz="1200" dirty="0">
              <a:ea typeface="Calibri" panose="020F0502020204030204"/>
              <a:cs typeface="Calibri" panose="020F0502020204030204"/>
            </a:endParaRPr>
          </a:p>
          <a:p>
            <a:pPr marL="0" indent="0" algn="just">
              <a:buNone/>
            </a:pPr>
            <a:r>
              <a:rPr lang="tr-TR" sz="1200" b="1" dirty="0">
                <a:latin typeface="Times New Roman"/>
                <a:cs typeface="Times New Roman"/>
              </a:rPr>
              <a:t>ÖZET</a:t>
            </a:r>
            <a:endParaRPr lang="tr-TR" sz="1200" dirty="0"/>
          </a:p>
          <a:p>
            <a:pPr marL="0" indent="0" algn="just">
              <a:buNone/>
            </a:pPr>
            <a:r>
              <a:rPr lang="tr-TR" sz="1200" dirty="0">
                <a:latin typeface="Times New Roman"/>
                <a:cs typeface="Times New Roman"/>
              </a:rPr>
              <a:t>Sürdürülebilir kalkınma ve sürdürülebilirlik konusu günümüzde sıkça gündeme gelen konular arasında yer almaktadır. Özellikle 1970’li yıllardan sonra ortaya çıkan çevresel sorunlar, dünya ülkelerini çevrenin de korunmasını sağlayacak şekilde kalkınma stratejilerini uygulamayı zorunlu hale getirmiştir. Sürdürülebilir kalkınma bu çerçevede ortaya çıkmış ve dünya gündeminde de sürdürülebilirlik sorunları ile mücadele edilmeye başlanmıştır. Bu bağlamda sürdürülebilir kalkınmanın sağlanmasında sorunlara çözüm arayışına yönelik olarak ekonomik, sosyal ve çevresel boyutları ile bütünsel bir yaklaşım gerekmektedir. Bununla birlikte 21. yüzyılın başlarında dünya, büyüme ve kalkınma ile doğal kaynakların sınırlılığı ve çevresel sorunlar arasındaki dengeyi sağlama ihtiyacı ile karşı karşıya kalmaktadır. Sürdürülebilir kalkınma, bu dengeyi sağlamanın anahtarı olarak ortaya çıkmakta ve bu bağlamda yerel yönetimlerin rolü, giderek daha önemli hale gelmektedir. Yerel yönetimler, bir ülkenin veya bölgenin temel karar verme birimleridir ve kalkınmanın temel taşları olarak ifade edilebilmektedir. Kentlerin büyümesi, altyapının geliştirilmesi, toplumsal hizmetlerin sunulması ve çevresel kaynakların korunması gibi alanlarda yerel düzeyde alınan kararlar, sürdürülebilir kalkınma hedeflerini büyük ölçüde etkilemektedir. Bu nedenle, yerel yönetimler sadece yerel toplulukların ihtiyaçlarına yanıt vermekle kalmamakta, aynı zamanda küresel sürdürülebilirlik hedeflerine ulaşma yolunda kilit bir rol oynamaktadır. Bu çalışmada, yerel yönetimlerin sürdürülebilir kalkınma bağlamındaki rolü incelenmektedir. Yerel yönetimlerin bu rolü nasıl üstlendiği, çevresel sürdürülebilirlik, ekonomik kalkınma ve toplumsal refah gibi kalkınma boyutlarını nasıl etkilediği ve bu etkinin dünya genelindeki sürdürülebilir kalkınma çabalarına nasıl katkı sağladığı üzerine odaklanılmaktadır. Ayrıca, yerel yönetimlerin karşılaştığı zorlukları ve sürdürülebilir kalkınma hedeflerine ulaşma yolundaki potansiyel engeller de ele alınmaktadır. </a:t>
            </a:r>
            <a:endParaRPr lang="tr-TR" sz="1200" dirty="0"/>
          </a:p>
          <a:p>
            <a:pPr marL="0" indent="0" algn="just">
              <a:buNone/>
            </a:pPr>
            <a:r>
              <a:rPr lang="tr-TR" sz="1200" b="1" dirty="0">
                <a:latin typeface="Times New Roman"/>
                <a:cs typeface="Times New Roman"/>
              </a:rPr>
              <a:t>Anahtar Kelimeler:</a:t>
            </a:r>
            <a:r>
              <a:rPr lang="tr-TR" sz="1200" dirty="0">
                <a:latin typeface="Times New Roman"/>
                <a:cs typeface="Times New Roman"/>
              </a:rPr>
              <a:t> Sürdürülebilirlik, Kalkınma, Yerel Yönetim</a:t>
            </a:r>
            <a:endParaRPr lang="tr-TR" sz="1200" dirty="0"/>
          </a:p>
        </p:txBody>
      </p:sp>
      <p:sp>
        <p:nvSpPr>
          <p:cNvPr id="5" name="Slayt Numarası Yer Tutucusu 4">
            <a:extLst>
              <a:ext uri="{FF2B5EF4-FFF2-40B4-BE49-F238E27FC236}">
                <a16:creationId xmlns:a16="http://schemas.microsoft.com/office/drawing/2014/main" id="{C47EF4DB-A314-2E19-8D76-6250F5A326A1}"/>
              </a:ext>
            </a:extLst>
          </p:cNvPr>
          <p:cNvSpPr>
            <a:spLocks noGrp="1"/>
          </p:cNvSpPr>
          <p:nvPr>
            <p:ph type="sldNum" sz="quarter" idx="12"/>
          </p:nvPr>
        </p:nvSpPr>
        <p:spPr/>
        <p:txBody>
          <a:bodyPr/>
          <a:lstStyle/>
          <a:p>
            <a:fld id="{320A84BC-3F9E-4B08-9743-FC4E27FA5126}" type="slidenum">
              <a:rPr lang="tr-TR" sz="1400" smtClean="0">
                <a:latin typeface="Aptos"/>
              </a:rPr>
              <a:pPr/>
              <a:t>19</a:t>
            </a:fld>
            <a:endParaRPr lang="tr-TR" sz="1400">
              <a:latin typeface="Aptos"/>
            </a:endParaRPr>
          </a:p>
        </p:txBody>
      </p:sp>
      <p:pic>
        <p:nvPicPr>
          <p:cNvPr id="6" name="Picture 2" descr="E:\doğa sempozyumu\logo.jpg"/>
          <p:cNvPicPr>
            <a:picLocks noChangeAspect="1" noChangeArrowheads="1"/>
          </p:cNvPicPr>
          <p:nvPr/>
        </p:nvPicPr>
        <p:blipFill>
          <a:blip r:embed="rId6"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274988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1BA086F-3598-67AF-127F-883BE6B5DA33}"/>
              </a:ext>
            </a:extLst>
          </p:cNvPr>
          <p:cNvSpPr txBox="1"/>
          <p:nvPr/>
        </p:nvSpPr>
        <p:spPr>
          <a:xfrm>
            <a:off x="937831" y="2160093"/>
            <a:ext cx="5029198" cy="750974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tr-TR" sz="2400" dirty="0">
                <a:latin typeface="Times New Roman"/>
                <a:cs typeface="Times New Roman"/>
              </a:rPr>
              <a:t>DİSİPLİNLER ARASI GÖMEÇ BULUŞMALARI</a:t>
            </a:r>
            <a:endParaRPr lang="tr-TR" dirty="0"/>
          </a:p>
          <a:p>
            <a:pPr algn="ctr"/>
            <a:r>
              <a:rPr lang="tr-TR" sz="2400" i="1" dirty="0">
                <a:latin typeface="Times New Roman"/>
                <a:cs typeface="Times New Roman"/>
              </a:rPr>
              <a:t>-Doğal ve Kültürel Miras Vizyonu-</a:t>
            </a:r>
            <a:endParaRPr lang="tr-TR" dirty="0"/>
          </a:p>
          <a:p>
            <a:pPr algn="ctr"/>
            <a:endParaRPr lang="tr-TR" dirty="0"/>
          </a:p>
          <a:p>
            <a:pPr algn="ctr"/>
            <a:r>
              <a:rPr lang="tr-TR" sz="1600" dirty="0">
                <a:latin typeface="Times New Roman"/>
                <a:cs typeface="Times New Roman"/>
              </a:rPr>
              <a:t>26-28 Ekim 2023 </a:t>
            </a:r>
            <a:endParaRPr lang="tr-TR" dirty="0"/>
          </a:p>
          <a:p>
            <a:pPr algn="ctr"/>
            <a:r>
              <a:rPr lang="tr-TR" sz="1600" dirty="0">
                <a:latin typeface="Times New Roman"/>
                <a:cs typeface="Times New Roman"/>
              </a:rPr>
              <a:t>Nuri BOZYEL Kültür Merkezi</a:t>
            </a:r>
            <a:endParaRPr lang="tr-TR" dirty="0"/>
          </a:p>
          <a:p>
            <a:pPr algn="ctr"/>
            <a:r>
              <a:rPr lang="tr-TR" sz="1600" dirty="0">
                <a:latin typeface="Times New Roman"/>
                <a:cs typeface="Times New Roman"/>
              </a:rPr>
              <a:t>Gömeç – Balıkesir</a:t>
            </a:r>
            <a:endParaRPr lang="tr-TR" dirty="0"/>
          </a:p>
          <a:p>
            <a:pPr algn="ctr"/>
            <a:r>
              <a:rPr lang="tr-TR" sz="1600" dirty="0">
                <a:latin typeface="Times New Roman"/>
                <a:cs typeface="Times New Roman"/>
                <a:hlinkClick r:id="rId2"/>
              </a:rPr>
              <a:t>https://gomec.bel.tr/gomec-sempozyum/</a:t>
            </a:r>
            <a:endParaRPr lang="tr-TR" dirty="0"/>
          </a:p>
          <a:p>
            <a:pPr algn="ctr"/>
            <a:endParaRPr lang="tr-TR" dirty="0"/>
          </a:p>
          <a:p>
            <a:pPr algn="ctr"/>
            <a:r>
              <a:rPr lang="tr-TR" sz="2200" dirty="0">
                <a:latin typeface="Times New Roman"/>
                <a:cs typeface="Times New Roman"/>
              </a:rPr>
              <a:t>SEMPOZYUM BİLDİRİ ÖZETLERİ KİTABI</a:t>
            </a:r>
            <a:endParaRPr lang="tr-TR" dirty="0"/>
          </a:p>
          <a:p>
            <a:pPr algn="ctr"/>
            <a:endParaRPr lang="tr-TR" dirty="0"/>
          </a:p>
          <a:p>
            <a:pPr algn="ctr"/>
            <a:r>
              <a:rPr lang="tr-TR" sz="1400" b="1" dirty="0">
                <a:latin typeface="Times New Roman"/>
                <a:cs typeface="Times New Roman"/>
              </a:rPr>
              <a:t>Sempozyum Koordinatörü</a:t>
            </a:r>
            <a:endParaRPr lang="tr-TR" dirty="0"/>
          </a:p>
          <a:p>
            <a:pPr algn="ctr"/>
            <a:r>
              <a:rPr lang="tr-TR" sz="1400" dirty="0">
                <a:latin typeface="Times New Roman"/>
                <a:cs typeface="Times New Roman"/>
              </a:rPr>
              <a:t>Doç. Dr. Sabriye ÇELİK UĞUZ, Balıkesir Üniversitesi</a:t>
            </a:r>
            <a:endParaRPr lang="tr-TR" dirty="0"/>
          </a:p>
          <a:p>
            <a:pPr algn="ctr"/>
            <a:br>
              <a:rPr lang="en-US" dirty="0"/>
            </a:br>
            <a:r>
              <a:rPr lang="tr-TR" sz="1400" b="1" dirty="0">
                <a:latin typeface="Times New Roman"/>
                <a:cs typeface="Times New Roman"/>
              </a:rPr>
              <a:t>Sempozyum Koordinatör Yardımcıları</a:t>
            </a:r>
            <a:endParaRPr lang="tr-TR" dirty="0"/>
          </a:p>
          <a:p>
            <a:pPr algn="ctr"/>
            <a:r>
              <a:rPr lang="tr-TR" sz="1400" dirty="0">
                <a:latin typeface="Times New Roman"/>
                <a:cs typeface="Times New Roman"/>
              </a:rPr>
              <a:t>Doç. Dr. Gizem ÖZGÜREL, Balıkesir Üniversitesi</a:t>
            </a:r>
            <a:br>
              <a:rPr lang="tr-TR" sz="1400" dirty="0">
                <a:latin typeface="Times New Roman"/>
                <a:cs typeface="Times New Roman"/>
              </a:rPr>
            </a:br>
            <a:r>
              <a:rPr lang="tr-TR" sz="1400" dirty="0">
                <a:latin typeface="Times New Roman"/>
                <a:cs typeface="Times New Roman"/>
              </a:rPr>
              <a:t> Doç. Dr. Serap ALPER, Mimar Sinan Güzel Sanatlar Üniversitesi</a:t>
            </a:r>
            <a:br>
              <a:rPr lang="tr-TR" sz="1400" dirty="0">
                <a:latin typeface="Times New Roman"/>
                <a:cs typeface="Times New Roman"/>
              </a:rPr>
            </a:br>
            <a:r>
              <a:rPr lang="tr-TR" sz="1400" dirty="0">
                <a:latin typeface="Times New Roman"/>
                <a:cs typeface="Times New Roman"/>
              </a:rPr>
              <a:t> Dr. Öğr. Üyesi Figen ALTINER, Balıkesir Üniversitesi</a:t>
            </a:r>
            <a:endParaRPr lang="tr-TR" dirty="0"/>
          </a:p>
          <a:p>
            <a:pPr algn="ctr"/>
            <a:endParaRPr lang="tr-TR" dirty="0"/>
          </a:p>
          <a:p>
            <a:pPr algn="ctr"/>
            <a:endParaRPr lang="tr-TR" dirty="0"/>
          </a:p>
          <a:p>
            <a:pPr algn="ctr"/>
            <a:endParaRPr lang="tr-TR" dirty="0"/>
          </a:p>
          <a:p>
            <a:pPr algn="ctr"/>
            <a:r>
              <a:rPr lang="tr-TR" sz="1400" b="1" dirty="0">
                <a:latin typeface="Times New Roman"/>
                <a:cs typeface="Times New Roman"/>
              </a:rPr>
              <a:t>e-ISBN:</a:t>
            </a:r>
            <a:r>
              <a:rPr lang="tr-TR" sz="1400" dirty="0">
                <a:latin typeface="Times New Roman"/>
                <a:cs typeface="Times New Roman"/>
              </a:rPr>
              <a:t>978-625-94097-5-7</a:t>
            </a:r>
            <a:endParaRPr lang="tr-TR" dirty="0"/>
          </a:p>
          <a:p>
            <a:pPr algn="ctr"/>
            <a:r>
              <a:rPr lang="tr-TR" sz="1400" dirty="0">
                <a:latin typeface="Times New Roman"/>
                <a:cs typeface="Times New Roman"/>
              </a:rPr>
              <a:t>Bildiri özet içeriğinin tüm sorumluluğu yazarlarına aittir.</a:t>
            </a:r>
            <a:endParaRPr lang="tr-TR" dirty="0"/>
          </a:p>
          <a:p>
            <a:pPr algn="ctr"/>
            <a:endParaRPr lang="tr-TR" dirty="0"/>
          </a:p>
          <a:p>
            <a:pPr algn="ctr"/>
            <a:r>
              <a:rPr lang="tr-TR" sz="1400" dirty="0">
                <a:latin typeface="Times New Roman"/>
                <a:cs typeface="Times New Roman"/>
              </a:rPr>
              <a:t>© 2023 Balıkesir</a:t>
            </a:r>
            <a:endParaRPr lang="tr-TR" dirty="0"/>
          </a:p>
          <a:p>
            <a:pPr algn="ctr"/>
            <a:endParaRPr lang="tr-TR" dirty="0">
              <a:ea typeface="Calibri"/>
              <a:cs typeface="Calibri"/>
            </a:endParaRPr>
          </a:p>
        </p:txBody>
      </p:sp>
      <p:sp>
        <p:nvSpPr>
          <p:cNvPr id="8" name="Slayt Numarası Yer Tutucusu 7">
            <a:extLst>
              <a:ext uri="{FF2B5EF4-FFF2-40B4-BE49-F238E27FC236}">
                <a16:creationId xmlns:a16="http://schemas.microsoft.com/office/drawing/2014/main" id="{A39912CF-0ADA-8987-9742-506AA70115B0}"/>
              </a:ext>
            </a:extLst>
          </p:cNvPr>
          <p:cNvSpPr>
            <a:spLocks noGrp="1"/>
          </p:cNvSpPr>
          <p:nvPr>
            <p:ph type="sldNum" sz="quarter" idx="12"/>
          </p:nvPr>
        </p:nvSpPr>
        <p:spPr/>
        <p:txBody>
          <a:bodyPr/>
          <a:lstStyle/>
          <a:p>
            <a:fld id="{320A84BC-3F9E-4B08-9743-FC4E27FA5126}" type="slidenum">
              <a:rPr lang="tr-TR" sz="1400" dirty="0" smtClean="0">
                <a:latin typeface="Aptos"/>
              </a:rPr>
              <a:pPr/>
              <a:t>2</a:t>
            </a:fld>
            <a:endParaRPr lang="tr-TR" sz="1400" dirty="0">
              <a:latin typeface="Aptos"/>
              <a:cs typeface="Calibri" panose="020F0502020204030204"/>
            </a:endParaRPr>
          </a:p>
        </p:txBody>
      </p:sp>
      <p:pic>
        <p:nvPicPr>
          <p:cNvPr id="4" name="Picture 2" descr="E:\doğa sempozyumu\logo.jpg"/>
          <p:cNvPicPr>
            <a:picLocks noChangeAspect="1" noChangeArrowheads="1"/>
          </p:cNvPicPr>
          <p:nvPr/>
        </p:nvPicPr>
        <p:blipFill>
          <a:blip r:embed="rId3" cstate="print"/>
          <a:srcRect/>
          <a:stretch>
            <a:fillRect/>
          </a:stretch>
        </p:blipFill>
        <p:spPr bwMode="auto">
          <a:xfrm>
            <a:off x="2644888" y="682158"/>
            <a:ext cx="1568224" cy="1568224"/>
          </a:xfrm>
          <a:prstGeom prst="rect">
            <a:avLst/>
          </a:prstGeom>
          <a:noFill/>
        </p:spPr>
      </p:pic>
    </p:spTree>
    <p:extLst>
      <p:ext uri="{BB962C8B-B14F-4D97-AF65-F5344CB8AC3E}">
        <p14:creationId xmlns:p14="http://schemas.microsoft.com/office/powerpoint/2010/main" val="167442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2D96AC-7AC6-D27A-E798-294DF4B2BE10}"/>
              </a:ext>
            </a:extLst>
          </p:cNvPr>
          <p:cNvSpPr>
            <a:spLocks noGrp="1"/>
          </p:cNvSpPr>
          <p:nvPr>
            <p:ph type="title"/>
          </p:nvPr>
        </p:nvSpPr>
        <p:spPr>
          <a:xfrm>
            <a:off x="139444" y="7634159"/>
            <a:ext cx="6719594" cy="1275605"/>
          </a:xfrm>
        </p:spPr>
        <p:txBody>
          <a:bodyPr>
            <a:normAutofit/>
          </a:bodyPr>
          <a:lstStyle/>
          <a:p>
            <a:pPr marL="285750" indent="-285750">
              <a:spcBef>
                <a:spcPts val="1000"/>
              </a:spcBef>
              <a:buFont typeface="Arial,Sans-Serif"/>
              <a:buChar char="•"/>
            </a:pPr>
            <a:endParaRPr lang="en-US" sz="1200" dirty="0">
              <a:latin typeface="Times New Roman"/>
              <a:ea typeface="Calibri"/>
              <a:cs typeface="Times New Roman"/>
            </a:endParaRPr>
          </a:p>
          <a:p>
            <a:pPr marL="285750" indent="-285750">
              <a:spcBef>
                <a:spcPts val="1000"/>
              </a:spcBef>
              <a:buFont typeface="Arial,Sans-Serif"/>
              <a:buChar char="•"/>
            </a:pPr>
            <a:r>
              <a:rPr lang="tr-TR" sz="1100" dirty="0">
                <a:latin typeface="Times New Roman"/>
                <a:cs typeface="Times New Roman"/>
                <a:hlinkClick r:id="rId2"/>
              </a:rPr>
              <a:t>*</a:t>
            </a:r>
            <a:r>
              <a:rPr lang="tr-TR" sz="1100" dirty="0">
                <a:latin typeface="Times New Roman"/>
                <a:cs typeface="Times New Roman"/>
              </a:rPr>
              <a:t> Doç. Dr., Balıkesir Üniversitesi, Burhaniye Uygulamalı Bilimler Fakültesi, Gastronomi ve Mutfak Sanatları Bölümü, </a:t>
            </a:r>
            <a:r>
              <a:rPr lang="tr-TR" sz="1100" dirty="0">
                <a:latin typeface="Times New Roman"/>
                <a:cs typeface="Times New Roman"/>
                <a:hlinkClick r:id="rId3"/>
              </a:rPr>
              <a:t>alisolunoglu@balikesir.edu.tr</a:t>
            </a:r>
            <a:r>
              <a:rPr lang="tr-TR" sz="1100" dirty="0">
                <a:latin typeface="Times New Roman"/>
                <a:cs typeface="Times New Roman"/>
              </a:rPr>
              <a:t>.</a:t>
            </a:r>
          </a:p>
          <a:p>
            <a:pPr marL="285750" indent="-285750">
              <a:spcBef>
                <a:spcPts val="1000"/>
              </a:spcBef>
              <a:buFont typeface="Arial,Sans-Serif"/>
              <a:buChar char="•"/>
            </a:pPr>
            <a:r>
              <a:rPr lang="tr-TR" sz="1100" dirty="0">
                <a:latin typeface="Times New Roman"/>
                <a:cs typeface="Times New Roman"/>
                <a:hlinkClick r:id="rId2"/>
              </a:rPr>
              <a:t>**</a:t>
            </a:r>
            <a:r>
              <a:rPr lang="tr-TR" sz="1100" dirty="0">
                <a:latin typeface="Times New Roman"/>
                <a:cs typeface="Times New Roman"/>
              </a:rPr>
              <a:t> Bilim Uzmanı, MEB</a:t>
            </a:r>
            <a:r>
              <a:rPr lang="tr-TR" sz="1100" b="1" dirty="0">
                <a:latin typeface="Times New Roman"/>
                <a:cs typeface="Times New Roman"/>
              </a:rPr>
              <a:t>, </a:t>
            </a:r>
            <a:r>
              <a:rPr lang="tr-TR" sz="1100" dirty="0">
                <a:latin typeface="Times New Roman"/>
                <a:cs typeface="Times New Roman"/>
                <a:hlinkClick r:id="rId4"/>
              </a:rPr>
              <a:t>sevcansolunoglu@gmail.com</a:t>
            </a:r>
            <a:r>
              <a:rPr lang="tr-TR" sz="1100" dirty="0">
                <a:latin typeface="Times New Roman"/>
                <a:cs typeface="Times New Roman"/>
              </a:rPr>
              <a:t>. </a:t>
            </a:r>
          </a:p>
        </p:txBody>
      </p:sp>
      <p:sp>
        <p:nvSpPr>
          <p:cNvPr id="3" name="İçerik Yer Tutucusu 2">
            <a:extLst>
              <a:ext uri="{FF2B5EF4-FFF2-40B4-BE49-F238E27FC236}">
                <a16:creationId xmlns:a16="http://schemas.microsoft.com/office/drawing/2014/main" id="{F46637BE-9A7A-94D1-CFDB-1FF91EEAA7C2}"/>
              </a:ext>
            </a:extLst>
          </p:cNvPr>
          <p:cNvSpPr>
            <a:spLocks noGrp="1"/>
          </p:cNvSpPr>
          <p:nvPr>
            <p:ph idx="1"/>
          </p:nvPr>
        </p:nvSpPr>
        <p:spPr>
          <a:xfrm>
            <a:off x="101131" y="1371602"/>
            <a:ext cx="6655739" cy="5045418"/>
          </a:xfrm>
        </p:spPr>
        <p:txBody>
          <a:bodyPr vert="horz" lIns="91440" tIns="45720" rIns="91440" bIns="45720" rtlCol="0" anchor="t">
            <a:normAutofit/>
          </a:bodyPr>
          <a:lstStyle/>
          <a:p>
            <a:pPr marL="0" indent="0" algn="ctr">
              <a:buNone/>
            </a:pPr>
            <a:r>
              <a:rPr lang="tr-TR" sz="1200" b="1" dirty="0">
                <a:latin typeface="Times New Roman"/>
                <a:cs typeface="Times New Roman"/>
              </a:rPr>
              <a:t>COVID-19 PANDEMİ SÜRECİNDE HİZMET İŞLETMELERİ PERSONEL SEÇİM SÜRECİNDE ÇOK KRİTERLİ KARAR VERME YÖNTEMLERİNİN KULLANILMASI: EDREMİT KÖRFEZİ ÖRNEĞİ</a:t>
            </a:r>
            <a:endParaRPr lang="tr-TR" dirty="0">
              <a:ea typeface="Calibri" panose="020F0502020204030204"/>
              <a:cs typeface="Calibri" panose="020F0502020204030204"/>
            </a:endParaRPr>
          </a:p>
          <a:p>
            <a:endParaRPr lang="tr-TR" dirty="0"/>
          </a:p>
          <a:p>
            <a:pPr marL="0" indent="0" algn="r">
              <a:buNone/>
            </a:pPr>
            <a:r>
              <a:rPr lang="tr-TR" sz="1200" dirty="0">
                <a:latin typeface="Times New Roman"/>
                <a:cs typeface="Times New Roman"/>
              </a:rPr>
              <a:t>					Ali SOLUNOĞLU</a:t>
            </a:r>
            <a:r>
              <a:rPr lang="tr-TR" sz="1200" dirty="0">
                <a:latin typeface="Times New Roman"/>
                <a:cs typeface="Times New Roman"/>
                <a:hlinkClick r:id="rId2"/>
              </a:rPr>
              <a:t>*</a:t>
            </a:r>
            <a:endParaRPr lang="tr-TR" dirty="0"/>
          </a:p>
          <a:p>
            <a:pPr marL="0" indent="0" algn="r">
              <a:buNone/>
            </a:pPr>
            <a:r>
              <a:rPr lang="tr-TR" sz="1200" dirty="0">
                <a:latin typeface="Times New Roman"/>
                <a:cs typeface="Times New Roman"/>
              </a:rPr>
              <a:t>					</a:t>
            </a:r>
            <a:r>
              <a:rPr lang="tr-TR" sz="1200" dirty="0" err="1">
                <a:latin typeface="Times New Roman"/>
                <a:cs typeface="Times New Roman"/>
              </a:rPr>
              <a:t>Sevcan</a:t>
            </a:r>
            <a:r>
              <a:rPr lang="tr-TR" sz="1200" dirty="0">
                <a:latin typeface="Times New Roman"/>
                <a:cs typeface="Times New Roman"/>
              </a:rPr>
              <a:t> SOLUNOĞLU</a:t>
            </a:r>
            <a:r>
              <a:rPr lang="tr-TR" sz="1200" dirty="0">
                <a:latin typeface="Times New Roman"/>
                <a:cs typeface="Times New Roman"/>
                <a:hlinkClick r:id="rId2"/>
              </a:rPr>
              <a:t>**</a:t>
            </a:r>
            <a:endParaRPr lang="tr-TR" dirty="0"/>
          </a:p>
          <a:p>
            <a:endParaRPr lang="tr-TR" dirty="0"/>
          </a:p>
          <a:p>
            <a:pPr marL="0" indent="0">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Bu çalışmada Edremit Körfezi’nde faaliyet gösteren çeşitli restoranların insan kaynakları yöneticileri ile gerçekleştirilen görüşmeler sonucunda, personel işe alımında göz önünde bulundurdukları faktörler, çok kriterli karar verme yöntemleri kullanılarak detaylı bir analize tabi tutulmuştur. Böylece hangi karar kriterlerinin daha önemli olduğu tespit edilecek ve personel işe alım süreçlerinde dikkate alınacak unsurlara ilişkin öneriler geliştirilecektir. Çok Kriterli Karar Verme (ÇKKV) yöntemlerinin kullanıldığı bu çalışmada ARAS tekniği kullanılmış, literatür taraması sonucu belirlenen yedi kriter işletme yöneticileriyle yapılan görüşmeler sonucu değerlendirilmiştir. Elde edilen bulgular doğrultusunda alternatifler arasında en iyi olanın GÖMEÇ1 olarak kodlanan aday için gerçekleştiği görülmektedir. Bu çalışmanın sonuçları, işletme yöneticileri, araştırmacılar ve karar alıcılar için pandeminin istihdam alanındaki etkilerini anlamak ve gelecekte benzer krizlere daha etkin bir şekilde yanıt verebilmek adına önemli bir kaynak sunmaktadır.</a:t>
            </a:r>
            <a:endParaRPr lang="tr-TR" dirty="0"/>
          </a:p>
          <a:p>
            <a:pPr marL="0" indent="0" algn="just">
              <a:buNone/>
            </a:pPr>
            <a:r>
              <a:rPr lang="tr-TR" sz="1200" b="1" dirty="0">
                <a:latin typeface="Times New Roman"/>
                <a:cs typeface="Times New Roman"/>
              </a:rPr>
              <a:t>Anahtar Kelimeler:</a:t>
            </a:r>
            <a:r>
              <a:rPr lang="tr-TR" sz="1200" dirty="0">
                <a:latin typeface="Times New Roman"/>
                <a:cs typeface="Times New Roman"/>
              </a:rPr>
              <a:t> ÇKKV, ARAS, Personel Seçimi, Edremit Körfezi</a:t>
            </a:r>
            <a:endParaRPr lang="tr-TR" dirty="0"/>
          </a:p>
        </p:txBody>
      </p:sp>
      <p:sp>
        <p:nvSpPr>
          <p:cNvPr id="5" name="Slayt Numarası Yer Tutucusu 4">
            <a:extLst>
              <a:ext uri="{FF2B5EF4-FFF2-40B4-BE49-F238E27FC236}">
                <a16:creationId xmlns:a16="http://schemas.microsoft.com/office/drawing/2014/main" id="{8E5FF20B-EC09-C96C-F71A-B0C6042BA88E}"/>
              </a:ext>
            </a:extLst>
          </p:cNvPr>
          <p:cNvSpPr>
            <a:spLocks noGrp="1"/>
          </p:cNvSpPr>
          <p:nvPr>
            <p:ph type="sldNum" sz="quarter" idx="12"/>
          </p:nvPr>
        </p:nvSpPr>
        <p:spPr/>
        <p:txBody>
          <a:bodyPr/>
          <a:lstStyle/>
          <a:p>
            <a:fld id="{320A84BC-3F9E-4B08-9743-FC4E27FA5126}" type="slidenum">
              <a:rPr lang="tr-TR" sz="1400" smtClean="0">
                <a:latin typeface="Aptos"/>
              </a:rPr>
              <a:pPr/>
              <a:t>20</a:t>
            </a:fld>
            <a:endParaRPr lang="tr-TR" sz="1400">
              <a:latin typeface="Aptos"/>
            </a:endParaRPr>
          </a:p>
        </p:txBody>
      </p:sp>
      <p:pic>
        <p:nvPicPr>
          <p:cNvPr id="6" name="Picture 2" descr="E:\doğa sempozyumu\logo.jpg"/>
          <p:cNvPicPr>
            <a:picLocks noChangeAspect="1" noChangeArrowheads="1"/>
          </p:cNvPicPr>
          <p:nvPr/>
        </p:nvPicPr>
        <p:blipFill>
          <a:blip r:embed="rId5"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228651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E04AFE-CDAE-F6CF-E9C3-F53379111DD3}"/>
              </a:ext>
            </a:extLst>
          </p:cNvPr>
          <p:cNvSpPr>
            <a:spLocks noGrp="1"/>
          </p:cNvSpPr>
          <p:nvPr>
            <p:ph type="title"/>
          </p:nvPr>
        </p:nvSpPr>
        <p:spPr>
          <a:xfrm>
            <a:off x="139444" y="8145438"/>
            <a:ext cx="6630197" cy="751546"/>
          </a:xfrm>
        </p:spPr>
        <p:txBody>
          <a:bodyPr/>
          <a:lstStyle/>
          <a:p>
            <a:pPr>
              <a:spcBef>
                <a:spcPts val="1000"/>
              </a:spcBef>
            </a:pPr>
            <a:r>
              <a:rPr lang="tr-TR" sz="1200" dirty="0">
                <a:latin typeface="Times New Roman"/>
                <a:cs typeface="Times New Roman"/>
                <a:hlinkClick r:id="rId2"/>
              </a:rPr>
              <a:t>*</a:t>
            </a:r>
            <a:r>
              <a:rPr lang="tr-TR" sz="1100" dirty="0">
                <a:latin typeface="Times New Roman"/>
                <a:cs typeface="Times New Roman"/>
              </a:rPr>
              <a:t> Dr. Öğr. Üyesi, Balıkesir Üniversitesi Turizm Fakültesi, </a:t>
            </a:r>
            <a:r>
              <a:rPr lang="tr-TR" sz="1100" dirty="0">
                <a:latin typeface="Times New Roman"/>
                <a:cs typeface="Times New Roman"/>
                <a:hlinkClick r:id="rId3"/>
              </a:rPr>
              <a:t>hasretulusoy@balikesir.edu.tr</a:t>
            </a:r>
            <a:endParaRPr lang="tr-TR" sz="1100" dirty="0">
              <a:latin typeface="Times New Roman"/>
              <a:ea typeface="Calibri"/>
              <a:cs typeface="Calibri"/>
            </a:endParaRPr>
          </a:p>
          <a:p>
            <a:pPr>
              <a:spcBef>
                <a:spcPts val="1000"/>
              </a:spcBef>
            </a:pPr>
            <a:r>
              <a:rPr lang="tr-TR" sz="1100" dirty="0">
                <a:latin typeface="Times New Roman"/>
                <a:cs typeface="Times New Roman"/>
                <a:hlinkClick r:id="rId2"/>
              </a:rPr>
              <a:t>**</a:t>
            </a:r>
            <a:r>
              <a:rPr lang="tr-TR" sz="1100" dirty="0">
                <a:latin typeface="Times New Roman"/>
                <a:cs typeface="Times New Roman"/>
              </a:rPr>
              <a:t> Dr. Öğr. Üyesi, Balıkesir Üniversitesi Turizm Fakültesi, </a:t>
            </a:r>
            <a:r>
              <a:rPr lang="tr-TR" sz="1100" dirty="0">
                <a:latin typeface="Times New Roman"/>
                <a:cs typeface="Times New Roman"/>
                <a:hlinkClick r:id="rId4"/>
              </a:rPr>
              <a:t>arzukilic@balikesir.edu.tr</a:t>
            </a:r>
            <a:endParaRPr lang="tr-TR" sz="1100" dirty="0"/>
          </a:p>
        </p:txBody>
      </p:sp>
      <p:sp>
        <p:nvSpPr>
          <p:cNvPr id="3" name="İçerik Yer Tutucusu 2">
            <a:extLst>
              <a:ext uri="{FF2B5EF4-FFF2-40B4-BE49-F238E27FC236}">
                <a16:creationId xmlns:a16="http://schemas.microsoft.com/office/drawing/2014/main" id="{4F6053C8-52AB-A9D7-DAEC-1EA33D7854FB}"/>
              </a:ext>
            </a:extLst>
          </p:cNvPr>
          <p:cNvSpPr>
            <a:spLocks noGrp="1"/>
          </p:cNvSpPr>
          <p:nvPr>
            <p:ph idx="1"/>
          </p:nvPr>
        </p:nvSpPr>
        <p:spPr>
          <a:xfrm>
            <a:off x="139444" y="1231001"/>
            <a:ext cx="6579113" cy="6285266"/>
          </a:xfrm>
        </p:spPr>
        <p:txBody>
          <a:bodyPr vert="horz" lIns="91440" tIns="45720" rIns="91440" bIns="45720" rtlCol="0" anchor="t">
            <a:normAutofit lnSpcReduction="10000"/>
          </a:bodyPr>
          <a:lstStyle/>
          <a:p>
            <a:pPr marL="0" indent="0">
              <a:buNone/>
            </a:pPr>
            <a:r>
              <a:rPr lang="tr-TR" sz="1200" dirty="0">
                <a:latin typeface="Times New Roman"/>
                <a:cs typeface="Times New Roman"/>
              </a:rPr>
              <a:t>      </a:t>
            </a:r>
            <a:endParaRPr lang="tr-TR" dirty="0">
              <a:ea typeface="Calibri" panose="020F0502020204030204"/>
              <a:cs typeface="Calibri" panose="020F0502020204030204"/>
            </a:endParaRPr>
          </a:p>
          <a:p>
            <a:pPr marL="0" indent="0" algn="ctr">
              <a:buNone/>
            </a:pPr>
            <a:r>
              <a:rPr lang="tr-TR" sz="1200" b="1" dirty="0">
                <a:latin typeface="Times New Roman"/>
                <a:cs typeface="Times New Roman"/>
              </a:rPr>
              <a:t>EDREMİT (BALIKESİR) KÖRFEZ BÖLGESİ TUR PROGRAMLARINDA </a:t>
            </a:r>
            <a:br>
              <a:rPr lang="tr-TR" sz="1200" b="1" dirty="0">
                <a:latin typeface="Times New Roman"/>
                <a:cs typeface="Times New Roman"/>
              </a:rPr>
            </a:br>
            <a:r>
              <a:rPr lang="tr-TR" sz="1200" b="1" dirty="0">
                <a:latin typeface="Times New Roman"/>
                <a:cs typeface="Times New Roman"/>
              </a:rPr>
              <a:t>GÖMEÇ'İN YERİ</a:t>
            </a:r>
            <a:endParaRPr lang="tr-TR" dirty="0"/>
          </a:p>
          <a:p>
            <a:pPr algn="ctr"/>
            <a:endParaRPr lang="tr-TR" dirty="0"/>
          </a:p>
          <a:p>
            <a:pPr marL="0" indent="0" algn="r">
              <a:buNone/>
            </a:pPr>
            <a:r>
              <a:rPr lang="tr-TR" sz="1200" dirty="0">
                <a:latin typeface="Times New Roman"/>
                <a:cs typeface="Times New Roman"/>
              </a:rPr>
              <a:t>					Hasret ULUSOY MUTLU</a:t>
            </a:r>
            <a:r>
              <a:rPr lang="tr-TR" sz="1200" dirty="0">
                <a:latin typeface="Times New Roman"/>
                <a:cs typeface="Times New Roman"/>
                <a:hlinkClick r:id="rId2"/>
              </a:rPr>
              <a:t>*</a:t>
            </a:r>
            <a:endParaRPr lang="tr-TR" dirty="0">
              <a:ea typeface="Calibri" panose="020F0502020204030204"/>
              <a:cs typeface="Calibri" panose="020F0502020204030204"/>
            </a:endParaRPr>
          </a:p>
          <a:p>
            <a:pPr marL="0" indent="0" algn="r">
              <a:buNone/>
            </a:pPr>
            <a:r>
              <a:rPr lang="tr-TR" sz="1200" dirty="0">
                <a:latin typeface="Times New Roman"/>
                <a:cs typeface="Times New Roman"/>
              </a:rPr>
              <a:t>					Arzu BALIKOĞLU</a:t>
            </a:r>
            <a:r>
              <a:rPr lang="tr-TR" sz="1200" dirty="0">
                <a:latin typeface="Times New Roman"/>
                <a:cs typeface="Times New Roman"/>
                <a:hlinkClick r:id="rId2"/>
              </a:rPr>
              <a:t>**</a:t>
            </a:r>
            <a:endParaRPr lang="tr-TR" dirty="0">
              <a:ea typeface="Calibri" panose="020F0502020204030204"/>
              <a:cs typeface="Calibri" panose="020F0502020204030204"/>
            </a:endParaRPr>
          </a:p>
          <a:p>
            <a:endParaRPr lang="tr-TR" dirty="0">
              <a:ea typeface="Calibri" panose="020F0502020204030204"/>
              <a:cs typeface="Calibri" panose="020F0502020204030204"/>
            </a:endParaRPr>
          </a:p>
          <a:p>
            <a:pPr marL="0" indent="0" algn="just">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Balıkesir ili Edremit Körfez Bölgesi'nde yer alan Gömeç ilçesi hem tarihi hem de kültürel dokusuyla zengin bir coğrafyada konumlanmıştır. İlçenin sahip olduğu tarihi ve kültürel çekicilikler turizm bağlamında da önemli bir potansiyel oluşturmaktadır. Gömeç'in turizm potansiyelinin bölgeye gerçekleştirilen tur programlarında yer alması; bu çekiciliklerin tanınırlığının artırılmasına, bölgenin sosyal, kültürel ve ekonomik olarak kalkınmasına ve bölgenin turistik bir destinasyon olarak daha fazla ziyaret çekmesine olanak tanımaktadır. Birçok seyahat </a:t>
            </a:r>
            <a:r>
              <a:rPr lang="tr-TR" sz="1200" dirty="0" err="1">
                <a:latin typeface="Times New Roman"/>
                <a:cs typeface="Times New Roman"/>
              </a:rPr>
              <a:t>acentasının</a:t>
            </a:r>
            <a:r>
              <a:rPr lang="tr-TR" sz="1200" dirty="0">
                <a:latin typeface="Times New Roman"/>
                <a:cs typeface="Times New Roman"/>
              </a:rPr>
              <a:t> Edremit Körfez Bölgesi’ne yönelik tur programları gerçekleştirdikleri bilinmektedir. Ancak Gömeç’in bu programlarda yer alıp almadığına ilişkin mevcut durumunun tespit edilmesi önem arz etmektedir. Buradan hareketle bu çalışmada Gömeç’in Edremit (Balıkesir) Körfez Bölgesi’ne yönelik tur programlarındaki yerinin belirlenmesi amaçlanmaktadır. Bu amaç doğrultusunda seyahat </a:t>
            </a:r>
            <a:r>
              <a:rPr lang="tr-TR" sz="1200" dirty="0" err="1">
                <a:latin typeface="Times New Roman"/>
                <a:cs typeface="Times New Roman"/>
              </a:rPr>
              <a:t>acentalarının</a:t>
            </a:r>
            <a:r>
              <a:rPr lang="tr-TR" sz="1200" dirty="0">
                <a:latin typeface="Times New Roman"/>
                <a:cs typeface="Times New Roman"/>
              </a:rPr>
              <a:t> Edremit Körfezine yönelik gerçekleştirmiş oldukları tur programları ve bu programlarda yer alan ziyaret noktaları incelenmiştir.  Bu bağlamda tur programlarına ilişkin bilgilere ikincil kaynaklardan erişilmiş ve nitel araştırma tekniklerinden doküman incelemesi yöntemiyle veriler elde edilmiştir. Araştırma sonucunda Balıkesir Körfez Bölgesine yönelik gerçekleştirilen turların ağırlıklı olarak günübirlik turlar olduğu ve seyahat </a:t>
            </a:r>
            <a:r>
              <a:rPr lang="tr-TR" sz="1200" dirty="0" err="1">
                <a:latin typeface="Times New Roman"/>
                <a:cs typeface="Times New Roman"/>
              </a:rPr>
              <a:t>acentalarının</a:t>
            </a:r>
            <a:r>
              <a:rPr lang="tr-TR" sz="1200" dirty="0">
                <a:latin typeface="Times New Roman"/>
                <a:cs typeface="Times New Roman"/>
              </a:rPr>
              <a:t> tur programlarında Ayvalık Kültür ve Tekne Turlarına ve </a:t>
            </a:r>
            <a:r>
              <a:rPr lang="tr-TR" sz="1200" dirty="0" err="1">
                <a:latin typeface="Times New Roman"/>
                <a:cs typeface="Times New Roman"/>
              </a:rPr>
              <a:t>Kazdağları</a:t>
            </a:r>
            <a:r>
              <a:rPr lang="tr-TR" sz="1200" dirty="0">
                <a:latin typeface="Times New Roman"/>
                <a:cs typeface="Times New Roman"/>
              </a:rPr>
              <a:t> Turlarına ağırlıklı olarak yer verdikleri tespit edilmiştir. Körfez bölgesi ilçeler bağlamında değerlendirildiğinde Havran, Burhaniye ve Gömeç ilçelerine yönelik gerçekleştirilen turların oldukça yetersiz olduğu ve ayrıca tur programlarında yer alan ziyaret noktalarında Gömeç ilçesine yeterince yer verilmediği tespit edilmiştir. Bu sonuç çerçevesinde seyahat </a:t>
            </a:r>
            <a:r>
              <a:rPr lang="tr-TR" sz="1200" dirty="0" err="1">
                <a:latin typeface="Times New Roman"/>
                <a:cs typeface="Times New Roman"/>
              </a:rPr>
              <a:t>acentalarına</a:t>
            </a:r>
            <a:r>
              <a:rPr lang="tr-TR" sz="1200" dirty="0">
                <a:latin typeface="Times New Roman"/>
                <a:cs typeface="Times New Roman"/>
              </a:rPr>
              <a:t>, yerel kurum ve kuruluşlara ve turist rehberliği meslek odalarına yönelik öneriler sunulmuştur.</a:t>
            </a:r>
            <a:endParaRPr lang="tr-TR" dirty="0"/>
          </a:p>
          <a:p>
            <a:pPr marL="0" indent="0" algn="just">
              <a:buNone/>
            </a:pPr>
            <a:r>
              <a:rPr lang="tr-TR" sz="1200" b="1" dirty="0">
                <a:latin typeface="Times New Roman"/>
                <a:cs typeface="Times New Roman"/>
              </a:rPr>
              <a:t>Anahtar Kelimeler: </a:t>
            </a:r>
            <a:r>
              <a:rPr lang="tr-TR" sz="1200" dirty="0">
                <a:latin typeface="Times New Roman"/>
                <a:cs typeface="Times New Roman"/>
              </a:rPr>
              <a:t>Balıkesir, Edremit, Körfez, Gömeç, Tur Program.</a:t>
            </a:r>
            <a:endParaRPr lang="tr-TR" dirty="0"/>
          </a:p>
          <a:p>
            <a:pPr marL="0" indent="0">
              <a:buNone/>
            </a:pPr>
            <a:endParaRPr lang="en-US" dirty="0">
              <a:ea typeface="Calibri" panose="020F0502020204030204"/>
              <a:cs typeface="Calibri" panose="020F0502020204030204"/>
            </a:endParaRPr>
          </a:p>
          <a:p>
            <a:endParaRPr lang="tr-TR" dirty="0">
              <a:latin typeface="Calibri" panose="020F0502020204030204"/>
              <a:ea typeface="Calibri"/>
              <a:cs typeface="Calibri"/>
            </a:endParaRPr>
          </a:p>
        </p:txBody>
      </p:sp>
      <p:sp>
        <p:nvSpPr>
          <p:cNvPr id="5" name="Slayt Numarası Yer Tutucusu 4">
            <a:extLst>
              <a:ext uri="{FF2B5EF4-FFF2-40B4-BE49-F238E27FC236}">
                <a16:creationId xmlns:a16="http://schemas.microsoft.com/office/drawing/2014/main" id="{B1DAE0AE-DB1A-007F-18E4-51315B12E19F}"/>
              </a:ext>
            </a:extLst>
          </p:cNvPr>
          <p:cNvSpPr>
            <a:spLocks noGrp="1"/>
          </p:cNvSpPr>
          <p:nvPr>
            <p:ph type="sldNum" sz="quarter" idx="12"/>
          </p:nvPr>
        </p:nvSpPr>
        <p:spPr/>
        <p:txBody>
          <a:bodyPr/>
          <a:lstStyle/>
          <a:p>
            <a:fld id="{320A84BC-3F9E-4B08-9743-FC4E27FA5126}" type="slidenum">
              <a:rPr lang="tr-TR" sz="1400" smtClean="0">
                <a:latin typeface="Aptos"/>
              </a:rPr>
              <a:pPr/>
              <a:t>21</a:t>
            </a:fld>
            <a:endParaRPr lang="tr-TR" sz="1400">
              <a:latin typeface="Aptos"/>
            </a:endParaRPr>
          </a:p>
        </p:txBody>
      </p:sp>
      <p:pic>
        <p:nvPicPr>
          <p:cNvPr id="6" name="Picture 2" descr="E:\doğa sempozyumu\logo.jpg"/>
          <p:cNvPicPr>
            <a:picLocks noChangeAspect="1" noChangeArrowheads="1"/>
          </p:cNvPicPr>
          <p:nvPr/>
        </p:nvPicPr>
        <p:blipFill>
          <a:blip r:embed="rId5"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2119592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94BAFFD-F211-9AE5-D3D1-A6E985A02EF6}"/>
              </a:ext>
            </a:extLst>
          </p:cNvPr>
          <p:cNvSpPr>
            <a:spLocks noGrp="1"/>
          </p:cNvSpPr>
          <p:nvPr>
            <p:ph idx="1"/>
          </p:nvPr>
        </p:nvSpPr>
        <p:spPr>
          <a:xfrm>
            <a:off x="152215" y="1486640"/>
            <a:ext cx="6553572" cy="4802562"/>
          </a:xfrm>
        </p:spPr>
        <p:txBody>
          <a:bodyPr vert="horz" lIns="91440" tIns="45720" rIns="91440" bIns="45720" rtlCol="0" anchor="t">
            <a:normAutofit/>
          </a:bodyPr>
          <a:lstStyle/>
          <a:p>
            <a:pPr marL="0" indent="0" algn="ctr">
              <a:buNone/>
            </a:pPr>
            <a:r>
              <a:rPr lang="tr-TR" sz="1200" b="1" dirty="0">
                <a:latin typeface="Times New Roman"/>
                <a:cs typeface="Times New Roman"/>
              </a:rPr>
              <a:t>GÖMEÇ’İN GÖRSEL KİMLİK ALGISI ÜZERİNE BİRLİKTE DÜŞÜNME PRATİĞİ</a:t>
            </a:r>
            <a:endParaRPr lang="tr-TR" dirty="0">
              <a:cs typeface="Calibri" panose="020F0502020204030204"/>
            </a:endParaRPr>
          </a:p>
          <a:p>
            <a:pPr algn="r"/>
            <a:endParaRPr lang="tr-TR" dirty="0"/>
          </a:p>
          <a:p>
            <a:pPr marL="0" indent="0" algn="r">
              <a:buNone/>
            </a:pPr>
            <a:r>
              <a:rPr lang="tr-TR" sz="1200" dirty="0">
                <a:latin typeface="Times New Roman"/>
                <a:cs typeface="Times New Roman"/>
              </a:rPr>
              <a:t>					Serdar YILMAZ</a:t>
            </a:r>
            <a:r>
              <a:rPr lang="tr-TR" sz="1200" dirty="0">
                <a:latin typeface="Times New Roman"/>
                <a:cs typeface="Times New Roman"/>
                <a:hlinkClick r:id="rId2"/>
              </a:rPr>
              <a:t>*</a:t>
            </a:r>
            <a:endParaRPr lang="tr-TR" dirty="0">
              <a:cs typeface="Calibri" panose="020F0502020204030204"/>
            </a:endParaRPr>
          </a:p>
          <a:p>
            <a:endParaRPr lang="tr-TR" dirty="0"/>
          </a:p>
          <a:p>
            <a:pPr marL="0" indent="0">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Gömeç, Görsel Kimlik Tasarımı açısından doku ve mekân olarak nasıl değerlendirilebilir. Gömeç’in mimarisini ve görsel dokusunu oluşturan unsurlar nelerdir, bu doku ile ilgili nasıl bir koruma yaklaşımı izlenebilir? Bir bölgede bir sokağın, bir köyün, bir semtin doku olarak bütünlüklü bir anlayışla korunması için nasıl bir algı gerekir? Ayvalık ve Burhaniye gibi tanınan kültürel ve turistik yerlerin arasında kalan Gömeç’in görsel kimlik tasarımı üzerine birlikte düşünebilir miyiz? Bir mekân ne zaman yere dönüşür. Gömeç bizim için ne zaman özel bir yere dönüşebilir? Bir kamusal alanın fiziksel, sosyal, kültürel kimliği nedir? Gömeç’in toplum içerisindeki algısı içerisinde, mekân ve yer algısı incelendiğinde mekânla ilişki kurarak, deneyimlenerek korunabileceği göz önünde bulundurulabilecektir. Bu araştırmada hepimizin sahip olduğu ilişki kurmak, var olabilmek için ihtiyaç duyduğumuz yer kavramı için Gömeç’le nasıl bir diyalog kurabileceğimiz üzerinde birlikte düşünme denemesi yapılmaktadır. Gömeç için sosyal medyada görselleştirilen kısa süreli buluşmalar ve uğrak yeri olması yanında tarımsal ürünleriyle oluşturulan lezzetleri tattığımız, koyları, köyleri, kayalıkları gibi doğasını deneyimlediğimiz, sıcakkanlı insanıyla sohbet ettiğiniz yaşamın içerinde bir yer algısı nasıl mümkün olabilir.</a:t>
            </a:r>
            <a:endParaRPr lang="tr-TR" dirty="0"/>
          </a:p>
          <a:p>
            <a:pPr marL="0" indent="0">
              <a:buNone/>
            </a:pPr>
            <a:r>
              <a:rPr lang="tr-TR" sz="1200" b="1" dirty="0">
                <a:latin typeface="Times New Roman"/>
                <a:cs typeface="Times New Roman"/>
              </a:rPr>
              <a:t>Anahtar Kelimeler:</a:t>
            </a:r>
            <a:r>
              <a:rPr lang="tr-TR" sz="1200" dirty="0">
                <a:latin typeface="Times New Roman"/>
                <a:cs typeface="Times New Roman"/>
              </a:rPr>
              <a:t> Görsel Kimlik, Tasarım, Gömeç, Yer, Görüntü.</a:t>
            </a:r>
            <a:endParaRPr lang="tr-TR" dirty="0"/>
          </a:p>
          <a:p>
            <a:endParaRPr lang="tr-TR" dirty="0">
              <a:cs typeface="Calibri" panose="020F0502020204030204"/>
            </a:endParaRPr>
          </a:p>
        </p:txBody>
      </p:sp>
      <p:sp>
        <p:nvSpPr>
          <p:cNvPr id="2" name="Metin kutusu 1">
            <a:extLst>
              <a:ext uri="{FF2B5EF4-FFF2-40B4-BE49-F238E27FC236}">
                <a16:creationId xmlns:a16="http://schemas.microsoft.com/office/drawing/2014/main" id="{164B53E1-2850-0188-61AA-5A1A7F1D032E}"/>
              </a:ext>
            </a:extLst>
          </p:cNvPr>
          <p:cNvSpPr txBox="1"/>
          <p:nvPr/>
        </p:nvSpPr>
        <p:spPr>
          <a:xfrm>
            <a:off x="154530" y="8009358"/>
            <a:ext cx="65489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sz="1200" u="sng" dirty="0">
                <a:solidFill>
                  <a:srgbClr val="0563C1"/>
                </a:solidFill>
                <a:latin typeface="Times New Roman"/>
                <a:cs typeface="Times New Roman"/>
                <a:hlinkClick r:id="rId2"/>
              </a:rPr>
              <a:t>*</a:t>
            </a:r>
            <a:r>
              <a:rPr lang="tr-TR" sz="1100" dirty="0">
                <a:latin typeface="Times New Roman"/>
                <a:cs typeface="Times New Roman"/>
              </a:rPr>
              <a:t> Prof. Dr., Balıkesir Üniversitesi, Güzel Sanatlar Fakültesi, Grafik Sanatlar Bölümü Öğretim Üyesi, ​</a:t>
            </a:r>
          </a:p>
          <a:p>
            <a:pPr algn="just"/>
            <a:r>
              <a:rPr lang="tr-TR" sz="1100" u="sng" dirty="0">
                <a:solidFill>
                  <a:srgbClr val="0563C1"/>
                </a:solidFill>
                <a:latin typeface="Times New Roman"/>
                <a:cs typeface="Times New Roman"/>
                <a:hlinkClick r:id="rId3"/>
              </a:rPr>
              <a:t>serdar.yilmaz@balikesir.edu.tr</a:t>
            </a:r>
            <a:r>
              <a:rPr lang="tr-TR" sz="1100" dirty="0">
                <a:latin typeface="Times New Roman"/>
                <a:cs typeface="Times New Roman"/>
              </a:rPr>
              <a:t>​</a:t>
            </a:r>
          </a:p>
        </p:txBody>
      </p:sp>
      <p:sp>
        <p:nvSpPr>
          <p:cNvPr id="5" name="Slayt Numarası Yer Tutucusu 4">
            <a:extLst>
              <a:ext uri="{FF2B5EF4-FFF2-40B4-BE49-F238E27FC236}">
                <a16:creationId xmlns:a16="http://schemas.microsoft.com/office/drawing/2014/main" id="{E8D30660-2193-8A8A-C2B5-15D6D7C2B869}"/>
              </a:ext>
            </a:extLst>
          </p:cNvPr>
          <p:cNvSpPr>
            <a:spLocks noGrp="1"/>
          </p:cNvSpPr>
          <p:nvPr>
            <p:ph type="sldNum" sz="quarter" idx="12"/>
          </p:nvPr>
        </p:nvSpPr>
        <p:spPr/>
        <p:txBody>
          <a:bodyPr/>
          <a:lstStyle/>
          <a:p>
            <a:fld id="{320A84BC-3F9E-4B08-9743-FC4E27FA5126}" type="slidenum">
              <a:rPr lang="tr-TR" sz="1400" smtClean="0">
                <a:latin typeface="Aptos"/>
              </a:rPr>
              <a:pPr/>
              <a:t>22</a:t>
            </a:fld>
            <a:endParaRPr lang="tr-TR" sz="1400">
              <a:latin typeface="Aptos"/>
            </a:endParaRPr>
          </a:p>
        </p:txBody>
      </p:sp>
      <p:pic>
        <p:nvPicPr>
          <p:cNvPr id="6" name="Picture 2" descr="E:\doğa sempozyumu\logo.jpg"/>
          <p:cNvPicPr>
            <a:picLocks noChangeAspect="1" noChangeArrowheads="1"/>
          </p:cNvPicPr>
          <p:nvPr/>
        </p:nvPicPr>
        <p:blipFill>
          <a:blip r:embed="rId4" cstate="print"/>
          <a:srcRect/>
          <a:stretch>
            <a:fillRect/>
          </a:stretch>
        </p:blipFill>
        <p:spPr bwMode="auto">
          <a:xfrm>
            <a:off x="333148" y="304799"/>
            <a:ext cx="1044575" cy="1044575"/>
          </a:xfrm>
          <a:prstGeom prst="rect">
            <a:avLst/>
          </a:prstGeom>
          <a:noFill/>
        </p:spPr>
      </p:pic>
    </p:spTree>
    <p:extLst>
      <p:ext uri="{BB962C8B-B14F-4D97-AF65-F5344CB8AC3E}">
        <p14:creationId xmlns:p14="http://schemas.microsoft.com/office/powerpoint/2010/main" val="1241301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60CC26-A5A5-D1FB-692D-D9F0379F2B27}"/>
              </a:ext>
            </a:extLst>
          </p:cNvPr>
          <p:cNvSpPr>
            <a:spLocks noGrp="1"/>
          </p:cNvSpPr>
          <p:nvPr>
            <p:ph type="title"/>
          </p:nvPr>
        </p:nvSpPr>
        <p:spPr>
          <a:xfrm>
            <a:off x="139443" y="7646942"/>
            <a:ext cx="6476946" cy="968839"/>
          </a:xfrm>
        </p:spPr>
        <p:txBody>
          <a:bodyPr/>
          <a:lstStyle/>
          <a:p>
            <a:r>
              <a:rPr lang="tr-TR" sz="1100" dirty="0">
                <a:latin typeface="Times New Roman"/>
                <a:cs typeface="Times New Roman"/>
              </a:rPr>
              <a:t>* Dr. Öğr. Üyesi, Mimar Sinan Güzel Sanatlar Üniversitesi, Arkeoloji Bölümü, murat.ozgen@msgsu.edu.tr</a:t>
            </a:r>
            <a:endParaRPr lang="tr-TR" dirty="0">
              <a:cs typeface="Calibri Light" panose="020F0302020204030204"/>
            </a:endParaRPr>
          </a:p>
        </p:txBody>
      </p:sp>
      <p:sp>
        <p:nvSpPr>
          <p:cNvPr id="3" name="İçerik Yer Tutucusu 2">
            <a:extLst>
              <a:ext uri="{FF2B5EF4-FFF2-40B4-BE49-F238E27FC236}">
                <a16:creationId xmlns:a16="http://schemas.microsoft.com/office/drawing/2014/main" id="{63733C71-F253-1BB7-ABDC-F8E9035BB0CE}"/>
              </a:ext>
            </a:extLst>
          </p:cNvPr>
          <p:cNvSpPr>
            <a:spLocks noGrp="1"/>
          </p:cNvSpPr>
          <p:nvPr>
            <p:ph idx="1"/>
          </p:nvPr>
        </p:nvSpPr>
        <p:spPr>
          <a:xfrm>
            <a:off x="139443" y="1090400"/>
            <a:ext cx="6655740" cy="5224366"/>
          </a:xfrm>
        </p:spPr>
        <p:txBody>
          <a:bodyPr vert="horz" lIns="91440" tIns="45720" rIns="91440" bIns="45720" rtlCol="0" anchor="t">
            <a:normAutofit lnSpcReduction="10000"/>
          </a:bodyPr>
          <a:lstStyle/>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ADRAMYTTEION ARAŞTIRMALARI PLATFORMU’NUN</a:t>
            </a:r>
            <a:endParaRPr lang="tr-TR" dirty="0">
              <a:cs typeface="Calibri" panose="020F0502020204030204"/>
            </a:endParaRPr>
          </a:p>
          <a:p>
            <a:pPr marL="0" indent="0" algn="ctr">
              <a:buNone/>
            </a:pPr>
            <a:r>
              <a:rPr lang="tr-TR" sz="1200" b="1" dirty="0">
                <a:latin typeface="Times New Roman"/>
                <a:cs typeface="Times New Roman"/>
              </a:rPr>
              <a:t>KÖRFEZ YÜZEY ARAŞTIRMALARI KAPSAMINDA</a:t>
            </a:r>
            <a:endParaRPr lang="tr-TR" dirty="0"/>
          </a:p>
          <a:p>
            <a:pPr marL="0" indent="0" algn="ctr">
              <a:buNone/>
            </a:pPr>
            <a:r>
              <a:rPr lang="tr-TR" sz="1200" b="1" dirty="0">
                <a:latin typeface="Times New Roman"/>
                <a:cs typeface="Times New Roman"/>
              </a:rPr>
              <a:t>GÖMEÇ SAHASI ÇALIŞMALARI</a:t>
            </a:r>
            <a:endParaRPr lang="tr-TR" dirty="0"/>
          </a:p>
          <a:p>
            <a:pPr marL="0" indent="0" algn="ctr">
              <a:buNone/>
            </a:pPr>
            <a:endParaRPr lang="tr-TR" sz="1200" b="1" dirty="0">
              <a:latin typeface="Times New Roman"/>
              <a:cs typeface="Times New Roman"/>
            </a:endParaRPr>
          </a:p>
          <a:p>
            <a:pPr marL="0" indent="0" algn="r">
              <a:buNone/>
            </a:pPr>
            <a:r>
              <a:rPr lang="tr-TR" sz="1200" dirty="0">
                <a:latin typeface="Times New Roman"/>
                <a:cs typeface="Times New Roman"/>
              </a:rPr>
              <a:t>					H. Murat ÖZGEN</a:t>
            </a:r>
            <a:r>
              <a:rPr lang="tr-TR" sz="1200" dirty="0">
                <a:latin typeface="Times New Roman"/>
                <a:cs typeface="Times New Roman"/>
                <a:hlinkClick r:id="rId2"/>
              </a:rPr>
              <a:t>*</a:t>
            </a:r>
            <a:endParaRPr lang="tr-TR" dirty="0">
              <a:cs typeface="Calibri" panose="020F0502020204030204"/>
            </a:endParaRPr>
          </a:p>
          <a:p>
            <a:endParaRPr lang="tr-TR" dirty="0"/>
          </a:p>
          <a:p>
            <a:pPr marL="0" indent="0" algn="just">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Körfez’e ismini veren </a:t>
            </a:r>
            <a:r>
              <a:rPr lang="tr-TR" sz="1200" dirty="0" err="1">
                <a:latin typeface="Times New Roman"/>
                <a:cs typeface="Times New Roman"/>
              </a:rPr>
              <a:t>Adramytteion’da</a:t>
            </a:r>
            <a:r>
              <a:rPr lang="tr-TR" sz="1200" dirty="0">
                <a:latin typeface="Times New Roman"/>
                <a:cs typeface="Times New Roman"/>
              </a:rPr>
              <a:t> gerçekleştirmekte olduğumuz kazı çalışmalarımızın yanı sıra, 2015 yılından bu yana Körfez sahasında sürdürdüğümüz yüzey araştırmaları bölgenin kültürel sürecinde, belgelemeye dayalı sistemli saha çalışmalarının eksikliğindeki boşluğu ortaya koymuştur. Bu ilgide Körfez çevresinde, bir kısmı Gömeç sahasında olmak kaydıyla iki yüzü aşkın mahalde tespit ve belgeleme çalışmaları yapılmıştır. Böylelikle Körfez’in güney sahasının ilk tarım toplulukları sürecine kadar inen geçmişi tespit edilerek antikitesinden yakın tarihine, Madra Dağı ile kıyı şeridi arasındaki alüvyal düzlüğü ile adaları ve kırsalının yoğun kullanım izleri ortaya konmuştur. Sahanın tüm kültürel sürecini, bir dönem sınırlaması gözetmeksizin arkeoloji metodolojisiyle, materyal kültür odağında belgeleyip yorumlayan bu çalışmalar bütünü, prehistorik süreç, antikite ilgisinde yerleşimler, Türkleşme süreci, Osmanlı Dönemi Rum sivil mimari öğeleri gibi dönemsel olduğu kadar, antik taş ocakları, savunma ağı birimleri, kırsal teşekküller, dönem yapıları gibi birbirleriyle ilişki kurulabilir tematik bir içerik de sunmaktadır. Bu sunumda </a:t>
            </a:r>
            <a:r>
              <a:rPr lang="tr-TR" sz="1200" dirty="0" err="1">
                <a:latin typeface="Times New Roman"/>
                <a:cs typeface="Times New Roman"/>
              </a:rPr>
              <a:t>Adramytteion</a:t>
            </a:r>
            <a:r>
              <a:rPr lang="tr-TR" sz="1200" dirty="0">
                <a:latin typeface="Times New Roman"/>
                <a:cs typeface="Times New Roman"/>
              </a:rPr>
              <a:t> Araştırmaları </a:t>
            </a:r>
            <a:r>
              <a:rPr lang="tr-TR" sz="1200" dirty="0" err="1">
                <a:latin typeface="Times New Roman"/>
                <a:cs typeface="Times New Roman"/>
              </a:rPr>
              <a:t>Ekibi’nin</a:t>
            </a:r>
            <a:r>
              <a:rPr lang="tr-TR" sz="1200" dirty="0">
                <a:latin typeface="Times New Roman"/>
                <a:cs typeface="Times New Roman"/>
              </a:rPr>
              <a:t> 2015 yılından bu yana Edremit Körfezi’nde sürdürdüğü yüzey araştırmalarının Gömeç Sahası’na denk gelen tespit ve belgelemeleri konu edilecektir.</a:t>
            </a:r>
            <a:endParaRPr lang="tr-TR" dirty="0"/>
          </a:p>
          <a:p>
            <a:pPr marL="0" indent="0" algn="just">
              <a:buNone/>
            </a:pPr>
            <a:r>
              <a:rPr lang="tr-TR" sz="1200" b="1" dirty="0">
                <a:latin typeface="Times New Roman"/>
                <a:cs typeface="Times New Roman"/>
              </a:rPr>
              <a:t>Anahtar Kelimeler:</a:t>
            </a:r>
            <a:r>
              <a:rPr lang="tr-TR" sz="1200" dirty="0">
                <a:latin typeface="Times New Roman"/>
                <a:cs typeface="Times New Roman"/>
              </a:rPr>
              <a:t> Gömeç, Edremit Körfezi, </a:t>
            </a:r>
            <a:r>
              <a:rPr lang="tr-TR" sz="1200" dirty="0" err="1">
                <a:latin typeface="Times New Roman"/>
                <a:cs typeface="Times New Roman"/>
              </a:rPr>
              <a:t>Adramytteion</a:t>
            </a:r>
            <a:r>
              <a:rPr lang="tr-TR" sz="1200" dirty="0">
                <a:latin typeface="Times New Roman"/>
                <a:cs typeface="Times New Roman"/>
              </a:rPr>
              <a:t>, Arkeoloji, Yüzey Araştırması.</a:t>
            </a:r>
            <a:endParaRPr lang="tr-TR" dirty="0"/>
          </a:p>
        </p:txBody>
      </p:sp>
      <p:sp>
        <p:nvSpPr>
          <p:cNvPr id="4" name="Slayt Numarası Yer Tutucusu 3">
            <a:extLst>
              <a:ext uri="{FF2B5EF4-FFF2-40B4-BE49-F238E27FC236}">
                <a16:creationId xmlns:a16="http://schemas.microsoft.com/office/drawing/2014/main" id="{D97BA5F5-8D06-1940-744E-988F24780942}"/>
              </a:ext>
            </a:extLst>
          </p:cNvPr>
          <p:cNvSpPr>
            <a:spLocks noGrp="1"/>
          </p:cNvSpPr>
          <p:nvPr>
            <p:ph type="sldNum" sz="quarter" idx="12"/>
          </p:nvPr>
        </p:nvSpPr>
        <p:spPr/>
        <p:txBody>
          <a:bodyPr/>
          <a:lstStyle/>
          <a:p>
            <a:fld id="{320A84BC-3F9E-4B08-9743-FC4E27FA5126}" type="slidenum">
              <a:rPr lang="tr-TR" sz="1400" smtClean="0">
                <a:latin typeface="Aptos"/>
              </a:rPr>
              <a:pPr/>
              <a:t>23</a:t>
            </a:fld>
            <a:endParaRPr lang="tr-TR" sz="1400">
              <a:latin typeface="Aptos"/>
            </a:endParaRPr>
          </a:p>
        </p:txBody>
      </p:sp>
      <p:pic>
        <p:nvPicPr>
          <p:cNvPr id="5" name="Picture 2" descr="E:\doğa sempozyumu\logo.jpg"/>
          <p:cNvPicPr>
            <a:picLocks noChangeAspect="1" noChangeArrowheads="1"/>
          </p:cNvPicPr>
          <p:nvPr/>
        </p:nvPicPr>
        <p:blipFill>
          <a:blip r:embed="rId3"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2853102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F236AA-C5C7-726E-336A-671605591E8B}"/>
              </a:ext>
            </a:extLst>
          </p:cNvPr>
          <p:cNvSpPr>
            <a:spLocks noGrp="1"/>
          </p:cNvSpPr>
          <p:nvPr>
            <p:ph type="title"/>
          </p:nvPr>
        </p:nvSpPr>
        <p:spPr>
          <a:xfrm>
            <a:off x="113902" y="7877016"/>
            <a:ext cx="6630197" cy="1416207"/>
          </a:xfrm>
        </p:spPr>
        <p:txBody>
          <a:bodyPr>
            <a:normAutofit/>
          </a:bodyPr>
          <a:lstStyle/>
          <a:p>
            <a:pPr algn="just"/>
            <a:r>
              <a:rPr lang="tr-TR" sz="1100" dirty="0">
                <a:latin typeface="Times New Roman"/>
                <a:cs typeface="Times New Roman"/>
              </a:rPr>
              <a:t>*Arş. Gör., Mimar Sinan Güzel Sanatlar Üniversitesi, Arkeoloji Bölümü, </a:t>
            </a:r>
            <a:r>
              <a:rPr lang="tr-TR" sz="1100" dirty="0">
                <a:latin typeface="Times New Roman"/>
                <a:cs typeface="Times New Roman"/>
                <a:hlinkClick r:id="rId2"/>
              </a:rPr>
              <a:t>burak.aykanat@msgsu.edu.tr</a:t>
            </a:r>
            <a:br>
              <a:rPr lang="tr-TR" sz="1100" dirty="0">
                <a:latin typeface="Times New Roman"/>
                <a:cs typeface="Times New Roman"/>
              </a:rPr>
            </a:br>
            <a:endParaRPr lang="tr-TR" sz="1100" dirty="0">
              <a:latin typeface="Times New Roman"/>
              <a:cs typeface="Calibri Light"/>
            </a:endParaRPr>
          </a:p>
          <a:p>
            <a:r>
              <a:rPr lang="tr-TR" sz="1100" dirty="0">
                <a:latin typeface="Times New Roman"/>
                <a:cs typeface="Times New Roman"/>
              </a:rPr>
              <a:t>**Arş. Gör., Mimar Sinan Güzel Sanatlar Üniversitesi, Arkeoloji Bölümü, </a:t>
            </a:r>
            <a:r>
              <a:rPr lang="tr-TR" sz="1100" dirty="0">
                <a:latin typeface="Times New Roman"/>
                <a:cs typeface="Times New Roman"/>
                <a:hlinkClick r:id="rId3"/>
              </a:rPr>
              <a:t>ali.ozturk@msgsu.edu.tr</a:t>
            </a:r>
            <a:endParaRPr lang="tr-TR" sz="1100" dirty="0"/>
          </a:p>
          <a:p>
            <a:endParaRPr lang="tr-TR" dirty="0">
              <a:cs typeface="Calibri Light"/>
            </a:endParaRPr>
          </a:p>
        </p:txBody>
      </p:sp>
      <p:sp>
        <p:nvSpPr>
          <p:cNvPr id="3" name="İçerik Yer Tutucusu 2">
            <a:extLst>
              <a:ext uri="{FF2B5EF4-FFF2-40B4-BE49-F238E27FC236}">
                <a16:creationId xmlns:a16="http://schemas.microsoft.com/office/drawing/2014/main" id="{FC97A046-24C7-61CE-3BDD-3326F6691605}"/>
              </a:ext>
            </a:extLst>
          </p:cNvPr>
          <p:cNvSpPr>
            <a:spLocks noGrp="1"/>
          </p:cNvSpPr>
          <p:nvPr>
            <p:ph idx="1"/>
          </p:nvPr>
        </p:nvSpPr>
        <p:spPr>
          <a:xfrm>
            <a:off x="113901" y="1384385"/>
            <a:ext cx="6630198" cy="5249930"/>
          </a:xfrm>
        </p:spPr>
        <p:txBody>
          <a:bodyPr vert="horz" lIns="91440" tIns="45720" rIns="91440" bIns="45720" rtlCol="0" anchor="t">
            <a:normAutofit/>
          </a:bodyPr>
          <a:lstStyle/>
          <a:p>
            <a:pPr algn="ctr">
              <a:buNone/>
            </a:pPr>
            <a:r>
              <a:rPr lang="tr-TR" sz="1200" b="1" dirty="0">
                <a:latin typeface="Times New Roman"/>
                <a:cs typeface="Times New Roman"/>
              </a:rPr>
              <a:t>ANTİK KAYNAKLAR VE GÜNCEL ARKEOLOJİK VERİLER IŞIĞINDA KİSTHENE ÜZERİNE BİR DEĞERLENDİRME</a:t>
            </a:r>
            <a:endParaRPr lang="tr-TR" dirty="0"/>
          </a:p>
          <a:p>
            <a:pPr algn="ctr">
              <a:buNone/>
            </a:pPr>
            <a:endParaRPr lang="tr-TR" dirty="0"/>
          </a:p>
          <a:p>
            <a:pPr algn="r">
              <a:buNone/>
            </a:pPr>
            <a:r>
              <a:rPr lang="tr-TR" sz="1200" dirty="0">
                <a:latin typeface="Times New Roman"/>
                <a:cs typeface="Times New Roman"/>
              </a:rPr>
              <a:t>						B. Burak AYKANAT</a:t>
            </a:r>
            <a:r>
              <a:rPr lang="tr-TR" sz="1200" dirty="0">
                <a:latin typeface="Times New Roman"/>
                <a:cs typeface="Times New Roman"/>
                <a:hlinkClick r:id="rId4"/>
              </a:rPr>
              <a:t>*</a:t>
            </a:r>
            <a:endParaRPr lang="tr-TR" dirty="0">
              <a:cs typeface="Calibri" panose="020F0502020204030204"/>
            </a:endParaRPr>
          </a:p>
          <a:p>
            <a:pPr algn="r">
              <a:buNone/>
            </a:pPr>
            <a:r>
              <a:rPr lang="tr-TR" sz="1200" dirty="0">
                <a:latin typeface="Times New Roman"/>
                <a:cs typeface="Times New Roman"/>
              </a:rPr>
              <a:t>						Ali ÖZTÜRK</a:t>
            </a:r>
            <a:r>
              <a:rPr lang="tr-TR" sz="1200" dirty="0">
                <a:latin typeface="Times New Roman"/>
                <a:cs typeface="Times New Roman"/>
                <a:hlinkClick r:id="rId4"/>
              </a:rPr>
              <a:t>**</a:t>
            </a:r>
            <a:endParaRPr lang="tr-TR" dirty="0">
              <a:cs typeface="Calibri" panose="020F0502020204030204"/>
            </a:endParaRPr>
          </a:p>
          <a:p>
            <a:pPr>
              <a:buNone/>
            </a:pPr>
            <a:endParaRPr lang="tr-TR" dirty="0">
              <a:cs typeface="Calibri" panose="020F0502020204030204"/>
            </a:endParaRPr>
          </a:p>
          <a:p>
            <a:pPr algn="just">
              <a:buNone/>
            </a:pPr>
            <a:r>
              <a:rPr lang="tr-TR" sz="1200" b="1" dirty="0">
                <a:latin typeface="Times New Roman"/>
                <a:cs typeface="Times New Roman"/>
              </a:rPr>
              <a:t>	ÖZET</a:t>
            </a:r>
            <a:endParaRPr lang="tr-TR" dirty="0"/>
          </a:p>
          <a:p>
            <a:pPr algn="just">
              <a:buNone/>
            </a:pPr>
            <a:r>
              <a:rPr lang="tr-TR" sz="1200" dirty="0">
                <a:latin typeface="Times New Roman"/>
                <a:cs typeface="Times New Roman"/>
              </a:rPr>
              <a:t>	Antik dönemde </a:t>
            </a:r>
            <a:r>
              <a:rPr lang="tr-TR" sz="1200" dirty="0" err="1">
                <a:latin typeface="Times New Roman"/>
                <a:cs typeface="Times New Roman"/>
              </a:rPr>
              <a:t>Adramyttenos</a:t>
            </a:r>
            <a:r>
              <a:rPr lang="tr-TR" sz="1200" dirty="0">
                <a:latin typeface="Times New Roman"/>
                <a:cs typeface="Times New Roman"/>
              </a:rPr>
              <a:t> </a:t>
            </a:r>
            <a:r>
              <a:rPr lang="tr-TR" sz="1200" dirty="0" err="1">
                <a:latin typeface="Times New Roman"/>
                <a:cs typeface="Times New Roman"/>
              </a:rPr>
              <a:t>Sinus</a:t>
            </a:r>
            <a:r>
              <a:rPr lang="tr-TR" sz="1200" dirty="0">
                <a:latin typeface="Times New Roman"/>
                <a:cs typeface="Times New Roman"/>
              </a:rPr>
              <a:t> olarak bilinen Edremit Körfezi’nin güney sahasında, günümüz Gömeç ilçe sınırları içerisinde kalan yerleşmeler içerisinde </a:t>
            </a:r>
            <a:r>
              <a:rPr lang="tr-TR" sz="1200" dirty="0" err="1">
                <a:latin typeface="Times New Roman"/>
                <a:cs typeface="Times New Roman"/>
              </a:rPr>
              <a:t>Kisthene</a:t>
            </a:r>
            <a:r>
              <a:rPr lang="tr-TR" sz="1200" dirty="0">
                <a:latin typeface="Times New Roman"/>
                <a:cs typeface="Times New Roman"/>
              </a:rPr>
              <a:t> antik kenti, antik kaynaklar ve arkeolojik veriler açısından değerlendirildiğinde görece çok daha belirgin bir tarihsel sürece sahiptir. Son yıllarda, </a:t>
            </a:r>
            <a:r>
              <a:rPr lang="tr-TR" sz="1200" dirty="0" err="1">
                <a:latin typeface="Times New Roman"/>
                <a:cs typeface="Times New Roman"/>
              </a:rPr>
              <a:t>Adramytteion</a:t>
            </a:r>
            <a:r>
              <a:rPr lang="tr-TR" sz="1200" dirty="0">
                <a:latin typeface="Times New Roman"/>
                <a:cs typeface="Times New Roman"/>
              </a:rPr>
              <a:t> Araştırmaları ekibi tarafından bölgede sürdürülen yüzey araştırmalarında, Gömeç ilçesi de çalışma alanı sınırları içerisine dahil edilmiş, başta Kız Çiftliği (</a:t>
            </a:r>
            <a:r>
              <a:rPr lang="tr-TR" sz="1200" dirty="0" err="1">
                <a:latin typeface="Times New Roman"/>
                <a:cs typeface="Times New Roman"/>
              </a:rPr>
              <a:t>Kisthene</a:t>
            </a:r>
            <a:r>
              <a:rPr lang="tr-TR" sz="1200" dirty="0">
                <a:latin typeface="Times New Roman"/>
                <a:cs typeface="Times New Roman"/>
              </a:rPr>
              <a:t>?) olmak üzere, ilçe genelinde Tunç Çağı’ndan Bizans Dönemi sonuna kadar olan geniş bir tarihsel sürece yayılan otuza yakın yeni tespitte bulunulmuş, arkeoloji literatürüne ve bölge kültür mirasına kazandırılmıştır. Bu araştırmalar ışığında, kentin olası lokalizasyonu ve erken süreçlerine dair daha çok veri elde edilebilmiş, ayrıca kentin olası etki alnının sınırları ve bu alandaki yerleşmelere dair bütüncül bir değerlendirme yapma olanağı olmuştur. Bu çalışmada, arkeoloji literatüründe yer alan epigrafik, </a:t>
            </a:r>
            <a:r>
              <a:rPr lang="tr-TR" sz="1200" dirty="0" err="1">
                <a:latin typeface="Times New Roman"/>
                <a:cs typeface="Times New Roman"/>
              </a:rPr>
              <a:t>nümismatik</a:t>
            </a:r>
            <a:r>
              <a:rPr lang="tr-TR" sz="1200" dirty="0">
                <a:latin typeface="Times New Roman"/>
                <a:cs typeface="Times New Roman"/>
              </a:rPr>
              <a:t> verilerle birlikte, antik kaynaklarda </a:t>
            </a:r>
            <a:r>
              <a:rPr lang="tr-TR" sz="1200" dirty="0" err="1">
                <a:latin typeface="Times New Roman"/>
                <a:cs typeface="Times New Roman"/>
              </a:rPr>
              <a:t>Kisthene</a:t>
            </a:r>
            <a:r>
              <a:rPr lang="tr-TR" sz="1200" dirty="0">
                <a:latin typeface="Times New Roman"/>
                <a:cs typeface="Times New Roman"/>
              </a:rPr>
              <a:t> kentiyle ilgili yer alan değinmeler güncel arkeolojik araştırmalar ışığında yeniden değerlendirilerek kente dair yeni ve bütüncül bir bakış açısı kazandırılması hedeflenmektedir. </a:t>
            </a:r>
            <a:endParaRPr lang="tr-TR" dirty="0"/>
          </a:p>
          <a:p>
            <a:pPr algn="just">
              <a:buNone/>
            </a:pPr>
            <a:r>
              <a:rPr lang="tr-TR" sz="1200" b="1" dirty="0">
                <a:latin typeface="Times New Roman"/>
                <a:cs typeface="Times New Roman"/>
              </a:rPr>
              <a:t>	Anahtar Kelimeler:</a:t>
            </a:r>
            <a:r>
              <a:rPr lang="tr-TR" sz="1200" dirty="0">
                <a:latin typeface="Times New Roman"/>
                <a:cs typeface="Times New Roman"/>
              </a:rPr>
              <a:t> Antik Kaynaklar, </a:t>
            </a:r>
            <a:r>
              <a:rPr lang="tr-TR" sz="1200" dirty="0" err="1">
                <a:latin typeface="Times New Roman"/>
                <a:cs typeface="Times New Roman"/>
              </a:rPr>
              <a:t>Kisthene</a:t>
            </a:r>
            <a:r>
              <a:rPr lang="tr-TR" sz="1200" dirty="0">
                <a:latin typeface="Times New Roman"/>
                <a:cs typeface="Times New Roman"/>
              </a:rPr>
              <a:t>, Gömeç</a:t>
            </a:r>
            <a:endParaRPr lang="tr-TR" dirty="0"/>
          </a:p>
          <a:p>
            <a:pPr marL="0" indent="0">
              <a:buNone/>
            </a:pPr>
            <a:endParaRPr lang="tr-TR" dirty="0">
              <a:cs typeface="Calibri" panose="020F0502020204030204"/>
            </a:endParaRPr>
          </a:p>
        </p:txBody>
      </p:sp>
      <p:sp>
        <p:nvSpPr>
          <p:cNvPr id="4" name="Slayt Numarası Yer Tutucusu 3">
            <a:extLst>
              <a:ext uri="{FF2B5EF4-FFF2-40B4-BE49-F238E27FC236}">
                <a16:creationId xmlns:a16="http://schemas.microsoft.com/office/drawing/2014/main" id="{1F2C23D1-E48B-6750-822F-B191B680CC97}"/>
              </a:ext>
            </a:extLst>
          </p:cNvPr>
          <p:cNvSpPr>
            <a:spLocks noGrp="1"/>
          </p:cNvSpPr>
          <p:nvPr>
            <p:ph type="sldNum" sz="quarter" idx="12"/>
          </p:nvPr>
        </p:nvSpPr>
        <p:spPr/>
        <p:txBody>
          <a:bodyPr/>
          <a:lstStyle/>
          <a:p>
            <a:fld id="{320A84BC-3F9E-4B08-9743-FC4E27FA5126}" type="slidenum">
              <a:rPr lang="tr-TR" sz="1400" smtClean="0">
                <a:latin typeface="Aptos"/>
              </a:rPr>
              <a:pPr/>
              <a:t>24</a:t>
            </a:fld>
            <a:endParaRPr lang="tr-TR" sz="1400">
              <a:latin typeface="Aptos"/>
            </a:endParaRPr>
          </a:p>
        </p:txBody>
      </p:sp>
      <p:pic>
        <p:nvPicPr>
          <p:cNvPr id="5" name="Picture 2" descr="E:\doğa sempozyumu\logo.jpg"/>
          <p:cNvPicPr>
            <a:picLocks noChangeAspect="1" noChangeArrowheads="1"/>
          </p:cNvPicPr>
          <p:nvPr/>
        </p:nvPicPr>
        <p:blipFill>
          <a:blip r:embed="rId5"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2420302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EA15DD-4131-3731-9F87-F85D720C5F75}"/>
              </a:ext>
            </a:extLst>
          </p:cNvPr>
          <p:cNvSpPr>
            <a:spLocks noGrp="1"/>
          </p:cNvSpPr>
          <p:nvPr>
            <p:ph idx="1"/>
          </p:nvPr>
        </p:nvSpPr>
        <p:spPr>
          <a:xfrm>
            <a:off x="101130" y="898671"/>
            <a:ext cx="6630198" cy="6004064"/>
          </a:xfrm>
        </p:spPr>
        <p:txBody>
          <a:bodyPr vert="horz" lIns="91440" tIns="45720" rIns="91440" bIns="45720" rtlCol="0" anchor="t">
            <a:normAutofit lnSpcReduction="10000"/>
          </a:bodyPr>
          <a:lstStyle/>
          <a:p>
            <a:pPr marL="0" indent="0" algn="just"/>
            <a:endParaRPr lang="tr-TR" dirty="0">
              <a:cs typeface="Calibri" panose="020F0502020204030204"/>
            </a:endParaRPr>
          </a:p>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HÖYÜK OLGUSU, KIZ ÇİFTLİĞİNDE KÜLTÜR SANAT VE GÖMEÇ EKSENİ</a:t>
            </a:r>
            <a:endParaRPr lang="tr-TR" dirty="0">
              <a:cs typeface="Calibri" panose="020F0502020204030204"/>
            </a:endParaRPr>
          </a:p>
          <a:p>
            <a:pPr algn="r"/>
            <a:endParaRPr lang="tr-TR" dirty="0"/>
          </a:p>
          <a:p>
            <a:pPr marL="0" indent="0" algn="r">
              <a:buNone/>
            </a:pPr>
            <a:r>
              <a:rPr lang="tr-TR" sz="1200" dirty="0">
                <a:latin typeface="Times New Roman"/>
                <a:cs typeface="Times New Roman"/>
              </a:rPr>
              <a:t>					Gülşah GÖKSU</a:t>
            </a:r>
            <a:r>
              <a:rPr lang="tr-TR" sz="1200" dirty="0">
                <a:latin typeface="Times New Roman"/>
                <a:cs typeface="Times New Roman"/>
                <a:hlinkClick r:id="rId2"/>
              </a:rPr>
              <a:t>*</a:t>
            </a:r>
            <a:endParaRPr lang="tr-TR" dirty="0">
              <a:cs typeface="Calibri" panose="020F0502020204030204"/>
            </a:endParaRPr>
          </a:p>
          <a:p>
            <a:pPr algn="just"/>
            <a:endParaRPr lang="tr-TR" dirty="0"/>
          </a:p>
          <a:p>
            <a:pPr marL="0" indent="0" algn="just">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Bu çalışmada toprak ile katmanlaştırılarak yeni yerleşim birimlerinin zamanla üst üste yığılmasını ifade eden ‘höyük’ terimi örneklerinden biri olan Kız Çiftliği ve bu konumda kültürel ve sanatsal alanlar üzerine yapılan araştırmalar incelenmektedir. Kız Çiftliği, </a:t>
            </a:r>
            <a:r>
              <a:rPr lang="tr-TR" sz="1200" dirty="0" err="1">
                <a:latin typeface="Times New Roman"/>
                <a:cs typeface="Times New Roman"/>
              </a:rPr>
              <a:t>Antarak</a:t>
            </a:r>
            <a:r>
              <a:rPr lang="tr-TR" sz="1200" dirty="0">
                <a:latin typeface="Times New Roman"/>
                <a:cs typeface="Times New Roman"/>
              </a:rPr>
              <a:t> Burnu ile Karatepe Burnu arasında kalan koyun kıyısındaki bir tepedir. Adını üzerinde bulunan eski bir çiftlik evinden alır. Tunç, Demir, Arkaik, Klasik, Helenistik, Roma, Geç Roma dönemlerini katman </a:t>
            </a:r>
            <a:r>
              <a:rPr lang="tr-TR" sz="1200" dirty="0" err="1">
                <a:latin typeface="Times New Roman"/>
                <a:cs typeface="Times New Roman"/>
              </a:rPr>
              <a:t>katman</a:t>
            </a:r>
            <a:r>
              <a:rPr lang="tr-TR" sz="1200" dirty="0">
                <a:latin typeface="Times New Roman"/>
                <a:cs typeface="Times New Roman"/>
              </a:rPr>
              <a:t> benliğinde taşır. Peki Gömeç’in ‘Gömeç’ olmaya evrilmeden önce ‘</a:t>
            </a:r>
            <a:r>
              <a:rPr lang="tr-TR" sz="1200" dirty="0" err="1">
                <a:latin typeface="Times New Roman"/>
                <a:cs typeface="Times New Roman"/>
              </a:rPr>
              <a:t>Kisthene</a:t>
            </a:r>
            <a:r>
              <a:rPr lang="tr-TR" sz="1200" dirty="0">
                <a:latin typeface="Times New Roman"/>
                <a:cs typeface="Times New Roman"/>
              </a:rPr>
              <a:t>’ adını taşırken sahip olduğu kültürel olgular ve yaşanmışlıklar nelerdi? Bu katmanlar neleri barındırmakta? Eser eser Gömeç günümüze nasıl örnekler getirdi? Bu mevkide yer alan kalıntılar </a:t>
            </a:r>
            <a:r>
              <a:rPr lang="tr-TR" sz="1200" dirty="0" err="1">
                <a:latin typeface="Times New Roman"/>
                <a:cs typeface="Times New Roman"/>
              </a:rPr>
              <a:t>pre</a:t>
            </a:r>
            <a:r>
              <a:rPr lang="tr-TR" sz="1200" dirty="0">
                <a:latin typeface="Times New Roman"/>
                <a:cs typeface="Times New Roman"/>
              </a:rPr>
              <a:t> ve protohistorik yerleşimleri işaret etmiştir. Küçük bir bölgede uyuyan büyük bir tarihi anımsatır biçimde varlığını devam ettiren höyükteki buluntulardan boyalı seramik parçalar bölgenin sanat üzerine dönemsel farklılıklarını ortaya koymakta, katmanlaşan bir yapının taşıdığı tarih basamakları </a:t>
            </a:r>
            <a:r>
              <a:rPr lang="tr-TR" sz="1200" dirty="0" err="1">
                <a:latin typeface="Times New Roman"/>
                <a:cs typeface="Times New Roman"/>
              </a:rPr>
              <a:t>sondajlanarak</a:t>
            </a:r>
            <a:r>
              <a:rPr lang="tr-TR" sz="1200" dirty="0">
                <a:latin typeface="Times New Roman"/>
                <a:cs typeface="Times New Roman"/>
              </a:rPr>
              <a:t> bu gibi çeşitli kültür sanat öğelerini niteliklerine göre ayrıştırmak suretiyle gün yüzüne çıkarmaktadır. Gömeç üzerine araştırmalar ve kaynakların kısıtlılığı güncel ve gelecek araştırmaları zorlu kılmaktadır. Günümüze dek doğal afetler ve ‘vandalizm’ gibi birçok hadiseler atlatmasına rağmen çeşitli örneklerle yerleşimin izlerini bir şekilde şimdiye taşıyan Gömeç’in kültürel ve sanatsal mirasını toprağın üzerine çıkarma, halkı bu mirasa karşı daha bilinçli ve duyarlı hale getirme ihtiyacı güdülmekte, bu ihtiyacı karşılamak üzere daha fazla araştırma için imkâna gerek duyulmaktadır.</a:t>
            </a:r>
            <a:endParaRPr lang="tr-TR" dirty="0"/>
          </a:p>
          <a:p>
            <a:pPr marL="0" indent="0" algn="just">
              <a:buNone/>
            </a:pPr>
            <a:r>
              <a:rPr lang="tr-TR" sz="1200" b="1" dirty="0">
                <a:latin typeface="Times New Roman"/>
                <a:cs typeface="Times New Roman"/>
              </a:rPr>
              <a:t>Anahtar Kelimeler: </a:t>
            </a:r>
            <a:r>
              <a:rPr lang="tr-TR" sz="1200" dirty="0">
                <a:latin typeface="Times New Roman"/>
                <a:cs typeface="Times New Roman"/>
              </a:rPr>
              <a:t>Gömeç, Höyük, Kalıntı, Katman, </a:t>
            </a:r>
            <a:r>
              <a:rPr lang="tr-TR" sz="1200" dirty="0" err="1">
                <a:latin typeface="Times New Roman"/>
                <a:cs typeface="Times New Roman"/>
              </a:rPr>
              <a:t>Kisthene</a:t>
            </a:r>
            <a:r>
              <a:rPr lang="tr-TR" sz="1200" dirty="0">
                <a:latin typeface="Times New Roman"/>
                <a:cs typeface="Times New Roman"/>
              </a:rPr>
              <a:t>, Kız Çiftliği, Kültür, Miras, Sanat, Seramik, Yerleşim.</a:t>
            </a:r>
            <a:endParaRPr lang="tr-TR" dirty="0"/>
          </a:p>
          <a:p>
            <a:pPr marL="0" indent="0">
              <a:buNone/>
            </a:pPr>
            <a:endParaRPr lang="en-US" dirty="0">
              <a:cs typeface="Calibri" panose="020F0502020204030204"/>
            </a:endParaRPr>
          </a:p>
        </p:txBody>
      </p:sp>
      <p:sp>
        <p:nvSpPr>
          <p:cNvPr id="4" name="Slayt Numarası Yer Tutucusu 3">
            <a:extLst>
              <a:ext uri="{FF2B5EF4-FFF2-40B4-BE49-F238E27FC236}">
                <a16:creationId xmlns:a16="http://schemas.microsoft.com/office/drawing/2014/main" id="{05219294-3454-FC3A-7C4C-A37FE91B6980}"/>
              </a:ext>
            </a:extLst>
          </p:cNvPr>
          <p:cNvSpPr>
            <a:spLocks noGrp="1"/>
          </p:cNvSpPr>
          <p:nvPr>
            <p:ph type="sldNum" sz="quarter" idx="12"/>
          </p:nvPr>
        </p:nvSpPr>
        <p:spPr>
          <a:xfrm>
            <a:off x="4958402" y="9194177"/>
            <a:ext cx="1543050" cy="527403"/>
          </a:xfrm>
        </p:spPr>
        <p:txBody>
          <a:bodyPr/>
          <a:lstStyle/>
          <a:p>
            <a:fld id="{320A84BC-3F9E-4B08-9743-FC4E27FA5126}" type="slidenum">
              <a:rPr lang="tr-TR" sz="1400" dirty="0" smtClean="0">
                <a:latin typeface="Aptos"/>
              </a:rPr>
              <a:pPr/>
              <a:t>25</a:t>
            </a:fld>
            <a:endParaRPr lang="tr-TR" sz="1400">
              <a:latin typeface="Aptos"/>
              <a:cs typeface="Calibri"/>
            </a:endParaRPr>
          </a:p>
        </p:txBody>
      </p:sp>
      <p:sp>
        <p:nvSpPr>
          <p:cNvPr id="5" name="Metin kutusu 4">
            <a:extLst>
              <a:ext uri="{FF2B5EF4-FFF2-40B4-BE49-F238E27FC236}">
                <a16:creationId xmlns:a16="http://schemas.microsoft.com/office/drawing/2014/main" id="{87F3002B-17A1-563A-7544-12187A95CEE3}"/>
              </a:ext>
            </a:extLst>
          </p:cNvPr>
          <p:cNvSpPr txBox="1"/>
          <p:nvPr/>
        </p:nvSpPr>
        <p:spPr>
          <a:xfrm>
            <a:off x="103445" y="8060485"/>
            <a:ext cx="66638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400" u="sng" dirty="0">
                <a:solidFill>
                  <a:srgbClr val="0563C1"/>
                </a:solidFill>
                <a:latin typeface="Times New Roman"/>
                <a:cs typeface="Times New Roman"/>
                <a:hlinkClick r:id="rId2"/>
              </a:rPr>
              <a:t>*</a:t>
            </a:r>
            <a:r>
              <a:rPr lang="tr-TR" sz="1100" dirty="0">
                <a:latin typeface="Times New Roman"/>
                <a:cs typeface="Times New Roman"/>
              </a:rPr>
              <a:t> Balıkesir Üniversitesi Sanatta Yeterlik (Doktora) Öğrencisi, </a:t>
            </a:r>
            <a:r>
              <a:rPr lang="tr-TR" sz="1100" u="sng" dirty="0">
                <a:solidFill>
                  <a:srgbClr val="0563C1"/>
                </a:solidFill>
                <a:latin typeface="Times New Roman"/>
                <a:cs typeface="Times New Roman"/>
                <a:hlinkClick r:id="rId3"/>
              </a:rPr>
              <a:t>gulsahgoksu6@gmail.com</a:t>
            </a:r>
            <a:r>
              <a:rPr lang="tr-TR" sz="1100" dirty="0">
                <a:latin typeface="Times New Roman"/>
                <a:cs typeface="Times New Roman"/>
              </a:rPr>
              <a:t>​</a:t>
            </a:r>
          </a:p>
        </p:txBody>
      </p:sp>
      <p:pic>
        <p:nvPicPr>
          <p:cNvPr id="6" name="Picture 2" descr="E:\doğa sempozyumu\logo.jpg"/>
          <p:cNvPicPr>
            <a:picLocks noChangeAspect="1" noChangeArrowheads="1"/>
          </p:cNvPicPr>
          <p:nvPr/>
        </p:nvPicPr>
        <p:blipFill>
          <a:blip r:embed="rId4"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59259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1FA496-5AB6-4E80-E108-0C4C244CEC65}"/>
              </a:ext>
            </a:extLst>
          </p:cNvPr>
          <p:cNvSpPr>
            <a:spLocks noGrp="1"/>
          </p:cNvSpPr>
          <p:nvPr>
            <p:ph idx="1"/>
          </p:nvPr>
        </p:nvSpPr>
        <p:spPr>
          <a:xfrm>
            <a:off x="37276" y="834761"/>
            <a:ext cx="6732365" cy="7691278"/>
          </a:xfrm>
        </p:spPr>
        <p:txBody>
          <a:bodyPr vert="horz" lIns="91440" tIns="45720" rIns="91440" bIns="45720" rtlCol="0" anchor="t">
            <a:noAutofit/>
          </a:bodyPr>
          <a:lstStyle/>
          <a:p>
            <a:pPr marL="0" indent="0" algn="ctr">
              <a:buNone/>
            </a:pPr>
            <a:endParaRPr lang="tr-TR" sz="1200" b="1" dirty="0">
              <a:latin typeface="Times New Roman"/>
              <a:cs typeface="Times New Roman"/>
            </a:endParaRPr>
          </a:p>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GÖMEÇ’TE ŞEHİRCİLİK VE KÜLTÜREL MİRAS ALAN ÇALIŞMASI: </a:t>
            </a:r>
            <a:br>
              <a:rPr lang="tr-TR" sz="1200" b="1" dirty="0">
                <a:latin typeface="Times New Roman"/>
                <a:cs typeface="Times New Roman"/>
              </a:rPr>
            </a:br>
            <a:r>
              <a:rPr lang="tr-TR" sz="1200" b="1" dirty="0">
                <a:latin typeface="Times New Roman"/>
                <a:cs typeface="Times New Roman"/>
              </a:rPr>
              <a:t>İLK BULGULAR</a:t>
            </a:r>
            <a:endParaRPr lang="tr-TR" sz="1200" dirty="0">
              <a:latin typeface="Times New Roman"/>
              <a:cs typeface="Calibri" panose="020F0502020204030204"/>
            </a:endParaRPr>
          </a:p>
          <a:p>
            <a:pPr marL="0" indent="0">
              <a:buNone/>
            </a:pPr>
            <a:endParaRPr lang="tr-TR" sz="1200" b="1" dirty="0">
              <a:latin typeface="Times New Roman"/>
              <a:cs typeface="Times New Roman"/>
            </a:endParaRPr>
          </a:p>
          <a:p>
            <a:pPr marL="0" indent="0">
              <a:spcBef>
                <a:spcPts val="500"/>
              </a:spcBef>
              <a:buNone/>
            </a:pPr>
            <a:r>
              <a:rPr lang="tr-TR" sz="1200" dirty="0">
                <a:latin typeface="Times New Roman"/>
                <a:cs typeface="Times New Roman"/>
              </a:rPr>
              <a:t>					Mehmet Rıfat AKBULUT</a:t>
            </a:r>
            <a:r>
              <a:rPr lang="tr-TR" sz="1200" baseline="30000" dirty="0">
                <a:latin typeface="Times New Roman"/>
                <a:cs typeface="Times New Roman"/>
              </a:rPr>
              <a:t>*</a:t>
            </a:r>
            <a:endParaRPr lang="tr-TR" sz="1200" dirty="0">
              <a:latin typeface="Times New Roman"/>
              <a:cs typeface="Calibri" panose="020F0502020204030204"/>
            </a:endParaRPr>
          </a:p>
          <a:p>
            <a:pPr marL="0" indent="0">
              <a:spcBef>
                <a:spcPts val="500"/>
              </a:spcBef>
              <a:buNone/>
            </a:pPr>
            <a:r>
              <a:rPr lang="tr-TR" sz="1200" dirty="0">
                <a:latin typeface="Times New Roman"/>
                <a:cs typeface="Times New Roman"/>
              </a:rPr>
              <a:t>					Dilek ERDEN ERBEY</a:t>
            </a:r>
            <a:endParaRPr lang="tr-TR" sz="1200" baseline="30000" dirty="0">
              <a:latin typeface="Times New Roman"/>
              <a:cs typeface="Times New Roman"/>
            </a:endParaRPr>
          </a:p>
          <a:p>
            <a:pPr marL="0" indent="0">
              <a:spcBef>
                <a:spcPts val="500"/>
              </a:spcBef>
              <a:buNone/>
            </a:pPr>
            <a:r>
              <a:rPr lang="tr-TR" sz="1200" dirty="0">
                <a:latin typeface="Times New Roman"/>
                <a:cs typeface="Times New Roman"/>
              </a:rPr>
              <a:t>					Sibel SÖĞÜT GÜRSES</a:t>
            </a:r>
            <a:endParaRPr lang="tr-TR" sz="1200" baseline="30000" dirty="0">
              <a:latin typeface="Times New Roman"/>
              <a:cs typeface="Times New Roman"/>
            </a:endParaRPr>
          </a:p>
          <a:p>
            <a:pPr marL="0" indent="0">
              <a:spcBef>
                <a:spcPts val="500"/>
              </a:spcBef>
              <a:buNone/>
            </a:pPr>
            <a:r>
              <a:rPr lang="tr-TR" sz="1200" dirty="0">
                <a:latin typeface="Times New Roman"/>
                <a:cs typeface="Times New Roman"/>
              </a:rPr>
              <a:t>					Fatma </a:t>
            </a:r>
            <a:r>
              <a:rPr lang="tr-TR" sz="1200" dirty="0" err="1">
                <a:latin typeface="Times New Roman"/>
                <a:cs typeface="Times New Roman"/>
              </a:rPr>
              <a:t>Süphan</a:t>
            </a:r>
            <a:r>
              <a:rPr lang="tr-TR" sz="1200" dirty="0">
                <a:latin typeface="Times New Roman"/>
                <a:cs typeface="Times New Roman"/>
              </a:rPr>
              <a:t> SOMALI</a:t>
            </a:r>
            <a:endParaRPr lang="tr-TR" sz="1200" baseline="30000" dirty="0">
              <a:latin typeface="Times New Roman"/>
              <a:cs typeface="Times New Roman"/>
            </a:endParaRPr>
          </a:p>
          <a:p>
            <a:pPr marL="0" indent="0">
              <a:spcBef>
                <a:spcPts val="500"/>
              </a:spcBef>
              <a:buNone/>
            </a:pPr>
            <a:r>
              <a:rPr lang="tr-TR" sz="1200" dirty="0">
                <a:latin typeface="Times New Roman"/>
                <a:cs typeface="Times New Roman"/>
              </a:rPr>
              <a:t>					Çağdaş SAYDAM</a:t>
            </a:r>
            <a:endParaRPr lang="tr-TR" sz="1200" baseline="30000" dirty="0">
              <a:latin typeface="Times New Roman"/>
              <a:cs typeface="Times New Roman"/>
            </a:endParaRPr>
          </a:p>
          <a:p>
            <a:pPr marL="0" indent="0">
              <a:spcBef>
                <a:spcPts val="500"/>
              </a:spcBef>
              <a:buNone/>
            </a:pPr>
            <a:r>
              <a:rPr lang="tr-TR" sz="1200" dirty="0">
                <a:latin typeface="Times New Roman"/>
                <a:cs typeface="Times New Roman"/>
              </a:rPr>
              <a:t>					Salih Yekta KARAKULAK</a:t>
            </a:r>
            <a:endParaRPr lang="tr-TR" sz="1200" dirty="0">
              <a:latin typeface="Times New Roman"/>
              <a:cs typeface="Calibri" panose="020F0502020204030204"/>
            </a:endParaRPr>
          </a:p>
          <a:p>
            <a:pPr marL="0" indent="0">
              <a:spcBef>
                <a:spcPts val="500"/>
              </a:spcBef>
              <a:buNone/>
            </a:pPr>
            <a:r>
              <a:rPr lang="tr-TR" sz="1200" dirty="0">
                <a:latin typeface="Times New Roman"/>
                <a:cs typeface="Times New Roman"/>
              </a:rPr>
              <a:t>					Özlem ÇALIŞKAN</a:t>
            </a:r>
            <a:endParaRPr lang="tr-TR" sz="1200" baseline="30000" dirty="0">
              <a:latin typeface="Times New Roman"/>
              <a:cs typeface="Times New Roman"/>
            </a:endParaRPr>
          </a:p>
          <a:p>
            <a:pPr marL="0" indent="0">
              <a:spcBef>
                <a:spcPts val="500"/>
              </a:spcBef>
              <a:buNone/>
            </a:pPr>
            <a:r>
              <a:rPr lang="tr-TR" sz="1200" dirty="0">
                <a:latin typeface="Times New Roman"/>
                <a:cs typeface="Times New Roman"/>
              </a:rPr>
              <a:t>					</a:t>
            </a:r>
            <a:r>
              <a:rPr lang="tr-TR" sz="1200" dirty="0" err="1">
                <a:latin typeface="Times New Roman"/>
                <a:cs typeface="Times New Roman"/>
              </a:rPr>
              <a:t>Hammad</a:t>
            </a:r>
            <a:r>
              <a:rPr lang="tr-TR" sz="1200" dirty="0">
                <a:latin typeface="Times New Roman"/>
                <a:cs typeface="Times New Roman"/>
              </a:rPr>
              <a:t> WAFAI, Anıl 						TÜYSÜZ, Züleyha 						UĞURÇAĞ, </a:t>
            </a:r>
            <a:r>
              <a:rPr lang="tr-TR" sz="1200" dirty="0" err="1">
                <a:latin typeface="Times New Roman"/>
                <a:cs typeface="Times New Roman"/>
              </a:rPr>
              <a:t>Ghadeer</a:t>
            </a:r>
            <a:r>
              <a:rPr lang="tr-TR" sz="1200" dirty="0">
                <a:latin typeface="Times New Roman"/>
                <a:cs typeface="Times New Roman"/>
              </a:rPr>
              <a:t> AL 						SHAMIRI, </a:t>
            </a:r>
            <a:r>
              <a:rPr lang="tr-TR" sz="1200" dirty="0" err="1">
                <a:latin typeface="Times New Roman"/>
                <a:cs typeface="Times New Roman"/>
              </a:rPr>
              <a:t>Thais</a:t>
            </a:r>
            <a:r>
              <a:rPr lang="tr-TR" sz="1200" dirty="0">
                <a:latin typeface="Times New Roman"/>
                <a:cs typeface="Times New Roman"/>
              </a:rPr>
              <a:t> MELZ,</a:t>
            </a:r>
            <a:r>
              <a:rPr lang="tr-TR" sz="1200" baseline="30000" dirty="0">
                <a:latin typeface="Times New Roman"/>
                <a:cs typeface="Times New Roman"/>
              </a:rPr>
              <a:t> </a:t>
            </a:r>
            <a:r>
              <a:rPr lang="tr-TR" sz="1200" dirty="0">
                <a:latin typeface="Times New Roman"/>
                <a:cs typeface="Times New Roman"/>
              </a:rPr>
              <a:t>Arda 					GEZER, Barış Mert CENGİZ, 					Esra GÖK, Eren ÖZBAKAN, 					Sude TOPRAK, Büşra TUNÇ</a:t>
            </a:r>
          </a:p>
          <a:p>
            <a:pPr marL="0" indent="0" algn="just">
              <a:buNone/>
            </a:pPr>
            <a:r>
              <a:rPr lang="tr-TR" sz="1200" b="1" dirty="0">
                <a:latin typeface="Times New Roman"/>
                <a:cs typeface="Times New Roman"/>
              </a:rPr>
              <a:t>ÖZET</a:t>
            </a:r>
            <a:endParaRPr lang="tr-TR" sz="1200" dirty="0">
              <a:latin typeface="Times New Roman"/>
              <a:cs typeface="Calibri" panose="020F0502020204030204"/>
            </a:endParaRPr>
          </a:p>
          <a:p>
            <a:pPr marL="0" indent="0" algn="just">
              <a:buNone/>
            </a:pPr>
            <a:r>
              <a:rPr lang="tr-TR" sz="1200" dirty="0">
                <a:latin typeface="Times New Roman"/>
                <a:cs typeface="Times New Roman"/>
              </a:rPr>
              <a:t>Mimar Sinan Güzel Sanatlar Üniversitesi, Mimarlık Fakültesi, Şehir ve Bölge Planlama Bölümü, Kentsel Koruma ve Yenileme Yüksek Lisans Programı 2023-2024 Akademik Yılı saha çalışması özellikle kültürel miras ve koruma vurgusu çerçevesinde MSGSÜ Kentsel Koruma ve Yenileme yüksek lisans öğrencileri ile Balıkesir Üniversitesi, Mimarlık Bölümü lisans ve yüksek lisans öğrencileri ile birlikte Balıkesir’in Gömeç İlçesinde gerçekleştirilmiştir. Akademik saha araştırması sonuçları kapsamlı bir ele alışla bütün bir akademik yıl boyunca irdelenecek ve Gömeç’te kentsel ve mimari ölçekte kültürel miras değerlerinin korunması ve kentsel mekanın iyileştirilmesine yönelik çeşitli öneriler geliştirilecektir. Saha çalışması sonuçta kentin stratejik ve mekânsal planlama ve tasarımına yönelik yerinde gözlem, tespit, veri toplama ve analizler içeren bir ön araştırma çalışmasıdır. Gömeç’te 22-27 Ekim 2023 tarihlerinde gerçekleştirilen saha çalışması zaman ve araştırma ekibinin sayıca azlığı nedeniyle sadece Gömeç ilçe merkezinde yoğunlaşmıştır. Bu kapsamda Gömeç ilçe merkezinde Atatürk Caddesi’nin Belediye ile Gömeç Meydanı arasında kalan kesimi, Gömeç Meydanı ve çevresindeki yerleşim alanlarında parsel, yapı ve bağımsız birim ölçeğinde arazi kullanım tespiti, </a:t>
            </a:r>
            <a:r>
              <a:rPr lang="tr-TR" sz="1200" dirty="0" err="1">
                <a:latin typeface="Times New Roman"/>
                <a:cs typeface="Times New Roman"/>
              </a:rPr>
              <a:t>mekansal</a:t>
            </a:r>
            <a:r>
              <a:rPr lang="tr-TR" sz="1200" dirty="0">
                <a:latin typeface="Times New Roman"/>
                <a:cs typeface="Times New Roman"/>
              </a:rPr>
              <a:t> sorunlar ve sorun alanları, önerilen müdahale biçimleri, geleneksel dokuda çeşitli sokak cephesi etütleri, yerleşme dokusundaki farklılaşmalara göre farklı yerleşme bölgesi tespitleri, kentsel imge analizi, Gömeç ilçesinde yapılaşma hızına ilişkin analizler ile uydu görüntülerinden Gömeç ilçe merkezi, Karaağaç ve sahil kesiminde kentsel yayılma analizleri gerçekleştirilmiştir. Süreç içinde yeni analizlerle çalışma zenginleştirilecektir. Gömeç özellikle pandemi sırasında ve sonrasında yoğunlaşan inşaat faaliyetleri nedeniyle yerleşme dokusunda hızlı bir değişim ve dönüşüm yaşamaktadır. </a:t>
            </a:r>
          </a:p>
          <a:p>
            <a:endParaRPr lang="tr-TR" dirty="0">
              <a:cs typeface="Calibri"/>
            </a:endParaRPr>
          </a:p>
        </p:txBody>
      </p:sp>
      <p:sp>
        <p:nvSpPr>
          <p:cNvPr id="4" name="Slayt Numarası Yer Tutucusu 3">
            <a:extLst>
              <a:ext uri="{FF2B5EF4-FFF2-40B4-BE49-F238E27FC236}">
                <a16:creationId xmlns:a16="http://schemas.microsoft.com/office/drawing/2014/main" id="{BA45E619-B4AE-1673-9F27-53A42AD862FD}"/>
              </a:ext>
            </a:extLst>
          </p:cNvPr>
          <p:cNvSpPr>
            <a:spLocks noGrp="1"/>
          </p:cNvSpPr>
          <p:nvPr>
            <p:ph type="sldNum" sz="quarter" idx="12"/>
          </p:nvPr>
        </p:nvSpPr>
        <p:spPr/>
        <p:txBody>
          <a:bodyPr/>
          <a:lstStyle/>
          <a:p>
            <a:fld id="{320A84BC-3F9E-4B08-9743-FC4E27FA5126}" type="slidenum">
              <a:rPr lang="tr-TR" sz="1400" smtClean="0">
                <a:latin typeface="Aptos"/>
              </a:rPr>
              <a:pPr/>
              <a:t>26</a:t>
            </a:fld>
            <a:endParaRPr lang="tr-TR" sz="1400">
              <a:latin typeface="Aptos"/>
            </a:endParaRPr>
          </a:p>
        </p:txBody>
      </p:sp>
      <p:pic>
        <p:nvPicPr>
          <p:cNvPr id="5" name="Picture 2" descr="E:\doğa sempozyumu\logo.jpg"/>
          <p:cNvPicPr>
            <a:picLocks noChangeAspect="1" noChangeArrowheads="1"/>
          </p:cNvPicPr>
          <p:nvPr/>
        </p:nvPicPr>
        <p:blipFill>
          <a:blip r:embed="rId2"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1687664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ED6C72-97AE-57D7-ED84-9E01696A0A59}"/>
              </a:ext>
            </a:extLst>
          </p:cNvPr>
          <p:cNvSpPr>
            <a:spLocks noGrp="1"/>
          </p:cNvSpPr>
          <p:nvPr>
            <p:ph type="title"/>
          </p:nvPr>
        </p:nvSpPr>
        <p:spPr>
          <a:xfrm>
            <a:off x="228840" y="5512359"/>
            <a:ext cx="6540801" cy="3384624"/>
          </a:xfrm>
        </p:spPr>
        <p:txBody>
          <a:bodyPr>
            <a:noAutofit/>
          </a:bodyPr>
          <a:lstStyle/>
          <a:p>
            <a:pPr algn="just"/>
            <a:r>
              <a:rPr lang="tr-TR" sz="1200" b="1" dirty="0">
                <a:latin typeface="Times New Roman"/>
                <a:cs typeface="Times New Roman"/>
              </a:rPr>
              <a:t>Anahtar Kelimeler: </a:t>
            </a:r>
            <a:r>
              <a:rPr lang="tr-TR" sz="1200" dirty="0">
                <a:latin typeface="Times New Roman"/>
                <a:cs typeface="Times New Roman"/>
              </a:rPr>
              <a:t>Şehircilik, Kentsel Kültürel Miras, Sivil Mimarlık, Gömeç.</a:t>
            </a:r>
          </a:p>
          <a:p>
            <a:pPr algn="just"/>
            <a:endParaRPr lang="tr-TR" sz="1200" dirty="0">
              <a:latin typeface="Times New Roman"/>
              <a:cs typeface="Times New Roman"/>
            </a:endParaRPr>
          </a:p>
          <a:p>
            <a:pPr algn="just"/>
            <a:r>
              <a:rPr lang="tr-TR" sz="1100" baseline="30000" dirty="0">
                <a:latin typeface="Times New Roman"/>
                <a:cs typeface="Times New Roman"/>
              </a:rPr>
              <a:t>*</a:t>
            </a:r>
            <a:r>
              <a:rPr lang="tr-TR" sz="1100" dirty="0">
                <a:latin typeface="Times New Roman"/>
                <a:cs typeface="Times New Roman"/>
              </a:rPr>
              <a:t> Prof. Dr., Şehir Plancısı, MSGSÜ Şehir ve Bölge Planlama Bölüm Başkanı, Kentsel Koruma ve Yenileme Bilim Dalı Başkanı, </a:t>
            </a:r>
            <a:r>
              <a:rPr lang="tr-TR" sz="1100" dirty="0">
                <a:latin typeface="Times New Roman"/>
                <a:cs typeface="Times New Roman"/>
                <a:hlinkClick r:id="rId2"/>
              </a:rPr>
              <a:t>rifat.akbulut@msgsu.edu.tr</a:t>
            </a:r>
            <a:endParaRPr lang="tr-TR" sz="1100" dirty="0">
              <a:latin typeface="Times New Roman"/>
              <a:cs typeface="Times New Roman"/>
            </a:endParaRPr>
          </a:p>
          <a:p>
            <a:pPr algn="just"/>
            <a:r>
              <a:rPr lang="tr-TR" sz="1100" baseline="30000" dirty="0">
                <a:latin typeface="Times New Roman"/>
                <a:cs typeface="Times New Roman"/>
              </a:rPr>
              <a:t>**</a:t>
            </a:r>
            <a:r>
              <a:rPr lang="tr-TR" sz="1100" dirty="0">
                <a:latin typeface="Times New Roman"/>
                <a:cs typeface="Times New Roman"/>
              </a:rPr>
              <a:t> Doç. Dr., Şehir Plancısı, MSGSÜ Fen Bilimleri Enstitüsü Müdür Yardımcısı, Kentsel Koruma ve Yenileme Bilim Dalı </a:t>
            </a:r>
          </a:p>
          <a:p>
            <a:pPr algn="just"/>
            <a:r>
              <a:rPr lang="tr-TR" sz="1100" baseline="30000" dirty="0">
                <a:latin typeface="Times New Roman"/>
                <a:cs typeface="Times New Roman"/>
              </a:rPr>
              <a:t>*** </a:t>
            </a:r>
            <a:r>
              <a:rPr lang="tr-TR" sz="1100" dirty="0">
                <a:latin typeface="Times New Roman"/>
                <a:cs typeface="Times New Roman"/>
              </a:rPr>
              <a:t>Doç. Dr., Mimar, Restorasyon Uzmanı, MSGSÜ Şehir ve Bölge Planlama Bölüm Başkan Yardımcısı, Kentsel Koruma ve Yenileme Bilim Dalı </a:t>
            </a:r>
          </a:p>
          <a:p>
            <a:pPr algn="just"/>
            <a:r>
              <a:rPr lang="tr-TR" sz="1100" baseline="30000" dirty="0">
                <a:latin typeface="Times New Roman"/>
                <a:cs typeface="Times New Roman"/>
              </a:rPr>
              <a:t>****</a:t>
            </a:r>
            <a:r>
              <a:rPr lang="tr-TR" sz="1100" dirty="0">
                <a:latin typeface="Times New Roman"/>
                <a:cs typeface="Times New Roman"/>
              </a:rPr>
              <a:t> Dr. Öğr. Üyesi, Şehir Plancısı, Balıkesir Üniversitesi, Mimarlık Bölümü </a:t>
            </a:r>
          </a:p>
          <a:p>
            <a:pPr algn="just"/>
            <a:r>
              <a:rPr lang="tr-TR" sz="1100" baseline="30000" dirty="0">
                <a:latin typeface="Times New Roman"/>
                <a:cs typeface="Times New Roman"/>
              </a:rPr>
              <a:t>*****</a:t>
            </a:r>
            <a:r>
              <a:rPr lang="tr-TR" sz="1100" dirty="0">
                <a:latin typeface="Times New Roman"/>
                <a:cs typeface="Times New Roman"/>
              </a:rPr>
              <a:t> Arş. Gör. Dr., Mimar, Kentsel Tasarım Uzmanı, MSGSÜ Kentsel Koruma ve Yenileme Bilim Dalı </a:t>
            </a:r>
          </a:p>
          <a:p>
            <a:pPr algn="just"/>
            <a:r>
              <a:rPr lang="tr-TR" sz="1100" baseline="30000" dirty="0">
                <a:latin typeface="Times New Roman"/>
                <a:cs typeface="Times New Roman"/>
              </a:rPr>
              <a:t>******</a:t>
            </a:r>
            <a:r>
              <a:rPr lang="tr-TR" sz="1100" dirty="0">
                <a:latin typeface="Times New Roman"/>
                <a:cs typeface="Times New Roman"/>
              </a:rPr>
              <a:t> Dr., Şehir Plancısı, Coğrafyacı, MSGSÜ Fen Bilimleri Enstitüsü, Kentsel Koruma ve Yenileme Yüksek Lisans Programı Danışmanı</a:t>
            </a:r>
          </a:p>
          <a:p>
            <a:pPr algn="just"/>
            <a:r>
              <a:rPr lang="tr-TR" sz="1100" baseline="30000" dirty="0">
                <a:latin typeface="Times New Roman"/>
                <a:cs typeface="Times New Roman"/>
              </a:rPr>
              <a:t>******* </a:t>
            </a:r>
            <a:r>
              <a:rPr lang="tr-TR" sz="1100" dirty="0">
                <a:latin typeface="Times New Roman"/>
                <a:cs typeface="Times New Roman"/>
              </a:rPr>
              <a:t>Arş. Gör., Şehir Plancısı, MSGSÜ Kentsel Koruma ve Yenileme Bilim Dalı </a:t>
            </a:r>
          </a:p>
          <a:p>
            <a:pPr algn="just"/>
            <a:r>
              <a:rPr lang="tr-TR" sz="1100" baseline="30000" dirty="0">
                <a:latin typeface="Times New Roman"/>
                <a:cs typeface="Times New Roman"/>
              </a:rPr>
              <a:t>******** </a:t>
            </a:r>
            <a:r>
              <a:rPr lang="tr-TR" sz="1100" dirty="0">
                <a:latin typeface="Times New Roman"/>
                <a:cs typeface="Times New Roman"/>
              </a:rPr>
              <a:t>Doktora Öğrencisi, Mimar Sinan Güzel Sanatlar Üniversitesi, Fen Bilimleri Enstitüsü, Şehircilik </a:t>
            </a:r>
          </a:p>
          <a:p>
            <a:pPr algn="just"/>
            <a:r>
              <a:rPr lang="tr-TR" sz="1100" baseline="30000" dirty="0">
                <a:latin typeface="Times New Roman"/>
                <a:cs typeface="Times New Roman"/>
              </a:rPr>
              <a:t>********* </a:t>
            </a:r>
            <a:r>
              <a:rPr lang="tr-TR" sz="1100" dirty="0">
                <a:latin typeface="Times New Roman"/>
                <a:cs typeface="Times New Roman"/>
              </a:rPr>
              <a:t>Yüksek Lisans </a:t>
            </a:r>
            <a:r>
              <a:rPr lang="tr-TR" sz="1100" dirty="0" err="1">
                <a:latin typeface="Times New Roman"/>
                <a:cs typeface="Times New Roman"/>
              </a:rPr>
              <a:t>Öğrencileri,Mimar</a:t>
            </a:r>
            <a:r>
              <a:rPr lang="tr-TR" sz="1100" dirty="0">
                <a:latin typeface="Times New Roman"/>
                <a:cs typeface="Times New Roman"/>
              </a:rPr>
              <a:t> Sinan Güzel Sanatlar Üniversitesi, Fen Bilimleri Enstitüsü, Kentsel Koruma ve Yenileme</a:t>
            </a:r>
          </a:p>
          <a:p>
            <a:pPr algn="just"/>
            <a:r>
              <a:rPr lang="tr-TR" sz="1100" baseline="30000" dirty="0">
                <a:latin typeface="Times New Roman"/>
                <a:cs typeface="Times New Roman"/>
              </a:rPr>
              <a:t>********** </a:t>
            </a:r>
            <a:r>
              <a:rPr lang="tr-TR" sz="1100" dirty="0">
                <a:latin typeface="Times New Roman"/>
                <a:cs typeface="Times New Roman"/>
              </a:rPr>
              <a:t>Yüksek Lisans Öğrencisi, Balıkesir Üniversitesi, Fen Bilimleri Enstitüsü, Mimarlık </a:t>
            </a:r>
          </a:p>
          <a:p>
            <a:pPr algn="just"/>
            <a:r>
              <a:rPr lang="tr-TR" sz="1100" baseline="30000" dirty="0">
                <a:latin typeface="Times New Roman"/>
                <a:cs typeface="Times New Roman"/>
              </a:rPr>
              <a:t>***********</a:t>
            </a:r>
            <a:r>
              <a:rPr lang="tr-TR" sz="1100" dirty="0">
                <a:latin typeface="Times New Roman"/>
                <a:cs typeface="Times New Roman"/>
              </a:rPr>
              <a:t> Mimarlık Bölümü Öğrencileri, Balıkesir Üniversitesi</a:t>
            </a:r>
          </a:p>
          <a:p>
            <a:endParaRPr lang="tr-TR" sz="1200" dirty="0">
              <a:latin typeface="Times New Roman"/>
              <a:cs typeface="Times New Roman"/>
            </a:endParaRPr>
          </a:p>
        </p:txBody>
      </p:sp>
      <p:sp>
        <p:nvSpPr>
          <p:cNvPr id="3" name="İçerik Yer Tutucusu 2">
            <a:extLst>
              <a:ext uri="{FF2B5EF4-FFF2-40B4-BE49-F238E27FC236}">
                <a16:creationId xmlns:a16="http://schemas.microsoft.com/office/drawing/2014/main" id="{86947846-749D-CDC0-EC9F-CF2E615663F0}"/>
              </a:ext>
            </a:extLst>
          </p:cNvPr>
          <p:cNvSpPr>
            <a:spLocks noGrp="1"/>
          </p:cNvSpPr>
          <p:nvPr>
            <p:ph idx="1"/>
          </p:nvPr>
        </p:nvSpPr>
        <p:spPr>
          <a:xfrm>
            <a:off x="113902" y="1563331"/>
            <a:ext cx="6630197" cy="2770234"/>
          </a:xfrm>
        </p:spPr>
        <p:txBody>
          <a:bodyPr vert="horz" lIns="91440" tIns="45720" rIns="91440" bIns="45720" rtlCol="0" anchor="t">
            <a:normAutofit/>
          </a:bodyPr>
          <a:lstStyle/>
          <a:p>
            <a:pPr marL="0" indent="0">
              <a:buNone/>
            </a:pPr>
            <a:r>
              <a:rPr lang="tr-TR" sz="1200" dirty="0">
                <a:latin typeface="Times New Roman"/>
                <a:cs typeface="Times New Roman"/>
              </a:rPr>
              <a:t>Çoğunlukla tek ya da az katlı, </a:t>
            </a:r>
            <a:r>
              <a:rPr lang="tr-TR" sz="1200" dirty="0" err="1">
                <a:latin typeface="Times New Roman"/>
                <a:cs typeface="Times New Roman"/>
              </a:rPr>
              <a:t>kargir</a:t>
            </a:r>
            <a:r>
              <a:rPr lang="tr-TR" sz="1200" dirty="0">
                <a:latin typeface="Times New Roman"/>
                <a:cs typeface="Times New Roman"/>
              </a:rPr>
              <a:t>, bahçeli ya da avlulu, gösterişsiz Gömeç evleri ve bu yapıların oluşturduğu yarı kırsal geleneksel yerleşme dokusu yerlerini oldukça hızlı bir şekilde çoğunlukla dört ya da beş katlı apartmanlara bırakmaktadır. Mevcut, cadde, sokak ve meydan gibi kamusal açık alanlar inşaat ve altyapı çalışmaları nedeniyle bakımsız durumdadır. Geleneksel olarak tanımlanabilecek yerleşme dokusu da genel bir köhneme hali içindedir. Kamusal açık alanlarda aynı zamanda belirgin bir tasarım eksikliği ve tasarım ihtiyacı bulunmaktadır. Genel olarak mevcut Gömeç kentsel peyzajı düşük nitelikli ve özellikle kültürel miras ve kentsel koruma açısından sorunlu bir profil çizmektedir. Her ne kadar Gömeç geleneksel yerleşme dokusu ve bunu oluşturan yapılar genel olarak örneğin Ayvalık gibi kendisine özgü mimari özellikler göstermese de korumacı bir yaklaşımla ele alınmaya değer kimi özgün niteliklere de sahiptir. Çalışmanın sonucunda Gömeç ilçe merkezi için olası yeni koruma alanlarının belirlenmesi ve alan yönetim planı çalışması için sürecin tanımlanması, kentsel yapılaşma ve gelişme eğilim ve dinamiklerinin analizi, olası tescilsiz ancak korunması gerekli sivil mimarlık örneklerinin belirlenmesi, kısaca Gömeç’te kentsel kültürel miras değerlerinin korunmasına yönelik öneriler geliştirilmesi hedeflenmektedir.  </a:t>
            </a:r>
          </a:p>
        </p:txBody>
      </p:sp>
      <p:sp>
        <p:nvSpPr>
          <p:cNvPr id="4" name="Slayt Numarası Yer Tutucusu 3">
            <a:extLst>
              <a:ext uri="{FF2B5EF4-FFF2-40B4-BE49-F238E27FC236}">
                <a16:creationId xmlns:a16="http://schemas.microsoft.com/office/drawing/2014/main" id="{1EB6FD40-3597-7CD8-0686-7A24D290A34A}"/>
              </a:ext>
            </a:extLst>
          </p:cNvPr>
          <p:cNvSpPr>
            <a:spLocks noGrp="1"/>
          </p:cNvSpPr>
          <p:nvPr>
            <p:ph type="sldNum" sz="quarter" idx="12"/>
          </p:nvPr>
        </p:nvSpPr>
        <p:spPr/>
        <p:txBody>
          <a:bodyPr/>
          <a:lstStyle/>
          <a:p>
            <a:fld id="{320A84BC-3F9E-4B08-9743-FC4E27FA5126}" type="slidenum">
              <a:rPr lang="tr-TR" sz="1400" smtClean="0">
                <a:latin typeface="Aptos"/>
              </a:rPr>
              <a:pPr/>
              <a:t>27</a:t>
            </a:fld>
            <a:endParaRPr lang="tr-TR" sz="1400">
              <a:latin typeface="Aptos"/>
            </a:endParaRPr>
          </a:p>
        </p:txBody>
      </p:sp>
      <p:pic>
        <p:nvPicPr>
          <p:cNvPr id="5" name="Picture 2" descr="E:\doğa sempozyumu\logo.jpg"/>
          <p:cNvPicPr>
            <a:picLocks noChangeAspect="1" noChangeArrowheads="1"/>
          </p:cNvPicPr>
          <p:nvPr/>
        </p:nvPicPr>
        <p:blipFill>
          <a:blip r:embed="rId3"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2015798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53CDEB-418B-B0CC-DE42-591B77C309FA}"/>
              </a:ext>
            </a:extLst>
          </p:cNvPr>
          <p:cNvSpPr>
            <a:spLocks noGrp="1"/>
          </p:cNvSpPr>
          <p:nvPr>
            <p:ph type="title"/>
          </p:nvPr>
        </p:nvSpPr>
        <p:spPr>
          <a:xfrm>
            <a:off x="101131" y="8158220"/>
            <a:ext cx="6540801" cy="598163"/>
          </a:xfrm>
        </p:spPr>
        <p:txBody>
          <a:bodyPr/>
          <a:lstStyle/>
          <a:p>
            <a:pPr marL="285750" indent="-285750">
              <a:spcBef>
                <a:spcPts val="1000"/>
              </a:spcBef>
              <a:buFont typeface="Arial,Sans-Serif"/>
              <a:buChar char="•"/>
            </a:pPr>
            <a:endParaRPr lang="en-US" sz="1200" dirty="0">
              <a:latin typeface="Times New Roman"/>
              <a:cs typeface="Calibri"/>
            </a:endParaRPr>
          </a:p>
          <a:p>
            <a:pPr>
              <a:spcBef>
                <a:spcPts val="1000"/>
              </a:spcBef>
            </a:pPr>
            <a:r>
              <a:rPr lang="tr-TR" sz="1200" dirty="0">
                <a:latin typeface="Times New Roman"/>
                <a:cs typeface="Times New Roman"/>
                <a:hlinkClick r:id="rId2"/>
              </a:rPr>
              <a:t>*</a:t>
            </a:r>
            <a:r>
              <a:rPr lang="tr-TR" sz="1100" dirty="0">
                <a:latin typeface="Times New Roman"/>
                <a:cs typeface="Times New Roman"/>
              </a:rPr>
              <a:t>Dr. Öğr. Üyesi, Balıkesir Üniversitesi, Ayvalık MYO, </a:t>
            </a:r>
            <a:r>
              <a:rPr lang="tr-TR" sz="1100" dirty="0">
                <a:latin typeface="Times New Roman"/>
                <a:cs typeface="Times New Roman"/>
                <a:hlinkClick r:id="rId3"/>
              </a:rPr>
              <a:t>ffurtuna@hotmail.com</a:t>
            </a:r>
            <a:r>
              <a:rPr lang="tr-TR" sz="1100" dirty="0">
                <a:latin typeface="Times New Roman"/>
                <a:cs typeface="Times New Roman"/>
              </a:rPr>
              <a:t>. </a:t>
            </a:r>
            <a:endParaRPr lang="tr-TR" sz="1100" dirty="0"/>
          </a:p>
        </p:txBody>
      </p:sp>
      <p:sp>
        <p:nvSpPr>
          <p:cNvPr id="3" name="İçerik Yer Tutucusu 2">
            <a:extLst>
              <a:ext uri="{FF2B5EF4-FFF2-40B4-BE49-F238E27FC236}">
                <a16:creationId xmlns:a16="http://schemas.microsoft.com/office/drawing/2014/main" id="{BB8D685B-883B-B87C-0C2F-F44FE166A1A4}"/>
              </a:ext>
            </a:extLst>
          </p:cNvPr>
          <p:cNvSpPr>
            <a:spLocks noGrp="1"/>
          </p:cNvSpPr>
          <p:nvPr>
            <p:ph idx="1"/>
          </p:nvPr>
        </p:nvSpPr>
        <p:spPr>
          <a:xfrm>
            <a:off x="101131" y="1473858"/>
            <a:ext cx="6655739" cy="5684516"/>
          </a:xfrm>
        </p:spPr>
        <p:txBody>
          <a:bodyPr vert="horz" lIns="91440" tIns="45720" rIns="91440" bIns="45720" rtlCol="0" anchor="t">
            <a:normAutofit/>
          </a:bodyPr>
          <a:lstStyle/>
          <a:p>
            <a:pPr marL="0" indent="0" algn="ctr">
              <a:buNone/>
            </a:pPr>
            <a:r>
              <a:rPr lang="tr-TR" sz="1200" b="1" dirty="0">
                <a:latin typeface="Times New Roman"/>
                <a:cs typeface="Times New Roman"/>
              </a:rPr>
              <a:t>BAYINDIRLIK FAALİYETLERİNİN KÜLTÜR VARLIKLARI ÜZERİNE ETKİLERİ: BALIKESIR İLİ GÖMEÇ İLÇESİ YAYA MAHALLESİ MEZARLIĞI</a:t>
            </a:r>
            <a:endParaRPr lang="tr-TR" dirty="0">
              <a:cs typeface="Calibri" panose="020F0502020204030204"/>
            </a:endParaRPr>
          </a:p>
          <a:p>
            <a:endParaRPr lang="tr-TR" dirty="0"/>
          </a:p>
          <a:p>
            <a:endParaRPr lang="tr-TR" dirty="0"/>
          </a:p>
          <a:p>
            <a:pPr marL="0" indent="0" algn="r">
              <a:buNone/>
            </a:pPr>
            <a:r>
              <a:rPr lang="tr-TR" sz="1200" dirty="0">
                <a:latin typeface="Times New Roman"/>
                <a:cs typeface="Times New Roman"/>
              </a:rPr>
              <a:t>					Figen ERDOĞDU</a:t>
            </a:r>
            <a:r>
              <a:rPr lang="tr-TR" sz="1200" dirty="0">
                <a:latin typeface="Times New Roman"/>
                <a:cs typeface="Times New Roman"/>
                <a:hlinkClick r:id="rId2"/>
              </a:rPr>
              <a:t>*</a:t>
            </a:r>
            <a:endParaRPr lang="tr-TR" dirty="0">
              <a:cs typeface="Calibri" panose="020F0502020204030204"/>
            </a:endParaRPr>
          </a:p>
          <a:p>
            <a:endParaRPr lang="tr-TR" dirty="0"/>
          </a:p>
          <a:p>
            <a:endParaRPr lang="tr-TR" dirty="0"/>
          </a:p>
          <a:p>
            <a:pPr marL="0" indent="0">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Türk sanatının bir kolunu oluşturan mezar taşları, kültür varlıkları arasında önemli bir yer tutmaktadır. Yapıldıkları dönemin </a:t>
            </a:r>
            <a:r>
              <a:rPr lang="tr-TR" sz="1200" dirty="0" err="1">
                <a:latin typeface="Times New Roman"/>
                <a:cs typeface="Times New Roman"/>
              </a:rPr>
              <a:t>sosyo</a:t>
            </a:r>
            <a:r>
              <a:rPr lang="tr-TR" sz="1200" dirty="0">
                <a:latin typeface="Times New Roman"/>
                <a:cs typeface="Times New Roman"/>
              </a:rPr>
              <a:t>-kültürel özelliklerini, yaşam biçimlerini, tarihin tanığı olarak günümüze ulaştırmışlardır. Aynı zamanda geçmiş ile gelecek arasındaki bağlantıyı kuran somut sanat eserleridir. Bu çalışmada 19. ve 20. yüzyıl Osmanlı mezar taşları incelenmiştir. Anadolu süsleme sanatında görülen motif ve kompozisyonların en yoğun olarak görüldüğü bir diğer alan da mezar taşları süslemeciliğidir. Tarihi belge olarak karşımıza çıkan bu mezar taşları, bugün kültür varlıkları arasında yeteri kadar ilgi görmemektedir. Her biri açık hava müzesi niteliğine sahip tarihi mezarlıklar, doğal ve insanların sebep olduğu tahribattan dolayı tarih sayfalarından birer birer eksilmektedir. Bu bağlamda Gömeç ilçesi Yaya Mahallesi Mezarlığı da önemli bir örnek oluşturmaktadır. Amaç, bu eserlerin sanatsal ve kültürel özelliklerini ortaya çıkarmak, yok olup gitmelerine, çalınmalarına engel olmaktır. </a:t>
            </a:r>
            <a:endParaRPr lang="tr-TR" dirty="0"/>
          </a:p>
          <a:p>
            <a:pPr marL="0" indent="0" algn="just">
              <a:buNone/>
            </a:pPr>
            <a:r>
              <a:rPr lang="tr-TR" sz="1200" b="1" dirty="0">
                <a:latin typeface="Times New Roman"/>
                <a:cs typeface="Times New Roman"/>
              </a:rPr>
              <a:t>Anahtar Kelimeler: </a:t>
            </a:r>
            <a:r>
              <a:rPr lang="tr-TR" sz="1200" dirty="0">
                <a:latin typeface="Times New Roman"/>
                <a:cs typeface="Times New Roman"/>
              </a:rPr>
              <a:t>Gömeç, Mezar Taşları, Yaya Mahallesi Mezarlığı, Koruma, Bayındırlık Etkileri.</a:t>
            </a:r>
            <a:endParaRPr lang="tr-TR" dirty="0"/>
          </a:p>
          <a:p>
            <a:endParaRPr lang="tr-TR" dirty="0">
              <a:cs typeface="Calibri"/>
            </a:endParaRPr>
          </a:p>
        </p:txBody>
      </p:sp>
      <p:sp>
        <p:nvSpPr>
          <p:cNvPr id="4" name="Slayt Numarası Yer Tutucusu 3">
            <a:extLst>
              <a:ext uri="{FF2B5EF4-FFF2-40B4-BE49-F238E27FC236}">
                <a16:creationId xmlns:a16="http://schemas.microsoft.com/office/drawing/2014/main" id="{00280A88-B6C4-DDBE-2ADD-044B7491A344}"/>
              </a:ext>
            </a:extLst>
          </p:cNvPr>
          <p:cNvSpPr>
            <a:spLocks noGrp="1"/>
          </p:cNvSpPr>
          <p:nvPr>
            <p:ph type="sldNum" sz="quarter" idx="12"/>
          </p:nvPr>
        </p:nvSpPr>
        <p:spPr/>
        <p:txBody>
          <a:bodyPr/>
          <a:lstStyle/>
          <a:p>
            <a:fld id="{320A84BC-3F9E-4B08-9743-FC4E27FA5126}" type="slidenum">
              <a:rPr lang="tr-TR" sz="1400" smtClean="0">
                <a:latin typeface="Aptos"/>
              </a:rPr>
              <a:pPr/>
              <a:t>28</a:t>
            </a:fld>
            <a:endParaRPr lang="tr-TR" sz="1400">
              <a:latin typeface="Aptos"/>
            </a:endParaRPr>
          </a:p>
        </p:txBody>
      </p:sp>
      <p:pic>
        <p:nvPicPr>
          <p:cNvPr id="5" name="Picture 2" descr="E:\doğa sempozyumu\logo.jpg"/>
          <p:cNvPicPr>
            <a:picLocks noChangeAspect="1" noChangeArrowheads="1"/>
          </p:cNvPicPr>
          <p:nvPr/>
        </p:nvPicPr>
        <p:blipFill>
          <a:blip r:embed="rId4"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1857621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2D4995-F734-5CA7-13DA-C7C7D36C7282}"/>
              </a:ext>
            </a:extLst>
          </p:cNvPr>
          <p:cNvSpPr>
            <a:spLocks noGrp="1"/>
          </p:cNvSpPr>
          <p:nvPr>
            <p:ph type="title"/>
          </p:nvPr>
        </p:nvSpPr>
        <p:spPr>
          <a:xfrm>
            <a:off x="88360" y="7634160"/>
            <a:ext cx="6642968" cy="1914702"/>
          </a:xfrm>
        </p:spPr>
        <p:txBody>
          <a:bodyPr/>
          <a:lstStyle/>
          <a:p>
            <a:r>
              <a:rPr lang="tr-TR" sz="1200" dirty="0">
                <a:latin typeface="Times New Roman"/>
                <a:cs typeface="Times New Roman"/>
                <a:hlinkClick r:id="rId2"/>
              </a:rPr>
              <a:t>*</a:t>
            </a:r>
            <a:r>
              <a:rPr lang="tr-TR" sz="1100" dirty="0">
                <a:latin typeface="Times New Roman"/>
                <a:cs typeface="Times New Roman"/>
              </a:rPr>
              <a:t>Doç. Dr., Balıkesir Üniversitesi Güzel Sanatlar Fakültesi, Grafik Sanatlar Bölümü, </a:t>
            </a:r>
            <a:r>
              <a:rPr lang="tr-TR" sz="1100" dirty="0">
                <a:latin typeface="Times New Roman"/>
                <a:cs typeface="Times New Roman"/>
                <a:hlinkClick r:id="rId3"/>
              </a:rPr>
              <a:t>oisir@live.com</a:t>
            </a:r>
            <a:endParaRPr lang="tr-TR" sz="1100" dirty="0">
              <a:cs typeface="Calibri Light" panose="020F0302020204030204"/>
            </a:endParaRPr>
          </a:p>
        </p:txBody>
      </p:sp>
      <p:sp>
        <p:nvSpPr>
          <p:cNvPr id="3" name="İçerik Yer Tutucusu 2">
            <a:extLst>
              <a:ext uri="{FF2B5EF4-FFF2-40B4-BE49-F238E27FC236}">
                <a16:creationId xmlns:a16="http://schemas.microsoft.com/office/drawing/2014/main" id="{55186080-7BBF-364A-5656-81F31CD29EE0}"/>
              </a:ext>
            </a:extLst>
          </p:cNvPr>
          <p:cNvSpPr>
            <a:spLocks noGrp="1"/>
          </p:cNvSpPr>
          <p:nvPr>
            <p:ph idx="1"/>
          </p:nvPr>
        </p:nvSpPr>
        <p:spPr>
          <a:xfrm>
            <a:off x="88360" y="1346038"/>
            <a:ext cx="6681281" cy="5531133"/>
          </a:xfrm>
        </p:spPr>
        <p:txBody>
          <a:bodyPr vert="horz" lIns="91440" tIns="45720" rIns="91440" bIns="45720" rtlCol="0" anchor="t">
            <a:normAutofit/>
          </a:bodyPr>
          <a:lstStyle/>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KENT MARKALAŞMASINDA GÖRSEL KİMLİĞİN İSTİKRARLI SUNUMU VE KORUNMASI</a:t>
            </a:r>
            <a:endParaRPr lang="tr-TR" dirty="0">
              <a:cs typeface="Calibri" panose="020F0502020204030204"/>
            </a:endParaRPr>
          </a:p>
          <a:p>
            <a:endParaRPr lang="tr-TR" dirty="0"/>
          </a:p>
          <a:p>
            <a:pPr marL="0" indent="0" algn="r">
              <a:buNone/>
            </a:pPr>
            <a:r>
              <a:rPr lang="tr-TR" sz="1200" dirty="0">
                <a:latin typeface="Times New Roman"/>
                <a:cs typeface="Times New Roman"/>
              </a:rPr>
              <a:t>						Öznur IŞIR</a:t>
            </a:r>
            <a:r>
              <a:rPr lang="tr-TR" sz="1200" dirty="0">
                <a:latin typeface="Times New Roman"/>
                <a:cs typeface="Times New Roman"/>
                <a:hlinkClick r:id="rId2"/>
              </a:rPr>
              <a:t>*</a:t>
            </a:r>
            <a:endParaRPr lang="tr-TR" dirty="0"/>
          </a:p>
          <a:p>
            <a:pPr algn="just"/>
            <a:endParaRPr lang="tr-TR" dirty="0"/>
          </a:p>
          <a:p>
            <a:pPr marL="0" indent="0" algn="just">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Yatırımları çekmek, turizmi arttırmak, rekabet üstünlüğü sağlamak, göç almak gibi ekonomik açıdan ve yerel değerleri korumak, kültürel kimliği güçlendirmek gibi sosyal açıdan pek çok avantajı beraberinde getirmesinden ötürü markalaşma, günümüzde yerel yönetimler tarafından dikkate alınan önemli konuların başında gelmektedir. İstikrarlı bir şekilde sunulan görsel kimliğe sahip olmak ise bölgenin marka imajının net biçimde algılanabilmesi ve ayırt edilebilmesi açısından oldukça önemlidir. Bu doğrultuda görsel kimliğinin sunumu açısından Gömeç Belediyesi’nin web sitesi ve sosyal medya hesapları incelenmiş; tarihi, kültürel, coğrafi ve sanatsal yönlerini etkili şekilde yansıtarak kendisini bir cazibe merkezi haline gelebilmesi adına tutarlı bir görsel kimliğe ihtiyaç duyduğu gözlemlenmiştir. Çalışma kapsamında marka şehir statüsündeki başarılı örneklerden; New York, Melbourne, Denver, Edinburgh, Liverpool, Paris ve Manchester’ın marka kitapları analiz edilmiştir. Bu örnekler ışığında Gömeç’in markalaşma sürecinde standartlaştırması gereken öğeler belirlenmiştir. Tipografi, renk paletleri, fotoğraflar, tanıtım materyalleri gibi öğeler örnekle beraber sunularak, bu öğelerin görsel kimliğin yaratılmasında ve korunmasındaki önemleri ele alınmıştır.</a:t>
            </a:r>
            <a:endParaRPr lang="tr-TR" dirty="0"/>
          </a:p>
          <a:p>
            <a:pPr marL="0" indent="0">
              <a:buNone/>
            </a:pPr>
            <a:r>
              <a:rPr lang="tr-TR" sz="1200" b="1" dirty="0">
                <a:latin typeface="Times New Roman"/>
                <a:cs typeface="Times New Roman"/>
              </a:rPr>
              <a:t>Anahtar Kelimeler:</a:t>
            </a:r>
            <a:r>
              <a:rPr lang="tr-TR" sz="1200" dirty="0">
                <a:latin typeface="Times New Roman"/>
                <a:cs typeface="Times New Roman"/>
              </a:rPr>
              <a:t> Marka Şehir, Marka Kitabı, Görsel Kimlik, Kurumsal Kimlik.</a:t>
            </a:r>
            <a:endParaRPr lang="tr-TR" dirty="0"/>
          </a:p>
          <a:p>
            <a:pPr marL="0" indent="0">
              <a:buNone/>
            </a:pPr>
            <a:endParaRPr lang="tr-TR" dirty="0">
              <a:cs typeface="Calibri" panose="020F0502020204030204"/>
            </a:endParaRPr>
          </a:p>
        </p:txBody>
      </p:sp>
      <p:sp>
        <p:nvSpPr>
          <p:cNvPr id="4" name="Slayt Numarası Yer Tutucusu 3">
            <a:extLst>
              <a:ext uri="{FF2B5EF4-FFF2-40B4-BE49-F238E27FC236}">
                <a16:creationId xmlns:a16="http://schemas.microsoft.com/office/drawing/2014/main" id="{FEEC53AF-FC41-468C-F022-5CA7C07FD7D0}"/>
              </a:ext>
            </a:extLst>
          </p:cNvPr>
          <p:cNvSpPr>
            <a:spLocks noGrp="1"/>
          </p:cNvSpPr>
          <p:nvPr>
            <p:ph type="sldNum" sz="quarter" idx="12"/>
          </p:nvPr>
        </p:nvSpPr>
        <p:spPr/>
        <p:txBody>
          <a:bodyPr/>
          <a:lstStyle/>
          <a:p>
            <a:fld id="{320A84BC-3F9E-4B08-9743-FC4E27FA5126}" type="slidenum">
              <a:rPr lang="tr-TR" sz="1400" smtClean="0">
                <a:latin typeface="Aptos"/>
              </a:rPr>
              <a:pPr/>
              <a:t>29</a:t>
            </a:fld>
            <a:endParaRPr lang="tr-TR" sz="1400">
              <a:latin typeface="Aptos"/>
            </a:endParaRPr>
          </a:p>
        </p:txBody>
      </p:sp>
      <p:pic>
        <p:nvPicPr>
          <p:cNvPr id="5" name="Picture 2" descr="E:\doğa sempozyumu\logo.jpg"/>
          <p:cNvPicPr>
            <a:picLocks noChangeAspect="1" noChangeArrowheads="1"/>
          </p:cNvPicPr>
          <p:nvPr/>
        </p:nvPicPr>
        <p:blipFill>
          <a:blip r:embed="rId4"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223798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6AEE4A03-1290-29A1-FE25-BDE6D7119DCE}"/>
              </a:ext>
            </a:extLst>
          </p:cNvPr>
          <p:cNvSpPr txBox="1"/>
          <p:nvPr/>
        </p:nvSpPr>
        <p:spPr>
          <a:xfrm>
            <a:off x="436431" y="1521051"/>
            <a:ext cx="5987019" cy="70480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2400" dirty="0">
                <a:latin typeface="Times New Roman"/>
                <a:cs typeface="Times New Roman"/>
              </a:rPr>
              <a:t>DİSİPLİNLER ARASI GÖMEÇ BULUŞMALARI</a:t>
            </a:r>
            <a:endParaRPr lang="tr-TR" dirty="0"/>
          </a:p>
          <a:p>
            <a:pPr algn="ctr"/>
            <a:r>
              <a:rPr lang="tr-TR" sz="2400" i="1" dirty="0">
                <a:latin typeface="Times New Roman"/>
                <a:cs typeface="Times New Roman"/>
              </a:rPr>
              <a:t>-Doğal ve Kültürel Miras Vizyonu-</a:t>
            </a:r>
            <a:endParaRPr lang="tr-TR" dirty="0"/>
          </a:p>
          <a:p>
            <a:pPr algn="just"/>
            <a:endParaRPr lang="tr-TR" dirty="0"/>
          </a:p>
          <a:p>
            <a:pPr algn="ctr"/>
            <a:r>
              <a:rPr lang="tr-TR" sz="1600" dirty="0">
                <a:latin typeface="Times New Roman"/>
                <a:cs typeface="Times New Roman"/>
              </a:rPr>
              <a:t>26-28 Ekim 2023 </a:t>
            </a:r>
            <a:endParaRPr lang="tr-TR" dirty="0"/>
          </a:p>
          <a:p>
            <a:pPr algn="ctr"/>
            <a:r>
              <a:rPr lang="tr-TR" sz="1600" dirty="0">
                <a:latin typeface="Times New Roman"/>
                <a:cs typeface="Times New Roman"/>
              </a:rPr>
              <a:t>Nuri BOZYEL Kültür Merkezi</a:t>
            </a:r>
            <a:endParaRPr lang="tr-TR" dirty="0"/>
          </a:p>
          <a:p>
            <a:pPr algn="ctr"/>
            <a:r>
              <a:rPr lang="tr-TR" sz="1600" dirty="0">
                <a:latin typeface="Times New Roman"/>
                <a:cs typeface="Times New Roman"/>
              </a:rPr>
              <a:t>Gömeç – Balıkesir</a:t>
            </a:r>
            <a:endParaRPr lang="tr-TR" dirty="0"/>
          </a:p>
          <a:p>
            <a:pPr algn="ctr"/>
            <a:r>
              <a:rPr lang="tr-TR" sz="1600" dirty="0">
                <a:latin typeface="Times New Roman"/>
                <a:cs typeface="Times New Roman"/>
                <a:hlinkClick r:id="rId2"/>
              </a:rPr>
              <a:t>https://gomec.bel.tr/gomec-sempozyum/</a:t>
            </a:r>
            <a:endParaRPr lang="tr-TR" dirty="0"/>
          </a:p>
          <a:p>
            <a:pPr algn="just"/>
            <a:endParaRPr lang="tr-TR" dirty="0"/>
          </a:p>
          <a:p>
            <a:pPr algn="ctr"/>
            <a:r>
              <a:rPr lang="tr-TR" sz="1400" b="1" dirty="0">
                <a:latin typeface="Times New Roman"/>
                <a:cs typeface="Times New Roman"/>
              </a:rPr>
              <a:t>SEMPOZYUM BİLDİRİ ÖZETLERİ KİTABI</a:t>
            </a:r>
            <a:endParaRPr lang="tr-TR" dirty="0"/>
          </a:p>
          <a:p>
            <a:pPr algn="just"/>
            <a:endParaRPr lang="tr-TR" dirty="0"/>
          </a:p>
          <a:p>
            <a:pPr algn="just"/>
            <a:endParaRPr lang="tr-TR" dirty="0"/>
          </a:p>
          <a:p>
            <a:pPr algn="just"/>
            <a:r>
              <a:rPr lang="tr-TR" sz="1400" b="1" dirty="0">
                <a:latin typeface="Times New Roman"/>
                <a:cs typeface="Times New Roman"/>
              </a:rPr>
              <a:t>e-ISBN:</a:t>
            </a:r>
            <a:r>
              <a:rPr lang="tr-TR" sz="1400" dirty="0">
                <a:latin typeface="Times New Roman"/>
                <a:cs typeface="Times New Roman"/>
              </a:rPr>
              <a:t> 978-625-94097-5-7</a:t>
            </a:r>
            <a:endParaRPr lang="tr-TR" dirty="0"/>
          </a:p>
          <a:p>
            <a:pPr algn="just"/>
            <a:endParaRPr lang="tr-TR" dirty="0"/>
          </a:p>
          <a:p>
            <a:pPr algn="just"/>
            <a:r>
              <a:rPr lang="tr-TR" sz="1200" b="1" dirty="0">
                <a:latin typeface="Times New Roman"/>
                <a:cs typeface="Times New Roman"/>
              </a:rPr>
              <a:t>Yayına Hazırlayanlar:</a:t>
            </a:r>
            <a:endParaRPr lang="tr-TR" dirty="0"/>
          </a:p>
          <a:p>
            <a:pPr algn="just"/>
            <a:r>
              <a:rPr lang="tr-TR" sz="1200" dirty="0">
                <a:latin typeface="Times New Roman"/>
                <a:cs typeface="Times New Roman"/>
              </a:rPr>
              <a:t>Doç. Dr. Sabriye ÇELİK UĞUZ, Doç. Dr. Gizem ÖZGÜREL, </a:t>
            </a:r>
          </a:p>
          <a:p>
            <a:pPr algn="just"/>
            <a:r>
              <a:rPr lang="tr-TR" sz="1200" dirty="0">
                <a:latin typeface="Times New Roman"/>
                <a:cs typeface="Times New Roman"/>
              </a:rPr>
              <a:t>Doç. Dr. Serap ALPER, Dr. Öğr. Üyesi Figen ALTINER</a:t>
            </a:r>
            <a:endParaRPr lang="tr-TR" dirty="0"/>
          </a:p>
          <a:p>
            <a:pPr algn="just"/>
            <a:endParaRPr lang="tr-TR" dirty="0"/>
          </a:p>
          <a:p>
            <a:pPr algn="just"/>
            <a:r>
              <a:rPr lang="tr-TR" sz="1200" b="1" dirty="0">
                <a:latin typeface="Times New Roman"/>
                <a:cs typeface="Times New Roman"/>
              </a:rPr>
              <a:t>Grafik Tasarım: Hilal DOĞANCI – Gömeç Belediyesi</a:t>
            </a:r>
            <a:endParaRPr lang="tr-TR" dirty="0"/>
          </a:p>
          <a:p>
            <a:pPr algn="just"/>
            <a:r>
              <a:rPr lang="tr-TR" sz="1200" b="1" dirty="0">
                <a:latin typeface="Times New Roman"/>
                <a:cs typeface="Times New Roman"/>
              </a:rPr>
              <a:t>Elektronik Yayın Formatı: PDF</a:t>
            </a:r>
            <a:endParaRPr lang="tr-TR" dirty="0"/>
          </a:p>
          <a:p>
            <a:pPr algn="just"/>
            <a:r>
              <a:rPr lang="tr-TR" sz="1200" b="1" dirty="0">
                <a:latin typeface="Times New Roman"/>
                <a:cs typeface="Times New Roman"/>
              </a:rPr>
              <a:t>Yayınlanma Tarihi: 15 Aralık 2023</a:t>
            </a:r>
            <a:endParaRPr lang="tr-TR" dirty="0"/>
          </a:p>
          <a:p>
            <a:pPr algn="just"/>
            <a:endParaRPr lang="tr-TR" dirty="0"/>
          </a:p>
          <a:p>
            <a:r>
              <a:rPr lang="tr-TR" sz="1200" b="1" dirty="0">
                <a:latin typeface="Times New Roman"/>
                <a:cs typeface="Times New Roman"/>
              </a:rPr>
              <a:t>Yayınlayan Kurum:</a:t>
            </a:r>
            <a:endParaRPr lang="tr-TR" dirty="0"/>
          </a:p>
          <a:p>
            <a:r>
              <a:rPr lang="tr-TR" sz="1200" b="1" dirty="0">
                <a:latin typeface="Times New Roman"/>
                <a:cs typeface="Times New Roman"/>
              </a:rPr>
              <a:t>Balıkesir Büyükşehir Belediyesi Kültür ve Sosyal İşler Dairesi Bakanlığı</a:t>
            </a:r>
            <a:endParaRPr lang="tr-TR" dirty="0"/>
          </a:p>
          <a:p>
            <a:r>
              <a:rPr lang="tr-TR" sz="1200" dirty="0">
                <a:latin typeface="Times New Roman"/>
                <a:cs typeface="Times New Roman"/>
              </a:rPr>
              <a:t>Telefon           :(0266) 2447676</a:t>
            </a:r>
            <a:endParaRPr lang="tr-TR" dirty="0"/>
          </a:p>
          <a:p>
            <a:r>
              <a:rPr lang="tr-TR" sz="1200" dirty="0" err="1">
                <a:latin typeface="Times New Roman"/>
                <a:cs typeface="Times New Roman"/>
              </a:rPr>
              <a:t>Fax</a:t>
            </a:r>
            <a:r>
              <a:rPr lang="tr-TR" sz="1200" dirty="0">
                <a:latin typeface="Times New Roman"/>
                <a:cs typeface="Times New Roman"/>
              </a:rPr>
              <a:t>                 :(0266) 2391370</a:t>
            </a:r>
            <a:endParaRPr lang="tr-TR" dirty="0"/>
          </a:p>
          <a:p>
            <a:r>
              <a:rPr lang="tr-TR" sz="1200" dirty="0">
                <a:latin typeface="Times New Roman"/>
                <a:cs typeface="Times New Roman"/>
              </a:rPr>
              <a:t>E-posta           : </a:t>
            </a:r>
            <a:r>
              <a:rPr lang="tr-TR" sz="1200" dirty="0">
                <a:latin typeface="Times New Roman"/>
                <a:cs typeface="Times New Roman"/>
                <a:hlinkClick r:id="rId3"/>
              </a:rPr>
              <a:t>kentarsivi@balikesir.bel.tr</a:t>
            </a:r>
            <a:endParaRPr lang="tr-TR" dirty="0"/>
          </a:p>
          <a:p>
            <a:pPr algn="l"/>
            <a:endParaRPr lang="tr-TR" dirty="0">
              <a:ea typeface="Calibri"/>
              <a:cs typeface="Calibri"/>
            </a:endParaRPr>
          </a:p>
        </p:txBody>
      </p:sp>
      <p:sp>
        <p:nvSpPr>
          <p:cNvPr id="3" name="Slayt Numarası Yer Tutucusu 2">
            <a:extLst>
              <a:ext uri="{FF2B5EF4-FFF2-40B4-BE49-F238E27FC236}">
                <a16:creationId xmlns:a16="http://schemas.microsoft.com/office/drawing/2014/main" id="{5752B48F-47B4-236C-6278-A61EA633E574}"/>
              </a:ext>
            </a:extLst>
          </p:cNvPr>
          <p:cNvSpPr>
            <a:spLocks noGrp="1"/>
          </p:cNvSpPr>
          <p:nvPr>
            <p:ph type="sldNum" sz="quarter" idx="12"/>
          </p:nvPr>
        </p:nvSpPr>
        <p:spPr/>
        <p:txBody>
          <a:bodyPr/>
          <a:lstStyle/>
          <a:p>
            <a:fld id="{320A84BC-3F9E-4B08-9743-FC4E27FA5126}" type="slidenum">
              <a:rPr lang="tr-TR" sz="1400" smtClean="0"/>
              <a:pPr/>
              <a:t>3</a:t>
            </a:fld>
            <a:endParaRPr lang="tr-TR" sz="1400"/>
          </a:p>
        </p:txBody>
      </p:sp>
    </p:spTree>
    <p:extLst>
      <p:ext uri="{BB962C8B-B14F-4D97-AF65-F5344CB8AC3E}">
        <p14:creationId xmlns:p14="http://schemas.microsoft.com/office/powerpoint/2010/main" val="2789904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B5AFCD-E54F-431D-C657-50B28F90CD18}"/>
              </a:ext>
            </a:extLst>
          </p:cNvPr>
          <p:cNvSpPr>
            <a:spLocks noGrp="1"/>
          </p:cNvSpPr>
          <p:nvPr>
            <p:ph type="title"/>
          </p:nvPr>
        </p:nvSpPr>
        <p:spPr>
          <a:xfrm>
            <a:off x="88360" y="8055964"/>
            <a:ext cx="6298153" cy="981621"/>
          </a:xfrm>
        </p:spPr>
        <p:txBody>
          <a:bodyPr/>
          <a:lstStyle/>
          <a:p>
            <a:r>
              <a:rPr lang="tr-TR" sz="1200" dirty="0">
                <a:latin typeface="Times New Roman"/>
                <a:cs typeface="Times New Roman"/>
                <a:hlinkClick r:id="rId2"/>
              </a:rPr>
              <a:t>*</a:t>
            </a:r>
            <a:r>
              <a:rPr lang="tr-TR" sz="1200" dirty="0">
                <a:latin typeface="Times New Roman"/>
                <a:cs typeface="Times New Roman"/>
              </a:rPr>
              <a:t> </a:t>
            </a:r>
            <a:r>
              <a:rPr lang="tr-TR" sz="1100" dirty="0">
                <a:latin typeface="Times New Roman"/>
                <a:cs typeface="Times New Roman"/>
              </a:rPr>
              <a:t>Doç. Dr., Balıkesir Üniversitesi, Burhaniye Uygulamalı Bilimler Fakültesi, Turizm İşletmeciliği Bölümü, </a:t>
            </a:r>
            <a:r>
              <a:rPr lang="tr-TR" sz="1100" dirty="0">
                <a:latin typeface="Times New Roman"/>
                <a:cs typeface="Times New Roman"/>
                <a:hlinkClick r:id="rId3"/>
              </a:rPr>
              <a:t>oguzhan@balikesir.edu.tr</a:t>
            </a:r>
            <a:endParaRPr lang="tr-TR" sz="1100" dirty="0">
              <a:latin typeface="Times New Roman"/>
              <a:cs typeface="Calibri Light" panose="020F0302020204030204"/>
            </a:endParaRPr>
          </a:p>
        </p:txBody>
      </p:sp>
      <p:sp>
        <p:nvSpPr>
          <p:cNvPr id="3" name="İçerik Yer Tutucusu 2">
            <a:extLst>
              <a:ext uri="{FF2B5EF4-FFF2-40B4-BE49-F238E27FC236}">
                <a16:creationId xmlns:a16="http://schemas.microsoft.com/office/drawing/2014/main" id="{C6F9E09C-63FD-1FCA-79BF-A94CE347BD4D}"/>
              </a:ext>
            </a:extLst>
          </p:cNvPr>
          <p:cNvSpPr>
            <a:spLocks noGrp="1"/>
          </p:cNvSpPr>
          <p:nvPr>
            <p:ph idx="1"/>
          </p:nvPr>
        </p:nvSpPr>
        <p:spPr>
          <a:xfrm>
            <a:off x="88360" y="1627241"/>
            <a:ext cx="6681281" cy="4367976"/>
          </a:xfrm>
        </p:spPr>
        <p:txBody>
          <a:bodyPr vert="horz" lIns="91440" tIns="45720" rIns="91440" bIns="45720" rtlCol="0" anchor="t">
            <a:normAutofit/>
          </a:bodyPr>
          <a:lstStyle/>
          <a:p>
            <a:pPr marL="0" indent="0" algn="ctr">
              <a:buNone/>
            </a:pPr>
            <a:r>
              <a:rPr lang="tr-TR" sz="1200" b="1" dirty="0">
                <a:latin typeface="Times New Roman"/>
                <a:cs typeface="Times New Roman"/>
              </a:rPr>
              <a:t>ULUSAL BASIN GÖZÜNDEN EDREMİT KÖRFEZİ’NİN İNCİSİ AYVALIK VE GÖMEÇ’TE TURİZM: 2023 YILI’NA GENEL BİR BAKIŞ</a:t>
            </a:r>
            <a:endParaRPr lang="tr-TR" sz="1200" dirty="0">
              <a:latin typeface="Times New Roman"/>
              <a:cs typeface="Times New Roman"/>
            </a:endParaRPr>
          </a:p>
          <a:p>
            <a:pPr algn="ctr"/>
            <a:endParaRPr lang="tr-TR" sz="1200" dirty="0">
              <a:latin typeface="Times New Roman"/>
              <a:cs typeface="Times New Roman"/>
            </a:endParaRPr>
          </a:p>
          <a:p>
            <a:pPr marL="0" indent="0" algn="r">
              <a:buNone/>
            </a:pPr>
            <a:r>
              <a:rPr lang="tr-TR" sz="1200" dirty="0">
                <a:latin typeface="Times New Roman"/>
                <a:cs typeface="Times New Roman"/>
              </a:rPr>
              <a:t>					Oğuzhan DÜLGAROĞLU</a:t>
            </a:r>
            <a:r>
              <a:rPr lang="tr-TR" sz="1200" dirty="0">
                <a:latin typeface="Times New Roman"/>
                <a:cs typeface="Times New Roman"/>
                <a:hlinkClick r:id="rId2"/>
              </a:rPr>
              <a:t>*</a:t>
            </a:r>
            <a:endParaRPr lang="tr-TR" sz="1200" dirty="0">
              <a:latin typeface="Times New Roman"/>
              <a:cs typeface="Times New Roman"/>
            </a:endParaRPr>
          </a:p>
          <a:p>
            <a:pPr algn="ctr"/>
            <a:endParaRPr lang="tr-TR" sz="1200" dirty="0">
              <a:latin typeface="Times New Roman"/>
              <a:cs typeface="Times New Roman"/>
            </a:endParaRPr>
          </a:p>
          <a:p>
            <a:pPr marL="0" indent="0" algn="just">
              <a:buNone/>
            </a:pPr>
            <a:r>
              <a:rPr lang="tr-TR" sz="1200" b="1" dirty="0">
                <a:latin typeface="Times New Roman"/>
                <a:cs typeface="Times New Roman"/>
              </a:rPr>
              <a:t>ÖZET</a:t>
            </a:r>
            <a:endParaRPr lang="tr-TR" sz="1200" dirty="0">
              <a:latin typeface="Times New Roman"/>
              <a:cs typeface="Times New Roman"/>
            </a:endParaRPr>
          </a:p>
          <a:p>
            <a:pPr marL="0" indent="0" algn="just">
              <a:buNone/>
            </a:pPr>
            <a:r>
              <a:rPr lang="tr-TR" sz="1200" dirty="0">
                <a:latin typeface="Times New Roman"/>
                <a:cs typeface="Times New Roman"/>
              </a:rPr>
              <a:t>Turizm sektöründe turizm etkinliklerinin verimli bir şekilde gerçekleştirilebilmesi için turistik ürünlerin etkili bir şekilde sergilenmesi gerekmektedir. Bu işlevin yerine getirilebilmesi için destinasyonların etkili birer sergi niteliğinde olduğundan bahsedilebilir. Ayvalık destinasyonunun da bu anlamda gün geçtikçe popülerliği artan bir destinasyona dönüştüğü görülmektedir. Bu çalışma, 2023 yılında Ayvalık destinasyonundaki turizm hareketlerine ilişkin ulusal basında yer bulan haber metinlerini kapsamaktadır. Çalışmada, ulusal basında 2023 yılında yer bulan “Ayvalık” temalı haber metinlerinin derlenerek okuyuculara Ayvalık turizmine ilişkin genel bir bakış sunulması amaçlanmaktadır. Bu doğrultuda çeşitli kaynaklardan ulaşılan altı haber metni mercek altına alınarak derlenmiştir.</a:t>
            </a:r>
          </a:p>
          <a:p>
            <a:pPr marL="0" indent="0" algn="just">
              <a:buNone/>
            </a:pPr>
            <a:r>
              <a:rPr lang="tr-TR" sz="1200" b="1" dirty="0">
                <a:latin typeface="Times New Roman"/>
                <a:cs typeface="Times New Roman"/>
              </a:rPr>
              <a:t>Anahtar Kelimeler: </a:t>
            </a:r>
            <a:r>
              <a:rPr lang="tr-TR" sz="1200" dirty="0">
                <a:latin typeface="Times New Roman"/>
                <a:cs typeface="Times New Roman"/>
              </a:rPr>
              <a:t>Turizm, Bilgi ve İletişim Teknolojileri, Ulusal Basın, Ayvalık.</a:t>
            </a:r>
          </a:p>
          <a:p>
            <a:pPr marL="0" indent="0">
              <a:buNone/>
            </a:pPr>
            <a:endParaRPr lang="en-US" sz="1200" dirty="0">
              <a:latin typeface="Times New Roman"/>
              <a:cs typeface="Times New Roman"/>
            </a:endParaRPr>
          </a:p>
          <a:p>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7D003DD8-7E33-F6CC-A1E0-2D543551FDD2}"/>
              </a:ext>
            </a:extLst>
          </p:cNvPr>
          <p:cNvSpPr>
            <a:spLocks noGrp="1"/>
          </p:cNvSpPr>
          <p:nvPr>
            <p:ph type="sldNum" sz="quarter" idx="12"/>
          </p:nvPr>
        </p:nvSpPr>
        <p:spPr/>
        <p:txBody>
          <a:bodyPr/>
          <a:lstStyle/>
          <a:p>
            <a:fld id="{320A84BC-3F9E-4B08-9743-FC4E27FA5126}" type="slidenum">
              <a:rPr lang="tr-TR" sz="1600" smtClean="0">
                <a:latin typeface="Aptos"/>
              </a:rPr>
              <a:pPr/>
              <a:t>30</a:t>
            </a:fld>
            <a:endParaRPr lang="tr-TR" sz="1600">
              <a:latin typeface="Aptos"/>
            </a:endParaRPr>
          </a:p>
        </p:txBody>
      </p:sp>
      <p:pic>
        <p:nvPicPr>
          <p:cNvPr id="5" name="Picture 2" descr="E:\doğa sempozyumu\logo.jpg"/>
          <p:cNvPicPr>
            <a:picLocks noChangeAspect="1" noChangeArrowheads="1"/>
          </p:cNvPicPr>
          <p:nvPr/>
        </p:nvPicPr>
        <p:blipFill>
          <a:blip r:embed="rId4"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1658522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A04724B-C4FA-2832-F983-49847D888598}"/>
              </a:ext>
            </a:extLst>
          </p:cNvPr>
          <p:cNvSpPr>
            <a:spLocks noGrp="1"/>
          </p:cNvSpPr>
          <p:nvPr>
            <p:ph idx="1"/>
          </p:nvPr>
        </p:nvSpPr>
        <p:spPr>
          <a:xfrm>
            <a:off x="75589" y="1115964"/>
            <a:ext cx="6719594" cy="6285266"/>
          </a:xfrm>
        </p:spPr>
        <p:txBody>
          <a:bodyPr vert="horz" lIns="91440" tIns="45720" rIns="91440" bIns="45720" rtlCol="0" anchor="t">
            <a:normAutofit/>
          </a:bodyPr>
          <a:lstStyle/>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DESTİNASYON PAZARLAMASI KAPSAMINDA DİJİTAL TRENDLER: </a:t>
            </a:r>
            <a:br>
              <a:rPr lang="tr-TR" sz="1200" b="1" dirty="0">
                <a:latin typeface="Times New Roman"/>
                <a:cs typeface="Times New Roman"/>
              </a:rPr>
            </a:br>
            <a:r>
              <a:rPr lang="tr-TR" sz="1200" b="1" dirty="0">
                <a:latin typeface="Times New Roman"/>
                <a:cs typeface="Times New Roman"/>
              </a:rPr>
              <a:t>GÖMEÇ ÖRNEĞİ</a:t>
            </a:r>
            <a:endParaRPr lang="tr-TR" dirty="0">
              <a:latin typeface="Calibri"/>
              <a:cs typeface="Calibri"/>
            </a:endParaRPr>
          </a:p>
          <a:p>
            <a:endParaRPr lang="tr-TR" dirty="0">
              <a:latin typeface="Calibri"/>
              <a:cs typeface="Calibri"/>
            </a:endParaRPr>
          </a:p>
          <a:p>
            <a:pPr marL="0" indent="0" algn="r">
              <a:buNone/>
            </a:pPr>
            <a:r>
              <a:rPr lang="tr-TR" sz="1200" dirty="0">
                <a:latin typeface="Times New Roman"/>
                <a:cs typeface="Times New Roman"/>
              </a:rPr>
              <a:t>Muammer BEZİRGAN</a:t>
            </a:r>
            <a:r>
              <a:rPr lang="tr-TR" sz="1200" dirty="0">
                <a:latin typeface="Times New Roman"/>
                <a:cs typeface="Times New Roman"/>
                <a:hlinkClick r:id="rId2"/>
              </a:rPr>
              <a:t>*</a:t>
            </a:r>
            <a:endParaRPr lang="tr-TR" dirty="0">
              <a:cs typeface="Calibri" panose="020F0502020204030204"/>
            </a:endParaRPr>
          </a:p>
          <a:p>
            <a:pPr marL="0" indent="0" algn="r">
              <a:buNone/>
            </a:pPr>
            <a:r>
              <a:rPr lang="tr-TR" sz="1200" dirty="0">
                <a:latin typeface="Times New Roman"/>
                <a:cs typeface="Times New Roman"/>
              </a:rPr>
              <a:t>Harun ATAMAN</a:t>
            </a:r>
            <a:r>
              <a:rPr lang="tr-TR" sz="1200" dirty="0">
                <a:latin typeface="Times New Roman"/>
                <a:cs typeface="Times New Roman"/>
                <a:hlinkClick r:id="rId2"/>
              </a:rPr>
              <a:t>**</a:t>
            </a:r>
            <a:endParaRPr lang="tr-TR" dirty="0">
              <a:cs typeface="Calibri" panose="020F0502020204030204"/>
            </a:endParaRPr>
          </a:p>
          <a:p>
            <a:pPr marL="0" indent="0" algn="just">
              <a:buNone/>
            </a:pPr>
            <a:endParaRPr lang="tr-TR" dirty="0">
              <a:cs typeface="Calibri" panose="020F0502020204030204"/>
            </a:endParaRPr>
          </a:p>
          <a:p>
            <a:pPr marL="0" indent="0" algn="just">
              <a:buNone/>
            </a:pPr>
            <a:r>
              <a:rPr lang="tr-TR" sz="1200" b="1" dirty="0">
                <a:latin typeface="Times New Roman"/>
                <a:cs typeface="Times New Roman"/>
              </a:rPr>
              <a:t>ÖZET</a:t>
            </a:r>
            <a:endParaRPr lang="tr-TR" dirty="0">
              <a:cs typeface="Calibri" panose="020F0502020204030204"/>
            </a:endParaRPr>
          </a:p>
          <a:p>
            <a:pPr marL="0" indent="0" algn="just">
              <a:buNone/>
            </a:pPr>
            <a:r>
              <a:rPr lang="tr-TR" sz="1200" dirty="0">
                <a:latin typeface="Times New Roman"/>
                <a:cs typeface="Times New Roman"/>
              </a:rPr>
              <a:t>Dinlenme, yeni yerler görme, eğlenme, spor faaliyetleri, din gibi birçok sebep insanları seyahate itmektedir. Destinasyon olarak isimlendirilen ve insanların seyahat amacına uygun faaliyetlerin yanında yeme içme ve konaklama gibi yaşamsal ihtiyaçlarını karşılayabilecekleri imkanlara sahip bir bölge, şehir veya ülke olarak nitelendirilebilen bu yerlerin sahip oldukları turistik çekicilikler, kişilerin karar verme sürecinde etkin bir rol oynamaktadır.  İnternetin hızlı gelişimi ile birlikte bilgi ve iletişim teknolojilerinde yaşanan gelişmeler turistlerin bir destinasyon, etkinlik ya da olumlu/olumsuz olaylar ile ilgili bilgiye erişimi ve paylaşımı oldukça kolay hale gelmiştir. Bu kapsamda turistler seyahat planlarını yapmadan önce gidecekleri destinasyon ile ilgili araştırmalar yaparak bilgi sahibi olabilmektedirler. Sahip oldukları bilgiler kişinin destinasyona yapacağı seyahatte önemli bir rol oynadığı için destinasyonlar imajlarını güçlendirip turistleri etkileyebilmek adına birçok çalışmalar gerçekleştirmektedirler. Destinasyon pazarlaması çerçevesinde turistlerin destinasyona yönelik olumlu bir tutum oluşturabilmesi önemli görülmektedir. Bu doğrultuda dijital araç gereçler kullanılarak sürdürülen destinasyon pazarlaması faaliyetleri, destinasyonun hitap ettiği hedef kitlesine ulaşabilmek için önemli bir yer tutmaktadır. Buradan yola çıkarak çalışmada Balıkesir ili sınırları içerisinde bulunan Gömeç ilçesinin dijital araçlardaki varlığı ve etkinliğini Google </a:t>
            </a:r>
            <a:r>
              <a:rPr lang="tr-TR" sz="1200" dirty="0" err="1">
                <a:latin typeface="Times New Roman"/>
                <a:cs typeface="Times New Roman"/>
              </a:rPr>
              <a:t>Trends</a:t>
            </a:r>
            <a:r>
              <a:rPr lang="tr-TR" sz="1200" dirty="0">
                <a:latin typeface="Times New Roman"/>
                <a:cs typeface="Times New Roman"/>
              </a:rPr>
              <a:t> aracılığıyla tespit edilmiştir. Elde edilen bulgulardan yola çıkarak destinasyon pazarlaması kapsamında Gömeç için yapılabilecek faaliyetler üzerine öneriler geliştirilecektir. </a:t>
            </a:r>
            <a:endParaRPr lang="tr-TR" dirty="0"/>
          </a:p>
          <a:p>
            <a:pPr marL="0" indent="0" algn="just">
              <a:buNone/>
            </a:pPr>
            <a:r>
              <a:rPr lang="tr-TR" sz="1200" b="1" dirty="0">
                <a:latin typeface="Times New Roman"/>
                <a:cs typeface="Times New Roman"/>
              </a:rPr>
              <a:t>Anahtar Kelimeler:</a:t>
            </a:r>
            <a:r>
              <a:rPr lang="tr-TR" sz="1200" dirty="0">
                <a:latin typeface="Times New Roman"/>
                <a:cs typeface="Times New Roman"/>
              </a:rPr>
              <a:t> Destinasyon Pazarlaması, Dijital Pazarlama, Gömeç.</a:t>
            </a:r>
            <a:endParaRPr lang="tr-TR" dirty="0"/>
          </a:p>
          <a:p>
            <a:pPr marL="0" indent="0">
              <a:buNone/>
            </a:pPr>
            <a:endParaRPr lang="en-US" dirty="0"/>
          </a:p>
          <a:p>
            <a:endParaRPr lang="tr-TR" dirty="0">
              <a:latin typeface="Calibri" panose="020F0502020204030204"/>
              <a:cs typeface="Calibri"/>
            </a:endParaRPr>
          </a:p>
        </p:txBody>
      </p:sp>
      <p:sp>
        <p:nvSpPr>
          <p:cNvPr id="4" name="Slayt Numarası Yer Tutucusu 3">
            <a:extLst>
              <a:ext uri="{FF2B5EF4-FFF2-40B4-BE49-F238E27FC236}">
                <a16:creationId xmlns:a16="http://schemas.microsoft.com/office/drawing/2014/main" id="{BFE2E6D7-8A9C-984D-5E82-3CB8BDC2D6E0}"/>
              </a:ext>
            </a:extLst>
          </p:cNvPr>
          <p:cNvSpPr>
            <a:spLocks noGrp="1"/>
          </p:cNvSpPr>
          <p:nvPr>
            <p:ph type="sldNum" sz="quarter" idx="12"/>
          </p:nvPr>
        </p:nvSpPr>
        <p:spPr>
          <a:xfrm>
            <a:off x="5047798" y="9194177"/>
            <a:ext cx="1543050" cy="527403"/>
          </a:xfrm>
        </p:spPr>
        <p:txBody>
          <a:bodyPr/>
          <a:lstStyle/>
          <a:p>
            <a:fld id="{320A84BC-3F9E-4B08-9743-FC4E27FA5126}" type="slidenum">
              <a:rPr lang="tr-TR" sz="1600" smtClean="0">
                <a:latin typeface="Aptos"/>
              </a:rPr>
              <a:pPr/>
              <a:t>31</a:t>
            </a:fld>
            <a:endParaRPr lang="tr-TR" sz="1600">
              <a:latin typeface="Aptos"/>
            </a:endParaRPr>
          </a:p>
        </p:txBody>
      </p:sp>
      <p:sp>
        <p:nvSpPr>
          <p:cNvPr id="5" name="Metin kutusu 4">
            <a:extLst>
              <a:ext uri="{FF2B5EF4-FFF2-40B4-BE49-F238E27FC236}">
                <a16:creationId xmlns:a16="http://schemas.microsoft.com/office/drawing/2014/main" id="{184EB390-905B-3BA1-EB47-E400EC3EBBDD}"/>
              </a:ext>
            </a:extLst>
          </p:cNvPr>
          <p:cNvSpPr txBox="1"/>
          <p:nvPr/>
        </p:nvSpPr>
        <p:spPr>
          <a:xfrm>
            <a:off x="77903" y="7958229"/>
            <a:ext cx="6702192"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200" u="sng" dirty="0">
                <a:solidFill>
                  <a:srgbClr val="0563C1"/>
                </a:solidFill>
                <a:latin typeface="Times New Roman"/>
                <a:cs typeface="Arial"/>
                <a:hlinkClick r:id="rId2"/>
              </a:rPr>
              <a:t>*</a:t>
            </a:r>
            <a:r>
              <a:rPr lang="tr-TR" sz="1200" u="sng" dirty="0">
                <a:solidFill>
                  <a:srgbClr val="0563C1"/>
                </a:solidFill>
                <a:latin typeface="Times New Roman"/>
                <a:cs typeface="Arial"/>
              </a:rPr>
              <a:t> </a:t>
            </a:r>
            <a:r>
              <a:rPr lang="tr-TR" sz="1100" dirty="0">
                <a:latin typeface="Times New Roman"/>
                <a:cs typeface="Arial"/>
              </a:rPr>
              <a:t>Doç. Dr., Balıkesir Üniversitesi Burhaniye Uygulamalı Bilimler Fakültesi Gastronomi ve Mutfak Sanatları Bölümü, </a:t>
            </a:r>
            <a:r>
              <a:rPr lang="tr-TR" sz="1100" u="sng" dirty="0">
                <a:solidFill>
                  <a:srgbClr val="0563C1"/>
                </a:solidFill>
                <a:latin typeface="Times New Roman"/>
                <a:cs typeface="Arial"/>
                <a:hlinkClick r:id="rId3"/>
              </a:rPr>
              <a:t>muammerbezirgan@hotmail.com</a:t>
            </a:r>
            <a:r>
              <a:rPr lang="tr-TR" sz="1100" dirty="0">
                <a:latin typeface="Times New Roman"/>
                <a:cs typeface="Arial"/>
              </a:rPr>
              <a:t>.​</a:t>
            </a:r>
          </a:p>
          <a:p>
            <a:r>
              <a:rPr lang="tr-TR" sz="1100" u="sng" dirty="0">
                <a:solidFill>
                  <a:srgbClr val="0563C1"/>
                </a:solidFill>
                <a:latin typeface="Times New Roman"/>
                <a:cs typeface="Arial"/>
                <a:hlinkClick r:id="rId2"/>
              </a:rPr>
              <a:t>**</a:t>
            </a:r>
            <a:r>
              <a:rPr lang="tr-TR" sz="1100" dirty="0">
                <a:latin typeface="Times New Roman"/>
                <a:cs typeface="Arial"/>
              </a:rPr>
              <a:t>Balıkesir Üniversitesi Sosyal Bilimler Enstitüsü Turizm İşletmeciliği Bölümü Doktora Öğrencisi </a:t>
            </a:r>
            <a:r>
              <a:rPr lang="tr-TR" sz="1100" dirty="0">
                <a:solidFill>
                  <a:srgbClr val="000000"/>
                </a:solidFill>
                <a:latin typeface="Times New Roman"/>
                <a:cs typeface="Arial"/>
              </a:rPr>
              <a:t> </a:t>
            </a:r>
            <a:r>
              <a:rPr lang="tr-TR" sz="1100" u="sng" dirty="0">
                <a:solidFill>
                  <a:srgbClr val="0563C1"/>
                </a:solidFill>
                <a:latin typeface="Times New Roman"/>
                <a:cs typeface="Arial"/>
                <a:hlinkClick r:id="rId4"/>
              </a:rPr>
              <a:t>hrntrzc@hotmail.com</a:t>
            </a:r>
            <a:r>
              <a:rPr lang="tr-TR" sz="1100" dirty="0">
                <a:latin typeface="Times New Roman"/>
                <a:cs typeface="Arial"/>
              </a:rPr>
              <a:t>.</a:t>
            </a:r>
          </a:p>
        </p:txBody>
      </p:sp>
      <p:pic>
        <p:nvPicPr>
          <p:cNvPr id="6" name="Picture 2" descr="E:\doğa sempozyumu\logo.jpg"/>
          <p:cNvPicPr>
            <a:picLocks noChangeAspect="1" noChangeArrowheads="1"/>
          </p:cNvPicPr>
          <p:nvPr/>
        </p:nvPicPr>
        <p:blipFill>
          <a:blip r:embed="rId5"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85875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A7710D7-CEDC-7AAF-4443-AF9853F8BF8B}"/>
              </a:ext>
            </a:extLst>
          </p:cNvPr>
          <p:cNvSpPr>
            <a:spLocks noGrp="1"/>
          </p:cNvSpPr>
          <p:nvPr>
            <p:ph idx="1"/>
          </p:nvPr>
        </p:nvSpPr>
        <p:spPr>
          <a:xfrm>
            <a:off x="-1037" y="1115964"/>
            <a:ext cx="6770678" cy="6195793"/>
          </a:xfrm>
        </p:spPr>
        <p:txBody>
          <a:bodyPr vert="horz" lIns="91440" tIns="45720" rIns="91440" bIns="45720" rtlCol="0" anchor="t">
            <a:normAutofit lnSpcReduction="10000"/>
          </a:bodyPr>
          <a:lstStyle/>
          <a:p>
            <a:pPr marL="91440" indent="0">
              <a:lnSpc>
                <a:spcPct val="110000"/>
              </a:lnSpc>
              <a:buNone/>
            </a:pPr>
            <a:endParaRPr lang="tr-TR" sz="1200" b="1" dirty="0">
              <a:latin typeface="Times New Roman"/>
              <a:cs typeface="Times New Roman"/>
            </a:endParaRPr>
          </a:p>
          <a:p>
            <a:pPr marL="91440" indent="0" algn="ctr">
              <a:lnSpc>
                <a:spcPct val="110000"/>
              </a:lnSpc>
              <a:buNone/>
            </a:pPr>
            <a:r>
              <a:rPr lang="tr-TR" sz="1200" b="1" dirty="0">
                <a:latin typeface="Times New Roman"/>
                <a:cs typeface="Times New Roman"/>
              </a:rPr>
              <a:t>GÖMEÇ İLÇESİ’NİN KENTSEL VE KIRSAL PLANLAMA ÇALIŞMALARI </a:t>
            </a:r>
            <a:br>
              <a:rPr lang="tr-TR" sz="1200" b="1" dirty="0">
                <a:latin typeface="Times New Roman"/>
                <a:cs typeface="Times New Roman"/>
              </a:rPr>
            </a:br>
            <a:r>
              <a:rPr lang="tr-TR" sz="1200" b="1" dirty="0">
                <a:latin typeface="Times New Roman"/>
                <a:cs typeface="Times New Roman"/>
              </a:rPr>
              <a:t>KAPSAMINDA DOĞA VE KÜLTÜR ENVANTERİNİN OLUŞTURULMASI</a:t>
            </a:r>
            <a:endParaRPr lang="tr-TR" dirty="0">
              <a:cs typeface="Calibri" panose="020F0502020204030204"/>
            </a:endParaRPr>
          </a:p>
          <a:p>
            <a:pPr marL="0" indent="0" algn="ctr">
              <a:buNone/>
            </a:pPr>
            <a:endParaRPr lang="tr-TR" dirty="0">
              <a:cs typeface="Calibri" panose="020F0502020204030204"/>
            </a:endParaRPr>
          </a:p>
          <a:p>
            <a:pPr marL="0" indent="0" algn="r">
              <a:buNone/>
            </a:pPr>
            <a:r>
              <a:rPr lang="tr-TR" sz="1200" dirty="0">
                <a:latin typeface="Times New Roman"/>
                <a:cs typeface="Times New Roman"/>
              </a:rPr>
              <a:t>Sabriye ÇELİK UĞUZ</a:t>
            </a:r>
            <a:r>
              <a:rPr lang="tr-TR" sz="1200" dirty="0">
                <a:latin typeface="Times New Roman"/>
                <a:cs typeface="Times New Roman"/>
                <a:hlinkClick r:id="rId2"/>
              </a:rPr>
              <a:t>*</a:t>
            </a:r>
            <a:endParaRPr lang="tr-TR" dirty="0">
              <a:cs typeface="Calibri" panose="020F0502020204030204"/>
            </a:endParaRPr>
          </a:p>
          <a:p>
            <a:pPr marL="0" indent="0" algn="r">
              <a:buNone/>
            </a:pPr>
            <a:r>
              <a:rPr lang="tr-TR" sz="1200" dirty="0">
                <a:latin typeface="Times New Roman"/>
                <a:cs typeface="Times New Roman"/>
              </a:rPr>
              <a:t>Figen ALTINER</a:t>
            </a:r>
            <a:r>
              <a:rPr lang="tr-TR" sz="1200" dirty="0">
                <a:latin typeface="Times New Roman"/>
                <a:cs typeface="Times New Roman"/>
                <a:hlinkClick r:id="rId2"/>
              </a:rPr>
              <a:t>**</a:t>
            </a:r>
            <a:endParaRPr lang="tr-TR" dirty="0">
              <a:cs typeface="Calibri" panose="020F0502020204030204"/>
            </a:endParaRPr>
          </a:p>
          <a:p>
            <a:pPr marL="0" indent="0" algn="r">
              <a:buNone/>
            </a:pPr>
            <a:r>
              <a:rPr lang="tr-TR" sz="1200" dirty="0">
                <a:latin typeface="Times New Roman"/>
                <a:cs typeface="Times New Roman"/>
              </a:rPr>
              <a:t>Demet TOK</a:t>
            </a:r>
            <a:r>
              <a:rPr lang="tr-TR" sz="1200" dirty="0">
                <a:latin typeface="Times New Roman"/>
                <a:cs typeface="Times New Roman"/>
                <a:hlinkClick r:id="rId2"/>
              </a:rPr>
              <a:t>***</a:t>
            </a:r>
            <a:endParaRPr lang="tr-TR" dirty="0">
              <a:cs typeface="Calibri" panose="020F0502020204030204"/>
            </a:endParaRPr>
          </a:p>
          <a:p>
            <a:endParaRPr lang="tr-TR" dirty="0">
              <a:cs typeface="Calibri" panose="020F0502020204030204"/>
            </a:endParaRPr>
          </a:p>
          <a:p>
            <a:pPr marL="0" indent="0" algn="just">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Kentsel ve kırsal alanlarda doğal ve kültürel kaynakların korunması aynı zamanda bu kaynaklara yönelik yürütülen envanter çalışmalarının belgelenmesi, sürdürülebilir planlama bağlamında önemli rol oynamaktadır. Belirli bir alana yönelik doğal ve kültür envanterinin oluşturulması sadece planlama kapsamında değil aynı zamanda alanlara yönelik tasarım rehberinin oluşturulmasında da fayda sağlamaktadır. Belirtilen önemlerden yola çıkarak bu çalışmada, Gömeç İlçesi’nde hedeflenen sürdürülebilir planlama ve kentsel tasarım rehberinin oluşturulması çalışmalarına yardımcı olması amacıyla doğa ve kültür envanterinin belirlenmesi amaçlanmıştır. Doğa envanterinin oluşturulması kapsamında, ilçenin coğrafi yapısı, iklim koşulları, doğal miras alanları, biyoçeşitliliği, tarım ve orman varlığı, görsel peyzaj niteliği yüksek olan ve aynı zamanda korunan alanlar incelenmiştir. İlçeye ait kültür envanterinin oluşturulmasında ise, soyut ve somut kültürel miras değerleri araştırılmıştır. Çalışmada doğa ve kültür envanterinin oluşturulmasında kamu kurum ve kuruluşlarından, bilimsel çalışmalardan ve diğer literatür araştırmalarından faydalanılmıştır. Aynı zamanda ilçede yürütülen alan çalışmaları esnasında yerel halktan elde edilen bilgiler, envanter çalışmalarının oluşmasında etkili olmuştur. Çalışma sonucunda, ilçenin doğal ve kültürel miras bakımından oldukça zengin bir yapıya sahip olduğu ortaya çıkmıştır. Ayrıca çalışma sonucunda, koruma ilkesi temelinde, ilçeye yönelik planlama ve tasarım ölçeğinde belirli öneriler getirilmiştir.</a:t>
            </a:r>
            <a:endParaRPr lang="tr-TR" dirty="0"/>
          </a:p>
          <a:p>
            <a:pPr algn="just"/>
            <a:endParaRPr lang="tr-TR" dirty="0"/>
          </a:p>
          <a:p>
            <a:pPr marL="0" indent="0" algn="just">
              <a:buNone/>
            </a:pPr>
            <a:r>
              <a:rPr lang="tr-TR" sz="1200" b="1" dirty="0">
                <a:latin typeface="Times New Roman"/>
                <a:cs typeface="Times New Roman"/>
              </a:rPr>
              <a:t>Anahtar Kelimeler:</a:t>
            </a:r>
            <a:r>
              <a:rPr lang="tr-TR" sz="1200" dirty="0">
                <a:latin typeface="Times New Roman"/>
                <a:cs typeface="Times New Roman"/>
              </a:rPr>
              <a:t> Doğa ve Kültür Envanteri, Doğal ve Kültürel Miras, Sürdürülebilir Planlama, Gömeç.</a:t>
            </a:r>
            <a:endParaRPr lang="tr-TR" dirty="0"/>
          </a:p>
          <a:p>
            <a:pPr algn="just"/>
            <a:endParaRPr lang="tr-TR" dirty="0"/>
          </a:p>
        </p:txBody>
      </p:sp>
      <p:sp>
        <p:nvSpPr>
          <p:cNvPr id="4" name="Slayt Numarası Yer Tutucusu 3">
            <a:extLst>
              <a:ext uri="{FF2B5EF4-FFF2-40B4-BE49-F238E27FC236}">
                <a16:creationId xmlns:a16="http://schemas.microsoft.com/office/drawing/2014/main" id="{4E4AA7FE-E824-C4D7-B0A4-3AEBD2FE6C50}"/>
              </a:ext>
            </a:extLst>
          </p:cNvPr>
          <p:cNvSpPr>
            <a:spLocks noGrp="1"/>
          </p:cNvSpPr>
          <p:nvPr>
            <p:ph type="sldNum" sz="quarter" idx="12"/>
          </p:nvPr>
        </p:nvSpPr>
        <p:spPr/>
        <p:txBody>
          <a:bodyPr/>
          <a:lstStyle/>
          <a:p>
            <a:fld id="{320A84BC-3F9E-4B08-9743-FC4E27FA5126}" type="slidenum">
              <a:rPr lang="tr-TR" sz="1600" smtClean="0">
                <a:latin typeface="Aptos"/>
              </a:rPr>
              <a:pPr/>
              <a:t>32</a:t>
            </a:fld>
            <a:endParaRPr lang="tr-TR" sz="1600">
              <a:latin typeface="Aptos"/>
            </a:endParaRPr>
          </a:p>
        </p:txBody>
      </p:sp>
      <p:sp>
        <p:nvSpPr>
          <p:cNvPr id="5" name="Metin kutusu 4">
            <a:extLst>
              <a:ext uri="{FF2B5EF4-FFF2-40B4-BE49-F238E27FC236}">
                <a16:creationId xmlns:a16="http://schemas.microsoft.com/office/drawing/2014/main" id="{635A653C-5C24-44E3-0784-0EF46CA48487}"/>
              </a:ext>
            </a:extLst>
          </p:cNvPr>
          <p:cNvSpPr txBox="1"/>
          <p:nvPr/>
        </p:nvSpPr>
        <p:spPr>
          <a:xfrm>
            <a:off x="39591" y="7753719"/>
            <a:ext cx="6766048"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100" u="sng" dirty="0">
                <a:solidFill>
                  <a:srgbClr val="0563C1"/>
                </a:solidFill>
                <a:latin typeface="Times New Roman"/>
                <a:cs typeface="Times New Roman"/>
                <a:hlinkClick r:id="rId2"/>
              </a:rPr>
              <a:t>*</a:t>
            </a:r>
            <a:r>
              <a:rPr lang="tr-TR" sz="1100" dirty="0">
                <a:latin typeface="Times New Roman"/>
                <a:cs typeface="Times New Roman"/>
              </a:rPr>
              <a:t> Doç. Dr. Balıkesir Üniversitesi, Burhaniye Uygulamalı Bilimler Fakültesi, </a:t>
            </a:r>
            <a:br>
              <a:rPr lang="tr-TR" sz="1100" dirty="0">
                <a:solidFill>
                  <a:srgbClr val="000000"/>
                </a:solidFill>
                <a:latin typeface="Times New Roman"/>
                <a:cs typeface="Times New Roman"/>
              </a:rPr>
            </a:br>
            <a:r>
              <a:rPr lang="tr-TR" sz="1100" u="sng" dirty="0">
                <a:solidFill>
                  <a:srgbClr val="0563C1"/>
                </a:solidFill>
                <a:latin typeface="Times New Roman"/>
                <a:cs typeface="Times New Roman"/>
                <a:hlinkClick r:id="rId3"/>
              </a:rPr>
              <a:t>sabriyecelik@balikesir.edu.tr</a:t>
            </a:r>
            <a:r>
              <a:rPr lang="tr-TR" sz="1100" dirty="0">
                <a:latin typeface="Times New Roman"/>
                <a:cs typeface="Times New Roman"/>
              </a:rPr>
              <a:t>​</a:t>
            </a:r>
          </a:p>
          <a:p>
            <a:r>
              <a:rPr lang="tr-TR" sz="1100" u="sng" dirty="0">
                <a:solidFill>
                  <a:srgbClr val="0563C1"/>
                </a:solidFill>
                <a:latin typeface="Times New Roman"/>
                <a:cs typeface="Times New Roman"/>
                <a:hlinkClick r:id="rId2"/>
              </a:rPr>
              <a:t>**</a:t>
            </a:r>
            <a:r>
              <a:rPr lang="tr-TR" sz="1100" dirty="0">
                <a:latin typeface="Times New Roman"/>
                <a:cs typeface="Times New Roman"/>
              </a:rPr>
              <a:t> Dr. Öğretim Üyesi, Balıkesir Üniversitesi Mimarlık Fakültesi Mimarlık Bölümü, </a:t>
            </a:r>
            <a:br>
              <a:rPr lang="tr-TR" sz="1100" dirty="0">
                <a:solidFill>
                  <a:srgbClr val="000000"/>
                </a:solidFill>
                <a:latin typeface="Times New Roman"/>
                <a:cs typeface="Times New Roman"/>
              </a:rPr>
            </a:br>
            <a:r>
              <a:rPr lang="tr-TR" sz="1100" u="sng" dirty="0">
                <a:solidFill>
                  <a:srgbClr val="0563C1"/>
                </a:solidFill>
                <a:latin typeface="Times New Roman"/>
                <a:cs typeface="Times New Roman"/>
                <a:hlinkClick r:id="rId4"/>
              </a:rPr>
              <a:t>figen.altiner@balikesir.edu.tr</a:t>
            </a:r>
            <a:r>
              <a:rPr lang="tr-TR" sz="1100" dirty="0">
                <a:latin typeface="Times New Roman"/>
                <a:cs typeface="Times New Roman"/>
              </a:rPr>
              <a:t>​</a:t>
            </a:r>
          </a:p>
          <a:p>
            <a:r>
              <a:rPr lang="tr-TR" sz="1100" u="sng" dirty="0">
                <a:solidFill>
                  <a:srgbClr val="0563C1"/>
                </a:solidFill>
                <a:latin typeface="Times New Roman"/>
                <a:cs typeface="Times New Roman"/>
                <a:hlinkClick r:id="rId2"/>
              </a:rPr>
              <a:t>***</a:t>
            </a:r>
            <a:r>
              <a:rPr lang="tr-TR" sz="1100" dirty="0">
                <a:latin typeface="Times New Roman"/>
                <a:cs typeface="Times New Roman"/>
              </a:rPr>
              <a:t> Gazeteci, Yazar, Gömeç Kent Konseyi Kültürel Miras ve Turizm Çalışma Grubu Grup Başkanı​</a:t>
            </a:r>
          </a:p>
        </p:txBody>
      </p:sp>
      <p:pic>
        <p:nvPicPr>
          <p:cNvPr id="6" name="Picture 2" descr="E:\doğa sempozyumu\logo.jpg"/>
          <p:cNvPicPr>
            <a:picLocks noChangeAspect="1" noChangeArrowheads="1"/>
          </p:cNvPicPr>
          <p:nvPr/>
        </p:nvPicPr>
        <p:blipFill>
          <a:blip r:embed="rId5" cstate="print"/>
          <a:srcRect/>
          <a:stretch>
            <a:fillRect/>
          </a:stretch>
        </p:blipFill>
        <p:spPr bwMode="auto">
          <a:xfrm>
            <a:off x="202522" y="261257"/>
            <a:ext cx="1044575" cy="1044575"/>
          </a:xfrm>
          <a:prstGeom prst="rect">
            <a:avLst/>
          </a:prstGeom>
          <a:noFill/>
        </p:spPr>
      </p:pic>
    </p:spTree>
    <p:extLst>
      <p:ext uri="{BB962C8B-B14F-4D97-AF65-F5344CB8AC3E}">
        <p14:creationId xmlns:p14="http://schemas.microsoft.com/office/powerpoint/2010/main" val="201085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89FFB30-C9B6-D4A0-BEA9-9EB0E6CE8C69}"/>
              </a:ext>
            </a:extLst>
          </p:cNvPr>
          <p:cNvSpPr>
            <a:spLocks noGrp="1"/>
          </p:cNvSpPr>
          <p:nvPr>
            <p:ph idx="1"/>
          </p:nvPr>
        </p:nvSpPr>
        <p:spPr>
          <a:xfrm>
            <a:off x="50047" y="1384384"/>
            <a:ext cx="6617426" cy="5007073"/>
          </a:xfrm>
        </p:spPr>
        <p:txBody>
          <a:bodyPr vert="horz" lIns="91440" tIns="45720" rIns="91440" bIns="45720" rtlCol="0" anchor="t">
            <a:normAutofit/>
          </a:bodyPr>
          <a:lstStyle/>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MARKA YÖNETİMİ PERSPEKTİFİNDE KENTSEL MARKALAŞMA VE TURİZM: </a:t>
            </a:r>
            <a:br>
              <a:rPr lang="tr-TR" sz="1200" b="1" dirty="0">
                <a:latin typeface="Times New Roman"/>
                <a:cs typeface="Times New Roman"/>
              </a:rPr>
            </a:br>
            <a:r>
              <a:rPr lang="tr-TR" sz="1200" b="1" dirty="0">
                <a:latin typeface="Times New Roman"/>
                <a:cs typeface="Times New Roman"/>
              </a:rPr>
              <a:t>GÖMEÇ ÜZERİNE BİR SWOT ANALİZİ</a:t>
            </a:r>
            <a:endParaRPr lang="tr-TR" dirty="0">
              <a:cs typeface="Calibri" panose="020F0502020204030204"/>
            </a:endParaRPr>
          </a:p>
          <a:p>
            <a:pPr marL="0" indent="0">
              <a:buNone/>
            </a:pPr>
            <a:endParaRPr lang="tr-TR" dirty="0"/>
          </a:p>
          <a:p>
            <a:pPr marL="0" indent="0" algn="r">
              <a:buNone/>
            </a:pPr>
            <a:r>
              <a:rPr lang="tr-TR" sz="1200" dirty="0">
                <a:latin typeface="Times New Roman"/>
                <a:cs typeface="Times New Roman"/>
              </a:rPr>
              <a:t>Onur Kemal YILMAZ</a:t>
            </a:r>
            <a:r>
              <a:rPr lang="tr-TR" sz="1200" dirty="0">
                <a:latin typeface="Times New Roman"/>
                <a:cs typeface="Times New Roman"/>
                <a:hlinkClick r:id="rId2"/>
              </a:rPr>
              <a:t>*</a:t>
            </a:r>
            <a:endParaRPr lang="tr-TR" dirty="0">
              <a:cs typeface="Calibri" panose="020F0502020204030204"/>
            </a:endParaRPr>
          </a:p>
          <a:p>
            <a:pPr algn="just"/>
            <a:endParaRPr lang="tr-TR" dirty="0"/>
          </a:p>
          <a:p>
            <a:pPr marL="0" indent="0">
              <a:buNone/>
            </a:pPr>
            <a:r>
              <a:rPr lang="tr-TR" sz="1200" b="1" dirty="0">
                <a:latin typeface="Times New Roman"/>
                <a:cs typeface="Times New Roman"/>
              </a:rPr>
              <a:t> ÖZET</a:t>
            </a:r>
            <a:endParaRPr lang="tr-TR" dirty="0">
              <a:cs typeface="Calibri" panose="020F0502020204030204"/>
            </a:endParaRPr>
          </a:p>
          <a:p>
            <a:pPr marL="0" indent="0" algn="just">
              <a:buNone/>
            </a:pPr>
            <a:r>
              <a:rPr lang="tr-TR" sz="1200" dirty="0">
                <a:latin typeface="Times New Roman"/>
                <a:cs typeface="Times New Roman"/>
              </a:rPr>
              <a:t>Marka, markalaşma ve marka yönetimi kavramları her geçen gün daha fazla önem kazanmaktadır. Bunun sebebi küreselleşen dünyada kendini daha çok göstermek ve kazanım elde etmek isteyen şirketlerin, kişilerin, organizasyonların, kamu kurumlarının ve diğer oluşumların rekabet halinde olmasıdır. Bu süreçte kentsel markalaşma kavramı da önem kazanmıştır. Kentsel markalaşma en temelinde bir kentin diğer kentler karşısında daha öne çıkmasıdır. Burada kent bir marka olarak tanınmakta, kendisi için bir imaja sahip olmaktadır. Bu kapsamda turistik destinasyon olarak öne çıkmak isteyen kentler marka haline gelme çabası ortaya koymaktadırlar. Kentlerin konumları bu aşamada yeniden gözden geçirilmekte ve geliştirilmektedir. Bunun için fiziksel yatırımlar, sosyal faaliyetler ve tanıtım harcamaları yapılmaktadır. Kentsel markalaşma süreci uzun yıllar alan ve üzerinde sistemli çalışılması gereken bir konudur. Konuyla ilgili olarak bu çalışmada Gömeç’in turizm konusunda kentsel markalaşmada sahip olduğu konuma ve potansiyeline ilişkin olarak bir SWOT analizi yapılmıştır. Böylece turizm konusunda kentin güçlü, zayıf yanları ile geleceğe yönelik olarak fırsatları ve karşılaşabileceği tehditler ortaya konulmaya çalışılmıştır. </a:t>
            </a:r>
            <a:endParaRPr lang="tr-TR" dirty="0"/>
          </a:p>
          <a:p>
            <a:pPr marL="0" indent="0" algn="just">
              <a:buNone/>
            </a:pPr>
            <a:r>
              <a:rPr lang="tr-TR" sz="1200" b="1" dirty="0">
                <a:latin typeface="Times New Roman"/>
                <a:cs typeface="Times New Roman"/>
              </a:rPr>
              <a:t>Anahtar Kelimeler:</a:t>
            </a:r>
            <a:r>
              <a:rPr lang="tr-TR" sz="1200" dirty="0">
                <a:latin typeface="Times New Roman"/>
                <a:cs typeface="Times New Roman"/>
              </a:rPr>
              <a:t> Marka Yönetimi, Kentsel Markalaşma, Turizm, SWOT Analizi.</a:t>
            </a:r>
            <a:endParaRPr lang="tr-TR" dirty="0"/>
          </a:p>
        </p:txBody>
      </p:sp>
      <p:sp>
        <p:nvSpPr>
          <p:cNvPr id="4" name="Slayt Numarası Yer Tutucusu 3">
            <a:extLst>
              <a:ext uri="{FF2B5EF4-FFF2-40B4-BE49-F238E27FC236}">
                <a16:creationId xmlns:a16="http://schemas.microsoft.com/office/drawing/2014/main" id="{FBF16659-CC0D-9BA7-7707-7FD462B9D28B}"/>
              </a:ext>
            </a:extLst>
          </p:cNvPr>
          <p:cNvSpPr>
            <a:spLocks noGrp="1"/>
          </p:cNvSpPr>
          <p:nvPr>
            <p:ph type="sldNum" sz="quarter" idx="12"/>
          </p:nvPr>
        </p:nvSpPr>
        <p:spPr/>
        <p:txBody>
          <a:bodyPr/>
          <a:lstStyle/>
          <a:p>
            <a:fld id="{320A84BC-3F9E-4B08-9743-FC4E27FA5126}" type="slidenum">
              <a:rPr lang="tr-TR" sz="1600" dirty="0" smtClean="0">
                <a:latin typeface="Aptos"/>
              </a:rPr>
              <a:pPr/>
              <a:t>33</a:t>
            </a:fld>
            <a:endParaRPr lang="tr-TR" sz="1600" dirty="0">
              <a:latin typeface="Aptos"/>
            </a:endParaRPr>
          </a:p>
        </p:txBody>
      </p:sp>
      <p:sp>
        <p:nvSpPr>
          <p:cNvPr id="5" name="Metin kutusu 4">
            <a:extLst>
              <a:ext uri="{FF2B5EF4-FFF2-40B4-BE49-F238E27FC236}">
                <a16:creationId xmlns:a16="http://schemas.microsoft.com/office/drawing/2014/main" id="{3C379969-D403-03FD-FDA1-8F48EF03F919}"/>
              </a:ext>
            </a:extLst>
          </p:cNvPr>
          <p:cNvSpPr txBox="1"/>
          <p:nvPr/>
        </p:nvSpPr>
        <p:spPr>
          <a:xfrm>
            <a:off x="52361" y="8047703"/>
            <a:ext cx="66127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200" u="sng" dirty="0">
                <a:solidFill>
                  <a:srgbClr val="0563C1"/>
                </a:solidFill>
                <a:latin typeface="Times New Roman"/>
                <a:cs typeface="Times New Roman"/>
                <a:hlinkClick r:id="rId2"/>
              </a:rPr>
              <a:t>*</a:t>
            </a:r>
            <a:r>
              <a:rPr lang="tr-TR" sz="1100" dirty="0">
                <a:latin typeface="Times New Roman"/>
                <a:cs typeface="Times New Roman"/>
              </a:rPr>
              <a:t> Doç. Dr., Balıkesir Üniversitesi, Burhaniye Uygulamalı Bilimler Fakültesi, Turizm İşletmeciliği Bölümü, </a:t>
            </a:r>
            <a:r>
              <a:rPr lang="tr-TR" sz="1100" u="sng" dirty="0">
                <a:solidFill>
                  <a:srgbClr val="0563C1"/>
                </a:solidFill>
                <a:latin typeface="Times New Roman"/>
                <a:cs typeface="Times New Roman"/>
                <a:hlinkClick r:id="rId3"/>
              </a:rPr>
              <a:t>yilmazonurkemal@gmail.com</a:t>
            </a:r>
            <a:endParaRPr lang="tr-TR" sz="1100" dirty="0">
              <a:latin typeface="Times New Roman"/>
              <a:cs typeface="Times New Roman"/>
            </a:endParaRPr>
          </a:p>
        </p:txBody>
      </p:sp>
      <p:pic>
        <p:nvPicPr>
          <p:cNvPr id="6" name="Picture 2" descr="E:\doğa sempozyumu\logo.jpg"/>
          <p:cNvPicPr>
            <a:picLocks noChangeAspect="1" noChangeArrowheads="1"/>
          </p:cNvPicPr>
          <p:nvPr/>
        </p:nvPicPr>
        <p:blipFill>
          <a:blip r:embed="rId4" cstate="print"/>
          <a:srcRect/>
          <a:stretch>
            <a:fillRect/>
          </a:stretch>
        </p:blipFill>
        <p:spPr bwMode="auto">
          <a:xfrm>
            <a:off x="260578" y="304799"/>
            <a:ext cx="1044575" cy="1044575"/>
          </a:xfrm>
          <a:prstGeom prst="rect">
            <a:avLst/>
          </a:prstGeom>
          <a:noFill/>
        </p:spPr>
      </p:pic>
    </p:spTree>
    <p:extLst>
      <p:ext uri="{BB962C8B-B14F-4D97-AF65-F5344CB8AC3E}">
        <p14:creationId xmlns:p14="http://schemas.microsoft.com/office/powerpoint/2010/main" val="916004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B92DCE-4882-85FD-47C6-8FF7B4ADC74F}"/>
              </a:ext>
            </a:extLst>
          </p:cNvPr>
          <p:cNvSpPr>
            <a:spLocks noGrp="1"/>
          </p:cNvSpPr>
          <p:nvPr>
            <p:ph type="title"/>
          </p:nvPr>
        </p:nvSpPr>
        <p:spPr>
          <a:xfrm>
            <a:off x="113902" y="7979273"/>
            <a:ext cx="6528030" cy="777110"/>
          </a:xfrm>
        </p:spPr>
        <p:txBody>
          <a:bodyPr>
            <a:normAutofit/>
          </a:bodyPr>
          <a:lstStyle/>
          <a:p>
            <a:r>
              <a:rPr lang="tr-TR" sz="1100" dirty="0">
                <a:latin typeface="Times New Roman"/>
                <a:cs typeface="Times New Roman"/>
              </a:rPr>
              <a:t>* Doç. Dr., Balıkesir Üniversitesi, Güzel Sanatlar Fakültesi, Resim Bölümü,</a:t>
            </a:r>
            <a:br>
              <a:rPr lang="tr-TR" sz="1100" dirty="0">
                <a:latin typeface="Times New Roman"/>
                <a:cs typeface="Times New Roman"/>
              </a:rPr>
            </a:br>
            <a:r>
              <a:rPr lang="tr-TR" sz="1100" dirty="0">
                <a:latin typeface="Times New Roman"/>
                <a:cs typeface="Times New Roman"/>
              </a:rPr>
              <a:t> </a:t>
            </a:r>
            <a:r>
              <a:rPr lang="tr-TR" sz="1100" dirty="0">
                <a:latin typeface="Times New Roman"/>
                <a:cs typeface="Times New Roman"/>
                <a:hlinkClick r:id="rId2"/>
              </a:rPr>
              <a:t>duygu.istin@balikesir.edu.tr</a:t>
            </a:r>
            <a:r>
              <a:rPr lang="tr-TR" sz="1100" dirty="0">
                <a:latin typeface="Times New Roman"/>
                <a:cs typeface="Times New Roman"/>
              </a:rPr>
              <a:t>. </a:t>
            </a:r>
            <a:endParaRPr lang="tr-TR" sz="1100" dirty="0">
              <a:cs typeface="Calibri Light" panose="020F0302020204030204"/>
            </a:endParaRPr>
          </a:p>
        </p:txBody>
      </p:sp>
      <p:sp>
        <p:nvSpPr>
          <p:cNvPr id="3" name="İçerik Yer Tutucusu 2">
            <a:extLst>
              <a:ext uri="{FF2B5EF4-FFF2-40B4-BE49-F238E27FC236}">
                <a16:creationId xmlns:a16="http://schemas.microsoft.com/office/drawing/2014/main" id="{C3A7D884-1D76-F5A5-5A67-F49A3FB4DB9D}"/>
              </a:ext>
            </a:extLst>
          </p:cNvPr>
          <p:cNvSpPr>
            <a:spLocks noGrp="1"/>
          </p:cNvSpPr>
          <p:nvPr>
            <p:ph idx="1"/>
          </p:nvPr>
        </p:nvSpPr>
        <p:spPr>
          <a:xfrm>
            <a:off x="75588" y="1333256"/>
            <a:ext cx="6566343" cy="4917599"/>
          </a:xfrm>
        </p:spPr>
        <p:txBody>
          <a:bodyPr vert="horz" lIns="91440" tIns="45720" rIns="91440" bIns="45720" rtlCol="0" anchor="t">
            <a:normAutofit/>
          </a:bodyPr>
          <a:lstStyle/>
          <a:p>
            <a:pPr marL="0" indent="0" algn="ctr">
              <a:buNone/>
            </a:pPr>
            <a:endParaRPr lang="tr-TR" sz="1200" b="1" dirty="0">
              <a:latin typeface="Times New Roman"/>
              <a:ea typeface="Times New Roman"/>
              <a:cs typeface="Times New Roman"/>
            </a:endParaRPr>
          </a:p>
          <a:p>
            <a:pPr marL="0" indent="0" algn="ctr">
              <a:buNone/>
            </a:pPr>
            <a:r>
              <a:rPr lang="tr-TR" sz="1200" b="1" dirty="0">
                <a:latin typeface="Times New Roman"/>
                <a:ea typeface="Times New Roman"/>
                <a:cs typeface="Times New Roman"/>
              </a:rPr>
              <a:t>GÖRSEL HAFIZA OLUŞTURMADA SANAT SEMPOZYUMLARININ ÖNEMİ: ULUSLARARASI KUZEY EGE GÖMEÇ HEYKEL SEMPOZYUMU ÖRNEĞİ</a:t>
            </a:r>
          </a:p>
          <a:p>
            <a:endParaRPr lang="tr-TR" sz="1200" b="1" dirty="0">
              <a:latin typeface="Times New Roman"/>
              <a:cs typeface="Times New Roman"/>
            </a:endParaRPr>
          </a:p>
          <a:p>
            <a:pPr marL="0" indent="0" algn="r">
              <a:buNone/>
            </a:pPr>
            <a:r>
              <a:rPr lang="tr-TR" sz="1200" dirty="0">
                <a:latin typeface="Times New Roman"/>
              </a:rPr>
              <a:t>Duygu SABANCILAR IŞTIN</a:t>
            </a:r>
            <a:r>
              <a:rPr lang="tr-TR" sz="1200" dirty="0">
                <a:latin typeface="Times New Roman"/>
                <a:hlinkClick r:id="" action="ppaction://noaction"/>
              </a:rPr>
              <a:t>*</a:t>
            </a:r>
            <a:endParaRPr lang="tr-TR" sz="1200" dirty="0">
              <a:latin typeface="Times New Roman"/>
              <a:cs typeface="Times New Roman"/>
            </a:endParaRPr>
          </a:p>
          <a:p>
            <a:endParaRPr lang="tr-TR" sz="1200" b="1" dirty="0">
              <a:latin typeface="Times New Roman"/>
              <a:ea typeface="Times New Roman"/>
              <a:cs typeface="Times New Roman"/>
            </a:endParaRPr>
          </a:p>
          <a:p>
            <a:endParaRPr lang="tr-TR" sz="1200" b="1" dirty="0">
              <a:latin typeface="Times New Roman"/>
              <a:ea typeface="Times New Roman"/>
              <a:cs typeface="Times New Roman"/>
            </a:endParaRPr>
          </a:p>
          <a:p>
            <a:pPr marL="0" indent="0">
              <a:buNone/>
            </a:pPr>
            <a:r>
              <a:rPr lang="tr-TR" sz="1200" b="1" dirty="0">
                <a:latin typeface="Times New Roman"/>
                <a:ea typeface="Times New Roman"/>
                <a:cs typeface="Times New Roman"/>
              </a:rPr>
              <a:t>ÖZET</a:t>
            </a:r>
          </a:p>
          <a:p>
            <a:pPr marL="0" indent="0" algn="just">
              <a:buNone/>
            </a:pPr>
            <a:r>
              <a:rPr lang="tr-TR" sz="1200" dirty="0">
                <a:latin typeface="Times New Roman"/>
                <a:ea typeface="Times New Roman"/>
                <a:cs typeface="Times New Roman"/>
              </a:rPr>
              <a:t>Bir kentte düzenlenen heykel sempozyumunun amacı nedir? Yereli görünür kılmak. Yerel nasıl görünür kılınır? Kültürel değerleri ve sanatsal etkinlikleri ile. Bir kentteki sanatsal etkinlikler ne işe yarar? Sanatsal paylaşıma, bilgi alışverişine, sosyal bütünleşmeye, toplumsal iletişime ve toplumsal dönüşüme olanak sağlar. Daha ötesinde ise yereli ulusal ve uluslararası alanda var etmeye çabalar. Ancak tüm bu bütünleşme, iletişim ve dönüşüm sanat etkinliklerinin süreklilik arz etmesiyle oluşabilir. Çünkü süreklilik tekrarı, tekrar hatırlamayı oluşturmakta hatırlama ise hafıza ile birleşmektedir. Hafıza; geçmiş, şimdi ve gelecek arasındaki birikimler ile var olmaktadır. Dolayısıyla sanat eseri bireysel ve toplumsal hafızayı oluşturan ve saklayan bir işleve sahiptir. Bu anlamda bir sanat sempozyumu; tartışmaya açtığı kavramlar ve üretilen eserler ile birlikte hem kültürlerarası bir diyalog geliştirmeye çalışmakta hem de görsel hafıza oluşturmakta önemli bir noktada yer almaktadır. Bu bildiride; sanat, yerel, ulusal, uluslararası ve hafıza kavramları ve bu kavramların birbiriyle teması ve geliştirdiği diyaloglar “Uluslararası Kuzey Ege Gömeç Heykel Sempozyumu” üzerinden incelenerek sanat sempozyumlarının görsel hafıza oluşturmadaki görünümü ve etkisi tartışılacaktır. </a:t>
            </a:r>
          </a:p>
          <a:p>
            <a:pPr marL="0" indent="0" algn="just">
              <a:buNone/>
            </a:pPr>
            <a:r>
              <a:rPr lang="tr-TR" sz="1200" b="1" dirty="0">
                <a:latin typeface="Times New Roman"/>
                <a:ea typeface="Times New Roman"/>
                <a:cs typeface="Times New Roman"/>
              </a:rPr>
              <a:t>Anahtar Kelimeler:</a:t>
            </a:r>
            <a:r>
              <a:rPr lang="tr-TR" sz="1200" dirty="0">
                <a:latin typeface="Times New Roman"/>
                <a:ea typeface="Times New Roman"/>
                <a:cs typeface="Times New Roman"/>
              </a:rPr>
              <a:t> Gömeç, Sanat, Sempozyum Kuzey Ege Heykel Sempozyumu.</a:t>
            </a:r>
          </a:p>
        </p:txBody>
      </p:sp>
      <p:sp>
        <p:nvSpPr>
          <p:cNvPr id="4" name="Slayt Numarası Yer Tutucusu 3">
            <a:extLst>
              <a:ext uri="{FF2B5EF4-FFF2-40B4-BE49-F238E27FC236}">
                <a16:creationId xmlns:a16="http://schemas.microsoft.com/office/drawing/2014/main" id="{41738952-522D-0D08-DE23-2B60B4DF3189}"/>
              </a:ext>
            </a:extLst>
          </p:cNvPr>
          <p:cNvSpPr>
            <a:spLocks noGrp="1"/>
          </p:cNvSpPr>
          <p:nvPr>
            <p:ph type="sldNum" sz="quarter" idx="12"/>
          </p:nvPr>
        </p:nvSpPr>
        <p:spPr/>
        <p:txBody>
          <a:bodyPr/>
          <a:lstStyle/>
          <a:p>
            <a:fld id="{320A84BC-3F9E-4B08-9743-FC4E27FA5126}" type="slidenum">
              <a:rPr lang="tr-TR" sz="1600" smtClean="0">
                <a:latin typeface="Aptos"/>
              </a:rPr>
              <a:pPr/>
              <a:t>34</a:t>
            </a:fld>
            <a:endParaRPr lang="tr-TR" sz="1600">
              <a:latin typeface="Aptos"/>
            </a:endParaRPr>
          </a:p>
        </p:txBody>
      </p:sp>
      <p:pic>
        <p:nvPicPr>
          <p:cNvPr id="5" name="Picture 2" descr="E:\doğa sempozyumu\logo.jpg"/>
          <p:cNvPicPr>
            <a:picLocks noChangeAspect="1" noChangeArrowheads="1"/>
          </p:cNvPicPr>
          <p:nvPr/>
        </p:nvPicPr>
        <p:blipFill>
          <a:blip r:embed="rId3" cstate="print"/>
          <a:srcRect/>
          <a:stretch>
            <a:fillRect/>
          </a:stretch>
        </p:blipFill>
        <p:spPr bwMode="auto">
          <a:xfrm>
            <a:off x="260576" y="275770"/>
            <a:ext cx="1044575" cy="1044575"/>
          </a:xfrm>
          <a:prstGeom prst="rect">
            <a:avLst/>
          </a:prstGeom>
          <a:noFill/>
        </p:spPr>
      </p:pic>
    </p:spTree>
    <p:extLst>
      <p:ext uri="{BB962C8B-B14F-4D97-AF65-F5344CB8AC3E}">
        <p14:creationId xmlns:p14="http://schemas.microsoft.com/office/powerpoint/2010/main" val="993703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6A5A83-B609-75F0-14B9-6AD1F5AD2249}"/>
              </a:ext>
            </a:extLst>
          </p:cNvPr>
          <p:cNvSpPr>
            <a:spLocks noGrp="1"/>
          </p:cNvSpPr>
          <p:nvPr>
            <p:ph type="title"/>
          </p:nvPr>
        </p:nvSpPr>
        <p:spPr>
          <a:xfrm>
            <a:off x="101130" y="7953708"/>
            <a:ext cx="6553572" cy="943275"/>
          </a:xfrm>
        </p:spPr>
        <p:txBody>
          <a:bodyPr>
            <a:normAutofit/>
          </a:bodyPr>
          <a:lstStyle/>
          <a:p>
            <a:pPr>
              <a:spcBef>
                <a:spcPts val="1000"/>
              </a:spcBef>
            </a:pPr>
            <a:r>
              <a:rPr lang="tr-TR" sz="1200" dirty="0">
                <a:latin typeface="Times New Roman"/>
                <a:cs typeface="Times New Roman"/>
                <a:hlinkClick r:id="rId2"/>
              </a:rPr>
              <a:t>*</a:t>
            </a:r>
            <a:r>
              <a:rPr lang="tr-TR" sz="1200" dirty="0">
                <a:latin typeface="Times New Roman"/>
                <a:cs typeface="Times New Roman"/>
              </a:rPr>
              <a:t> </a:t>
            </a:r>
            <a:r>
              <a:rPr lang="tr-TR" sz="1100" dirty="0">
                <a:latin typeface="Times New Roman"/>
                <a:cs typeface="Times New Roman"/>
              </a:rPr>
              <a:t>Balıkesir Üniversitesi Sanatta Yeterlik (Doktora) Öğrencisi, </a:t>
            </a:r>
            <a:r>
              <a:rPr lang="tr-TR" sz="1100" dirty="0">
                <a:latin typeface="Times New Roman"/>
                <a:cs typeface="Times New Roman"/>
                <a:hlinkClick r:id="rId3"/>
              </a:rPr>
              <a:t>gulsahgoksu6@gmail.com</a:t>
            </a:r>
            <a:endParaRPr lang="tr-TR" sz="1100" dirty="0">
              <a:latin typeface="Times New Roman"/>
              <a:cs typeface="Times New Roman"/>
            </a:endParaRPr>
          </a:p>
          <a:p>
            <a:pPr>
              <a:spcBef>
                <a:spcPts val="1000"/>
              </a:spcBef>
            </a:pPr>
            <a:r>
              <a:rPr lang="tr-TR" sz="1100" dirty="0">
                <a:latin typeface="Times New Roman"/>
                <a:cs typeface="Times New Roman"/>
                <a:hlinkClick r:id="rId2"/>
              </a:rPr>
              <a:t>**</a:t>
            </a:r>
            <a:r>
              <a:rPr lang="tr-TR" sz="1100" dirty="0">
                <a:latin typeface="Times New Roman"/>
                <a:cs typeface="Times New Roman"/>
              </a:rPr>
              <a:t> Balıkesir Üniversitesi Yüksek Lisans Öğrencisi, </a:t>
            </a:r>
            <a:r>
              <a:rPr lang="tr-TR" sz="1100" dirty="0">
                <a:latin typeface="Times New Roman"/>
                <a:cs typeface="Times New Roman"/>
                <a:hlinkClick r:id="rId4"/>
              </a:rPr>
              <a:t>kaanoructut@gmail.com</a:t>
            </a:r>
            <a:endParaRPr lang="tr-TR" sz="1100" dirty="0">
              <a:latin typeface="Times New Roman"/>
              <a:cs typeface="Times New Roman"/>
            </a:endParaRPr>
          </a:p>
        </p:txBody>
      </p:sp>
      <p:sp>
        <p:nvSpPr>
          <p:cNvPr id="3" name="İçerik Yer Tutucusu 2">
            <a:extLst>
              <a:ext uri="{FF2B5EF4-FFF2-40B4-BE49-F238E27FC236}">
                <a16:creationId xmlns:a16="http://schemas.microsoft.com/office/drawing/2014/main" id="{F0EEE918-20D5-BB49-E0B9-D508FC6E0F5A}"/>
              </a:ext>
            </a:extLst>
          </p:cNvPr>
          <p:cNvSpPr>
            <a:spLocks noGrp="1"/>
          </p:cNvSpPr>
          <p:nvPr>
            <p:ph idx="1"/>
          </p:nvPr>
        </p:nvSpPr>
        <p:spPr>
          <a:xfrm>
            <a:off x="101131" y="988144"/>
            <a:ext cx="6655740" cy="6285266"/>
          </a:xfrm>
        </p:spPr>
        <p:txBody>
          <a:bodyPr vert="horz" lIns="91440" tIns="45720" rIns="91440" bIns="45720" rtlCol="0" anchor="t">
            <a:normAutofit/>
          </a:bodyPr>
          <a:lstStyle/>
          <a:p>
            <a:pPr marL="0" indent="0">
              <a:buNone/>
            </a:pPr>
            <a:endParaRPr lang="tr-TR" sz="1200" b="1" dirty="0">
              <a:latin typeface="Times New Roman"/>
              <a:cs typeface="Times New Roman"/>
            </a:endParaRPr>
          </a:p>
          <a:p>
            <a:pPr marL="0" indent="0">
              <a:buNone/>
            </a:pPr>
            <a:endParaRPr lang="tr-TR" sz="1200" b="1" dirty="0">
              <a:latin typeface="Times New Roman"/>
              <a:cs typeface="Times New Roman"/>
            </a:endParaRPr>
          </a:p>
          <a:p>
            <a:pPr marL="0" indent="0" algn="ctr">
              <a:buNone/>
            </a:pPr>
            <a:r>
              <a:rPr lang="tr-TR" sz="1200" b="1" dirty="0">
                <a:latin typeface="Times New Roman"/>
                <a:cs typeface="Times New Roman"/>
              </a:rPr>
              <a:t>BALIKESİR’DE ARKEOLOJİ TEMALI KISA FİLM SERÜVENİ: BAK GÖR ÇEK 2 PROJESİNE KATILIM GÖSTEREN ÖĞRENCİ DENEYİMLERİ VE YAKLAŞIMLARI</a:t>
            </a:r>
            <a:endParaRPr lang="tr-TR" sz="1200" dirty="0">
              <a:latin typeface="Times New Roman"/>
              <a:cs typeface="Times New Roman"/>
            </a:endParaRPr>
          </a:p>
          <a:p>
            <a:endParaRPr lang="tr-TR" sz="1200" dirty="0">
              <a:latin typeface="Times New Roman"/>
              <a:cs typeface="Times New Roman"/>
            </a:endParaRPr>
          </a:p>
          <a:p>
            <a:pPr marL="0" indent="0" algn="r">
              <a:buNone/>
            </a:pPr>
            <a:r>
              <a:rPr lang="tr-TR" sz="1200" dirty="0">
                <a:latin typeface="Times New Roman"/>
                <a:cs typeface="Times New Roman"/>
              </a:rPr>
              <a:t>Gülşah GÖKSU</a:t>
            </a:r>
            <a:r>
              <a:rPr lang="tr-TR" sz="1200" dirty="0">
                <a:latin typeface="Times New Roman"/>
                <a:cs typeface="Times New Roman"/>
                <a:hlinkClick r:id="rId2"/>
              </a:rPr>
              <a:t>*</a:t>
            </a:r>
            <a:endParaRPr lang="tr-TR" sz="1200" dirty="0">
              <a:latin typeface="Times New Roman"/>
              <a:cs typeface="Times New Roman"/>
            </a:endParaRPr>
          </a:p>
          <a:p>
            <a:pPr marL="0" indent="0" algn="r">
              <a:buNone/>
            </a:pPr>
            <a:r>
              <a:rPr lang="tr-TR" sz="1200" dirty="0">
                <a:latin typeface="Times New Roman"/>
                <a:cs typeface="Times New Roman"/>
              </a:rPr>
              <a:t>Kaan ORUÇTUT</a:t>
            </a:r>
            <a:r>
              <a:rPr lang="tr-TR" sz="1200" dirty="0">
                <a:latin typeface="Times New Roman"/>
                <a:cs typeface="Times New Roman"/>
                <a:hlinkClick r:id="rId2"/>
              </a:rPr>
              <a:t>**</a:t>
            </a:r>
            <a:endParaRPr lang="tr-TR" sz="1200" dirty="0">
              <a:latin typeface="Times New Roman"/>
              <a:cs typeface="Times New Roman"/>
            </a:endParaRPr>
          </a:p>
          <a:p>
            <a:pPr algn="r"/>
            <a:endParaRPr lang="tr-TR" sz="1200" dirty="0">
              <a:latin typeface="Times New Roman"/>
              <a:cs typeface="Times New Roman"/>
            </a:endParaRPr>
          </a:p>
          <a:p>
            <a:pPr marL="0" indent="0" algn="r">
              <a:buNone/>
            </a:pPr>
            <a:endParaRPr lang="tr-TR" sz="1200" dirty="0">
              <a:latin typeface="Times New Roman"/>
              <a:cs typeface="Times New Roman"/>
            </a:endParaRPr>
          </a:p>
          <a:p>
            <a:pPr marL="0" indent="0" algn="just">
              <a:buNone/>
            </a:pPr>
            <a:r>
              <a:rPr lang="tr-TR" sz="1200" b="1" dirty="0">
                <a:latin typeface="Times New Roman"/>
                <a:cs typeface="Times New Roman"/>
              </a:rPr>
              <a:t>ÖZET</a:t>
            </a:r>
            <a:endParaRPr lang="tr-TR" sz="1200" dirty="0">
              <a:latin typeface="Times New Roman"/>
              <a:cs typeface="Times New Roman"/>
            </a:endParaRPr>
          </a:p>
          <a:p>
            <a:pPr marL="0" indent="0" algn="just">
              <a:buNone/>
            </a:pPr>
            <a:r>
              <a:rPr lang="tr-TR" sz="1200" dirty="0">
                <a:latin typeface="Times New Roman"/>
                <a:cs typeface="Times New Roman"/>
              </a:rPr>
              <a:t>Bu çalışmada; Balıkesir Üniversitesi Güzel Sanatlar Fakültesi ve Mimarlık Fakültesi, Balıkesir Kent Konseyi, Balıkesir Büyükşehir Belediyesi iş birliği ile düzenlenen, </a:t>
            </a:r>
            <a:r>
              <a:rPr lang="tr-TR" sz="1200" i="1" dirty="0">
                <a:latin typeface="Times New Roman"/>
                <a:cs typeface="Times New Roman"/>
              </a:rPr>
              <a:t>Bak Gör Çek 2 Balıkesir’de Arkeoloji: Mekanlar ve Hikayeler</a:t>
            </a:r>
            <a:r>
              <a:rPr lang="tr-TR" sz="1200" dirty="0">
                <a:latin typeface="Times New Roman"/>
                <a:cs typeface="Times New Roman"/>
              </a:rPr>
              <a:t> başlıklı kısa film proje yarışması ve çalıştayı kapsamında, Güzel Sanatlar ve Mimarlık fakültesi lisans ve lisansüstü öğrencilerinden oluşan gruplar ve grupların körfez bölgesindeki film çekim deneyimleri ele alınmıştır. Balıkesir’deki arkeolojik alanlar üzerine üretilecek olan kısa filmlerin üniversite öğrencileri tarafından oluşturulmuş gruplarca çekileceği Bak Gör Çek 2 projesine ilişkin proje amaçları ve proje detayları açıklanmış, proje dahilinde yer alan mekanlar üzerine araştırmalara yer verilmiştir. Bak Gör Çek 2 projesinde, katılımı olan iki farklı disiplinden (Mimarlık ve Güzel Sanatlar) heterojen gruplar oluşturulmuştur. Bu grupların; sinema, arkeoloji ve spesifik olarak Balıkesir’de yer alan arkeolojik alanlara ilişkin aldıkları eğitimler sonucunda, alanlarda gruplar tarafından kısa film çekimleri gerçekleştirilmiştir. Çalışma içerisinde projeye katılım sağlamış olan öğrencilerin çekim süreci öncesi, çekim süreci esnası ve çekim süreci sonrasına ilişkin deneyimleri ve çekimde bulundukları alana ilişkin edinimlerine yer verilmiştir. Öğrencilerin projeye ilişkin duygu ve düşünceleri artı ve eksisi ile incelenmiştir. Bu çalışma ile Bak Gör Çek 2 projesi üzerinden, Bak Gör Çek 2 projesi ve emsal projelerin öğrenciler üzerindeki katkı ve etkisi ortaya konulurken, üniversite öğrencilerinin Balıkesir’e yaklaşımları da göz önünde bulundurulmuştur. </a:t>
            </a:r>
          </a:p>
          <a:p>
            <a:pPr marL="0" indent="0" algn="just">
              <a:buNone/>
            </a:pPr>
            <a:r>
              <a:rPr lang="tr-TR" sz="1200" b="1" dirty="0">
                <a:latin typeface="Times New Roman"/>
                <a:cs typeface="Times New Roman"/>
              </a:rPr>
              <a:t>Anahtar Kelimeler: </a:t>
            </a:r>
            <a:r>
              <a:rPr lang="tr-TR" sz="1200" dirty="0">
                <a:latin typeface="Times New Roman"/>
                <a:cs typeface="Times New Roman"/>
              </a:rPr>
              <a:t>Balıkesir, Arkeoloji, Film, Üniversite, Proje, Körfez, Sanat, Mimarlık.</a:t>
            </a:r>
          </a:p>
          <a:p>
            <a:endParaRPr lang="en-US" sz="1200" dirty="0">
              <a:latin typeface="Times New Roman"/>
              <a:cs typeface="Times New Roman"/>
            </a:endParaRPr>
          </a:p>
          <a:p>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09217F53-D843-8F51-76C5-3FB3E6987D4B}"/>
              </a:ext>
            </a:extLst>
          </p:cNvPr>
          <p:cNvSpPr>
            <a:spLocks noGrp="1"/>
          </p:cNvSpPr>
          <p:nvPr>
            <p:ph type="sldNum" sz="quarter" idx="12"/>
          </p:nvPr>
        </p:nvSpPr>
        <p:spPr/>
        <p:txBody>
          <a:bodyPr/>
          <a:lstStyle/>
          <a:p>
            <a:fld id="{320A84BC-3F9E-4B08-9743-FC4E27FA5126}" type="slidenum">
              <a:rPr lang="tr-TR" sz="1600" smtClean="0">
                <a:latin typeface="Aptos"/>
              </a:rPr>
              <a:pPr/>
              <a:t>35</a:t>
            </a:fld>
            <a:endParaRPr lang="tr-TR" sz="1600">
              <a:latin typeface="Aptos"/>
            </a:endParaRPr>
          </a:p>
        </p:txBody>
      </p:sp>
      <p:pic>
        <p:nvPicPr>
          <p:cNvPr id="5" name="Picture 2" descr="E:\doğa sempozyumu\logo.jpg"/>
          <p:cNvPicPr>
            <a:picLocks noChangeAspect="1" noChangeArrowheads="1"/>
          </p:cNvPicPr>
          <p:nvPr/>
        </p:nvPicPr>
        <p:blipFill>
          <a:blip r:embed="rId5" cstate="print"/>
          <a:srcRect/>
          <a:stretch>
            <a:fillRect/>
          </a:stretch>
        </p:blipFill>
        <p:spPr bwMode="auto">
          <a:xfrm>
            <a:off x="231547" y="290285"/>
            <a:ext cx="1044575" cy="1044575"/>
          </a:xfrm>
          <a:prstGeom prst="rect">
            <a:avLst/>
          </a:prstGeom>
          <a:noFill/>
        </p:spPr>
      </p:pic>
    </p:spTree>
    <p:extLst>
      <p:ext uri="{BB962C8B-B14F-4D97-AF65-F5344CB8AC3E}">
        <p14:creationId xmlns:p14="http://schemas.microsoft.com/office/powerpoint/2010/main" val="401862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F36ED3-7C41-045F-D234-435DC341F719}"/>
              </a:ext>
            </a:extLst>
          </p:cNvPr>
          <p:cNvSpPr>
            <a:spLocks noGrp="1"/>
          </p:cNvSpPr>
          <p:nvPr>
            <p:ph type="title"/>
          </p:nvPr>
        </p:nvSpPr>
        <p:spPr>
          <a:xfrm>
            <a:off x="113902" y="7429649"/>
            <a:ext cx="6617426" cy="1454554"/>
          </a:xfrm>
        </p:spPr>
        <p:txBody>
          <a:bodyPr>
            <a:normAutofit/>
          </a:bodyPr>
          <a:lstStyle/>
          <a:p>
            <a:pPr>
              <a:spcBef>
                <a:spcPts val="500"/>
              </a:spcBef>
            </a:pPr>
            <a:r>
              <a:rPr lang="tr-TR" sz="1100" dirty="0">
                <a:latin typeface="Times New Roman"/>
                <a:cs typeface="Times New Roman"/>
                <a:hlinkClick r:id="rId2"/>
              </a:rPr>
              <a:t>*</a:t>
            </a:r>
            <a:r>
              <a:rPr lang="tr-TR" sz="1100" dirty="0">
                <a:latin typeface="Times New Roman"/>
                <a:cs typeface="Times New Roman"/>
              </a:rPr>
              <a:t> Arş. Gör., Balıkesir Üniversitesi, Turizm Fakültesi / Turizm İşletmeciliği,</a:t>
            </a:r>
            <a:br>
              <a:rPr lang="tr-TR" sz="1100" dirty="0">
                <a:latin typeface="Times New Roman"/>
                <a:cs typeface="Times New Roman"/>
              </a:rPr>
            </a:br>
            <a:r>
              <a:rPr lang="tr-TR" sz="1100" dirty="0">
                <a:latin typeface="Times New Roman"/>
                <a:cs typeface="Times New Roman"/>
              </a:rPr>
              <a:t> </a:t>
            </a:r>
            <a:r>
              <a:rPr lang="tr-TR" sz="1100" dirty="0">
                <a:latin typeface="Times New Roman"/>
                <a:cs typeface="Times New Roman"/>
                <a:hlinkClick r:id="rId3"/>
              </a:rPr>
              <a:t>ibrahimmisir@balikesir.edu.tr</a:t>
            </a:r>
            <a:endParaRPr lang="tr-TR" sz="1100" dirty="0">
              <a:latin typeface="Times New Roman"/>
              <a:cs typeface="Calibri"/>
            </a:endParaRPr>
          </a:p>
          <a:p>
            <a:pPr>
              <a:spcBef>
                <a:spcPts val="500"/>
              </a:spcBef>
            </a:pPr>
            <a:r>
              <a:rPr lang="tr-TR" sz="1100" dirty="0">
                <a:latin typeface="Times New Roman"/>
                <a:cs typeface="Times New Roman"/>
                <a:hlinkClick r:id="rId2"/>
              </a:rPr>
              <a:t>**</a:t>
            </a:r>
            <a:r>
              <a:rPr lang="tr-TR" sz="1100" dirty="0">
                <a:latin typeface="Times New Roman"/>
                <a:cs typeface="Times New Roman"/>
              </a:rPr>
              <a:t> Arş. Gör., Balıkesir Üniversitesi, Turizm Fakültesi / Gastronomi ve Mutfak Sanatları, </a:t>
            </a:r>
            <a:br>
              <a:rPr lang="tr-TR" sz="1100" dirty="0">
                <a:latin typeface="Times New Roman"/>
                <a:cs typeface="Times New Roman"/>
              </a:rPr>
            </a:br>
            <a:r>
              <a:rPr lang="tr-TR" sz="1100" dirty="0">
                <a:latin typeface="Times New Roman"/>
                <a:cs typeface="Times New Roman"/>
                <a:hlinkClick r:id="rId4"/>
              </a:rPr>
              <a:t>talhaserdarsezen@balikesir.edu.tr</a:t>
            </a:r>
            <a:endParaRPr lang="tr-TR" sz="1100" dirty="0">
              <a:latin typeface="Times New Roman"/>
              <a:cs typeface="Calibri"/>
            </a:endParaRPr>
          </a:p>
          <a:p>
            <a:pPr>
              <a:spcBef>
                <a:spcPts val="500"/>
              </a:spcBef>
            </a:pPr>
            <a:r>
              <a:rPr lang="tr-TR" sz="1100" dirty="0">
                <a:latin typeface="Times New Roman"/>
                <a:cs typeface="Times New Roman"/>
                <a:hlinkClick r:id="rId2"/>
              </a:rPr>
              <a:t>***</a:t>
            </a:r>
            <a:r>
              <a:rPr lang="tr-TR" sz="1100" dirty="0">
                <a:latin typeface="Times New Roman"/>
                <a:cs typeface="Times New Roman"/>
              </a:rPr>
              <a:t> Prof. Dr., Balıkesir Üniversitesi, Turizm Fakültesi / Turizm İşletmeciliği, </a:t>
            </a:r>
            <a:br>
              <a:rPr lang="tr-TR" sz="1100" dirty="0">
                <a:latin typeface="Times New Roman"/>
                <a:cs typeface="Times New Roman"/>
              </a:rPr>
            </a:br>
            <a:r>
              <a:rPr lang="tr-TR" sz="1100" dirty="0">
                <a:latin typeface="Times New Roman"/>
                <a:cs typeface="Times New Roman"/>
                <a:hlinkClick r:id="rId5"/>
              </a:rPr>
              <a:t>bsahin@balikesir.edu.tr</a:t>
            </a:r>
            <a:endParaRPr lang="tr-TR" sz="1100" dirty="0">
              <a:latin typeface="Calibri"/>
              <a:cs typeface="Calibri"/>
            </a:endParaRPr>
          </a:p>
        </p:txBody>
      </p:sp>
      <p:sp>
        <p:nvSpPr>
          <p:cNvPr id="3" name="İçerik Yer Tutucusu 2">
            <a:extLst>
              <a:ext uri="{FF2B5EF4-FFF2-40B4-BE49-F238E27FC236}">
                <a16:creationId xmlns:a16="http://schemas.microsoft.com/office/drawing/2014/main" id="{C817FBB0-4957-D342-2D59-91B8FFF07FC1}"/>
              </a:ext>
            </a:extLst>
          </p:cNvPr>
          <p:cNvSpPr>
            <a:spLocks noGrp="1"/>
          </p:cNvSpPr>
          <p:nvPr>
            <p:ph idx="1"/>
          </p:nvPr>
        </p:nvSpPr>
        <p:spPr>
          <a:xfrm>
            <a:off x="113902" y="1512204"/>
            <a:ext cx="6617426" cy="5620606"/>
          </a:xfrm>
        </p:spPr>
        <p:txBody>
          <a:bodyPr vert="horz" lIns="91440" tIns="45720" rIns="91440" bIns="45720" rtlCol="0" anchor="t">
            <a:noAutofit/>
          </a:bodyPr>
          <a:lstStyle/>
          <a:p>
            <a:pPr marL="0" indent="0" algn="ctr">
              <a:buNone/>
            </a:pPr>
            <a:r>
              <a:rPr lang="tr-TR" sz="1200" b="1" dirty="0">
                <a:latin typeface="Times New Roman"/>
                <a:cs typeface="Times New Roman"/>
              </a:rPr>
              <a:t>GÖMEÇ VE KOMŞU BALIKESIR İLÇELERİNİN BİSİKLET TURİZMİ POTANSİYELİ VE EUROVELO AVRUPA BİSİKLET ROTALARI AĞI İLE UYUMLULUĞUN DEĞERLENDİRİLMESİ</a:t>
            </a:r>
            <a:endParaRPr lang="tr-TR" sz="1200" dirty="0">
              <a:latin typeface="Times New Roman"/>
              <a:cs typeface="Times New Roman"/>
            </a:endParaRPr>
          </a:p>
          <a:p>
            <a:pPr algn="ctr"/>
            <a:endParaRPr lang="tr-TR" sz="1200" dirty="0">
              <a:latin typeface="Times New Roman"/>
              <a:cs typeface="Times New Roman"/>
            </a:endParaRPr>
          </a:p>
          <a:p>
            <a:pPr marL="0" indent="0" algn="r">
              <a:buNone/>
            </a:pPr>
            <a:r>
              <a:rPr lang="tr-TR" sz="1200" dirty="0">
                <a:latin typeface="Times New Roman"/>
                <a:cs typeface="Times New Roman"/>
              </a:rPr>
              <a:t>İbrahim MİSİR</a:t>
            </a:r>
            <a:r>
              <a:rPr lang="tr-TR" sz="1200" dirty="0">
                <a:latin typeface="Times New Roman"/>
                <a:cs typeface="Times New Roman"/>
                <a:hlinkClick r:id="rId2"/>
              </a:rPr>
              <a:t>*</a:t>
            </a:r>
            <a:endParaRPr lang="tr-TR" sz="1200" dirty="0">
              <a:latin typeface="Times New Roman"/>
              <a:cs typeface="Times New Roman"/>
            </a:endParaRPr>
          </a:p>
          <a:p>
            <a:pPr marL="0" indent="0" algn="r">
              <a:buNone/>
            </a:pPr>
            <a:r>
              <a:rPr lang="tr-TR" sz="1200" dirty="0">
                <a:latin typeface="Times New Roman"/>
                <a:cs typeface="Times New Roman"/>
              </a:rPr>
              <a:t>Talha Serdar SEZEN</a:t>
            </a:r>
            <a:r>
              <a:rPr lang="tr-TR" sz="1200" dirty="0">
                <a:latin typeface="Times New Roman"/>
                <a:cs typeface="Times New Roman"/>
                <a:hlinkClick r:id="rId2"/>
              </a:rPr>
              <a:t>**</a:t>
            </a:r>
            <a:endParaRPr lang="tr-TR" sz="1200" dirty="0">
              <a:latin typeface="Times New Roman"/>
              <a:cs typeface="Times New Roman"/>
            </a:endParaRPr>
          </a:p>
          <a:p>
            <a:pPr marL="0" indent="0" algn="r">
              <a:buNone/>
            </a:pPr>
            <a:r>
              <a:rPr lang="tr-TR" sz="1200" dirty="0">
                <a:latin typeface="Times New Roman"/>
                <a:cs typeface="Times New Roman"/>
              </a:rPr>
              <a:t>Bayram ŞAHİN</a:t>
            </a:r>
            <a:r>
              <a:rPr lang="tr-TR" sz="1200" dirty="0">
                <a:latin typeface="Times New Roman"/>
                <a:cs typeface="Times New Roman"/>
                <a:hlinkClick r:id="rId2"/>
              </a:rPr>
              <a:t>***</a:t>
            </a:r>
            <a:endParaRPr lang="tr-TR" sz="1200" dirty="0">
              <a:latin typeface="Times New Roman"/>
              <a:cs typeface="Times New Roman"/>
            </a:endParaRPr>
          </a:p>
          <a:p>
            <a:pPr algn="r"/>
            <a:endParaRPr lang="tr-TR" sz="1200" dirty="0">
              <a:latin typeface="Times New Roman"/>
              <a:cs typeface="Times New Roman"/>
            </a:endParaRPr>
          </a:p>
          <a:p>
            <a:pPr algn="ctr"/>
            <a:endParaRPr lang="tr-TR" sz="1200" dirty="0">
              <a:latin typeface="Times New Roman"/>
              <a:cs typeface="Times New Roman"/>
            </a:endParaRPr>
          </a:p>
          <a:p>
            <a:pPr marL="0" indent="0">
              <a:buNone/>
            </a:pPr>
            <a:r>
              <a:rPr lang="tr-TR" sz="1200" b="1" dirty="0">
                <a:latin typeface="Times New Roman"/>
                <a:cs typeface="Times New Roman"/>
              </a:rPr>
              <a:t>ÖZET</a:t>
            </a:r>
            <a:endParaRPr lang="tr-TR" sz="1200" dirty="0">
              <a:latin typeface="Times New Roman"/>
              <a:cs typeface="Times New Roman"/>
            </a:endParaRPr>
          </a:p>
          <a:p>
            <a:pPr marL="0" indent="0" algn="just">
              <a:buNone/>
            </a:pPr>
            <a:r>
              <a:rPr lang="tr-TR" sz="1200" dirty="0">
                <a:latin typeface="Times New Roman"/>
                <a:cs typeface="Times New Roman"/>
              </a:rPr>
              <a:t>Ulaşım, eğlence ve spor amaçlı olarak yüz yıldan fazladır kullanılagelen bisiklet, dünyada ve ülkemizde oldukça popüler bir motorsuz taşıt olarak değerlendirilmektedir. Bisiklet kullanımının ve bisiklet kullanıcılarının sayısının artmasıyla birçok ülkede çeşitli otoriteler, federasyonlar ve bisiklet kulüpleri kurulmuştur.  Avrupa Bisikletçiler Federasyonu (ECF), Uluslararası Bisiklet Birliği (UCI) ve 1923 yılında kurulan Türkiye Bisiklet Federasyonu (TBF) bunlardan sadece bazılarıdır. Bisiklet aynı zamanda bir “boş zaman/rekreasyon” aktivitesi olarak da değerlendirildiğinden günümüzde bisikletin turizm aktivitelerinde popüler bir şekilde kullanıldığı ve teşvik edildiği dikkat çekmektedir. Bu noktadan hareketle bu araştırmanın amacı Balıkesir’in Edremit körfezinde  yer alan; doğal, kültürel ve tarihi değerler açısından zengin bir destinasyon olarak ifade edilen Ayvalık, Gömeç, Burhaniye, Edremit ve Havran ilçelerinin bisiklet turizmi potansiyeli çerçevesinde, ulusal ve bölgesel  ortaklarla iş birliği içinde Avrupa Bisikletçiler  Federasyonu (ECF) tarafından geliştirilen ve tüm bisiklet rotalarını tek bir Avrupa ağında birleştiren, dünyanın en bilinen rota ağı olarak ifade edilen EUROVELO (Avrupa Bisiklet Rotaları Ağı) uyumluluğu değerlendirilmesidir. Sonuç olarak fiziksel altyapı, rota üzerindeki rekreatif faaliyetler ve rota özellikleri hakkında bir değerlendirme yapılmıştır.</a:t>
            </a:r>
          </a:p>
          <a:p>
            <a:pPr marL="0" indent="0">
              <a:buNone/>
            </a:pPr>
            <a:r>
              <a:rPr lang="tr-TR" sz="1200" b="1" dirty="0">
                <a:latin typeface="Times New Roman"/>
                <a:cs typeface="Times New Roman"/>
              </a:rPr>
              <a:t>Anahtar Kelimeler</a:t>
            </a:r>
            <a:r>
              <a:rPr lang="tr-TR" sz="1200" dirty="0">
                <a:latin typeface="Times New Roman"/>
                <a:cs typeface="Times New Roman"/>
              </a:rPr>
              <a:t>: Bisiklet Turizmi, </a:t>
            </a:r>
            <a:r>
              <a:rPr lang="tr-TR" sz="1200" dirty="0" err="1">
                <a:latin typeface="Times New Roman"/>
                <a:cs typeface="Times New Roman"/>
              </a:rPr>
              <a:t>Eurovelo</a:t>
            </a:r>
            <a:r>
              <a:rPr lang="tr-TR" sz="1200" dirty="0">
                <a:latin typeface="Times New Roman"/>
                <a:cs typeface="Times New Roman"/>
              </a:rPr>
              <a:t>, Gömeç ve Çevresi</a:t>
            </a:r>
            <a:br>
              <a:rPr lang="en-US" sz="1200" dirty="0">
                <a:latin typeface="Times New Roman"/>
                <a:cs typeface="Times New Roman"/>
              </a:rPr>
            </a:br>
            <a:br>
              <a:rPr lang="en-US" sz="1200" dirty="0">
                <a:latin typeface="Times New Roman"/>
                <a:cs typeface="Times New Roman"/>
              </a:rPr>
            </a:br>
            <a:endParaRPr lang="en-US" sz="1200" dirty="0">
              <a:latin typeface="Times New Roman"/>
              <a:cs typeface="Times New Roman"/>
            </a:endParaRPr>
          </a:p>
          <a:p>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B4A55831-1A33-17EF-7F66-6A2A96211905}"/>
              </a:ext>
            </a:extLst>
          </p:cNvPr>
          <p:cNvSpPr>
            <a:spLocks noGrp="1"/>
          </p:cNvSpPr>
          <p:nvPr>
            <p:ph type="sldNum" sz="quarter" idx="12"/>
          </p:nvPr>
        </p:nvSpPr>
        <p:spPr/>
        <p:txBody>
          <a:bodyPr/>
          <a:lstStyle/>
          <a:p>
            <a:fld id="{320A84BC-3F9E-4B08-9743-FC4E27FA5126}" type="slidenum">
              <a:rPr lang="tr-TR" sz="1600" smtClean="0">
                <a:latin typeface="Aptos"/>
              </a:rPr>
              <a:pPr/>
              <a:t>36</a:t>
            </a:fld>
            <a:endParaRPr lang="tr-TR" sz="1600">
              <a:latin typeface="Aptos"/>
            </a:endParaRPr>
          </a:p>
        </p:txBody>
      </p:sp>
      <p:pic>
        <p:nvPicPr>
          <p:cNvPr id="5" name="Picture 2" descr="E:\doğa sempozyumu\logo.jpg"/>
          <p:cNvPicPr>
            <a:picLocks noChangeAspect="1" noChangeArrowheads="1"/>
          </p:cNvPicPr>
          <p:nvPr/>
        </p:nvPicPr>
        <p:blipFill>
          <a:blip r:embed="rId6" cstate="print"/>
          <a:srcRect/>
          <a:stretch>
            <a:fillRect/>
          </a:stretch>
        </p:blipFill>
        <p:spPr bwMode="auto">
          <a:xfrm>
            <a:off x="246064" y="290285"/>
            <a:ext cx="1044575" cy="1044575"/>
          </a:xfrm>
          <a:prstGeom prst="rect">
            <a:avLst/>
          </a:prstGeom>
          <a:noFill/>
        </p:spPr>
      </p:pic>
    </p:spTree>
    <p:extLst>
      <p:ext uri="{BB962C8B-B14F-4D97-AF65-F5344CB8AC3E}">
        <p14:creationId xmlns:p14="http://schemas.microsoft.com/office/powerpoint/2010/main" val="2017051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8786984-7841-6197-CC07-578DB338B7E4}"/>
              </a:ext>
            </a:extLst>
          </p:cNvPr>
          <p:cNvSpPr>
            <a:spLocks noGrp="1"/>
          </p:cNvSpPr>
          <p:nvPr>
            <p:ph idx="1"/>
          </p:nvPr>
        </p:nvSpPr>
        <p:spPr>
          <a:xfrm>
            <a:off x="88359" y="1384384"/>
            <a:ext cx="6617426" cy="6285266"/>
          </a:xfrm>
        </p:spPr>
        <p:txBody>
          <a:bodyPr vert="horz" lIns="91440" tIns="45720" rIns="91440" bIns="45720" rtlCol="0" anchor="t">
            <a:normAutofit/>
          </a:bodyPr>
          <a:lstStyle/>
          <a:p>
            <a:pPr marL="0" indent="0" algn="ctr">
              <a:buNone/>
            </a:pPr>
            <a:r>
              <a:rPr lang="tr-TR" sz="1200" b="1" dirty="0">
                <a:latin typeface="Times New Roman"/>
                <a:cs typeface="Times New Roman"/>
              </a:rPr>
              <a:t>GÖMEÇ VE YAKIN ÇEVRESİNDE ZEYTİNİN YETİŞMESİNDE İKLİMİN ROLÜ</a:t>
            </a:r>
            <a:endParaRPr lang="tr-TR" dirty="0">
              <a:cs typeface="Calibri" panose="020F0502020204030204"/>
            </a:endParaRPr>
          </a:p>
          <a:p>
            <a:pPr algn="r"/>
            <a:endParaRPr lang="tr-TR" dirty="0"/>
          </a:p>
          <a:p>
            <a:pPr marL="0" indent="0" algn="r">
              <a:buNone/>
            </a:pPr>
            <a:r>
              <a:rPr lang="tr-TR" sz="1200" dirty="0">
                <a:latin typeface="Times New Roman"/>
                <a:cs typeface="Times New Roman"/>
              </a:rPr>
              <a:t>Recep EFE</a:t>
            </a:r>
            <a:r>
              <a:rPr lang="tr-TR" sz="1200" dirty="0">
                <a:latin typeface="Times New Roman"/>
                <a:cs typeface="Times New Roman"/>
                <a:hlinkClick r:id="rId2"/>
              </a:rPr>
              <a:t>*</a:t>
            </a:r>
            <a:endParaRPr lang="tr-TR" dirty="0">
              <a:cs typeface="Calibri" panose="020F0502020204030204"/>
            </a:endParaRPr>
          </a:p>
          <a:p>
            <a:pPr marL="0" indent="0" algn="r">
              <a:buNone/>
            </a:pPr>
            <a:r>
              <a:rPr lang="tr-TR" sz="1200" dirty="0">
                <a:latin typeface="Times New Roman"/>
                <a:cs typeface="Times New Roman"/>
              </a:rPr>
              <a:t>Abdullah SOYKAN</a:t>
            </a:r>
            <a:r>
              <a:rPr lang="tr-TR" sz="1200" dirty="0">
                <a:latin typeface="Times New Roman"/>
                <a:cs typeface="Times New Roman"/>
                <a:hlinkClick r:id="rId2"/>
              </a:rPr>
              <a:t>**</a:t>
            </a:r>
            <a:endParaRPr lang="tr-TR" dirty="0">
              <a:cs typeface="Calibri" panose="020F0502020204030204"/>
            </a:endParaRPr>
          </a:p>
          <a:p>
            <a:pPr marL="0" indent="0" algn="r">
              <a:buNone/>
            </a:pPr>
            <a:r>
              <a:rPr lang="tr-TR" sz="1200" dirty="0">
                <a:latin typeface="Times New Roman"/>
                <a:cs typeface="Times New Roman"/>
              </a:rPr>
              <a:t>İsa CÜREBAL</a:t>
            </a:r>
            <a:r>
              <a:rPr lang="tr-TR" sz="1200" dirty="0">
                <a:latin typeface="Times New Roman"/>
                <a:cs typeface="Times New Roman"/>
                <a:hlinkClick r:id="rId2"/>
              </a:rPr>
              <a:t>***</a:t>
            </a:r>
            <a:endParaRPr lang="tr-TR" dirty="0">
              <a:cs typeface="Calibri" panose="020F0502020204030204"/>
            </a:endParaRPr>
          </a:p>
          <a:p>
            <a:pPr marL="0" indent="0" algn="r">
              <a:buNone/>
            </a:pPr>
            <a:endParaRPr lang="tr-TR" dirty="0">
              <a:cs typeface="Calibri" panose="020F0502020204030204"/>
            </a:endParaRPr>
          </a:p>
          <a:p>
            <a:pPr marL="0" indent="0" algn="just">
              <a:buNone/>
            </a:pPr>
            <a:r>
              <a:rPr lang="tr-TR" sz="1200" b="1" dirty="0">
                <a:latin typeface="Times New Roman"/>
                <a:cs typeface="Times New Roman"/>
              </a:rPr>
              <a:t>ÖZET</a:t>
            </a:r>
            <a:endParaRPr lang="tr-TR" dirty="0"/>
          </a:p>
          <a:p>
            <a:pPr algn="just"/>
            <a:endParaRPr lang="tr-TR" dirty="0"/>
          </a:p>
          <a:p>
            <a:pPr marL="0" indent="0" algn="just">
              <a:buNone/>
            </a:pPr>
            <a:r>
              <a:rPr lang="tr-TR" sz="1200" dirty="0">
                <a:latin typeface="Times New Roman"/>
                <a:cs typeface="Times New Roman"/>
              </a:rPr>
              <a:t>Bu çalışma, Gömeç ve civarında zeytinin (</a:t>
            </a:r>
            <a:r>
              <a:rPr lang="tr-TR" sz="1200" dirty="0" err="1">
                <a:latin typeface="Times New Roman"/>
                <a:cs typeface="Times New Roman"/>
              </a:rPr>
              <a:t>Oleaeuropaea</a:t>
            </a:r>
            <a:r>
              <a:rPr lang="tr-TR" sz="1200" dirty="0">
                <a:latin typeface="Times New Roman"/>
                <a:cs typeface="Times New Roman"/>
              </a:rPr>
              <a:t> L. </a:t>
            </a:r>
            <a:r>
              <a:rPr lang="tr-TR" sz="1200" dirty="0" err="1">
                <a:latin typeface="Times New Roman"/>
                <a:cs typeface="Times New Roman"/>
              </a:rPr>
              <a:t>subsp</a:t>
            </a:r>
            <a:r>
              <a:rPr lang="tr-TR" sz="1200" dirty="0">
                <a:latin typeface="Times New Roman"/>
                <a:cs typeface="Times New Roman"/>
              </a:rPr>
              <a:t>. </a:t>
            </a:r>
            <a:r>
              <a:rPr lang="tr-TR" sz="1200" dirty="0" err="1">
                <a:latin typeface="Times New Roman"/>
                <a:cs typeface="Times New Roman"/>
              </a:rPr>
              <a:t>europaea</a:t>
            </a:r>
            <a:r>
              <a:rPr lang="tr-TR" sz="1200" dirty="0">
                <a:latin typeface="Times New Roman"/>
                <a:cs typeface="Times New Roman"/>
              </a:rPr>
              <a:t>) yetişmesinde iklimin etkisinin (sıcaklık, yağış (yağmur, kar, dolu), nispi nem, sis ve rüzgâr) belirlenmesini amaçlamaktadır. Yörede zeytinin yetişme şartlarının belirlenmesi amacıyla öncelikle ilgili literatür derlenmiştir. Daha sonra zeytinin yetişme şartlarını etkileyen parametreler ile ilgili altlıklar temin edilmiştir. Bu veriler kullanılarak inceleme alanı ve konu ile ilgili kartografik malzeme oluşturulmuştur. Farklı zaman aralıklarında zeytin ve yetişme şartları yerinde incelenmiştir. Son aşamada tüm veriler analiz edilmiş, zeytinin yetişme şartları ile ilgili değerlendirmeler yapılmıştır. </a:t>
            </a:r>
            <a:endParaRPr lang="tr-TR" dirty="0"/>
          </a:p>
          <a:p>
            <a:pPr marL="0" indent="0" algn="just">
              <a:buNone/>
            </a:pPr>
            <a:r>
              <a:rPr lang="tr-TR" sz="1200" dirty="0">
                <a:latin typeface="Times New Roman"/>
                <a:cs typeface="Times New Roman"/>
              </a:rPr>
              <a:t>Balıkesir’de “yağlık zeytin yetiştiriciliği yapılan alanlarının” %15’i bünyesinde barındıran Gömeç ve yakın çevresi Akdeniz iklim şartlarının hâkim olduğu bir sahadır. Bu nedenle Gömeç ilçesi zeytinin doğal yayılış alanı içinde yer almaktadır. Sıcaklık, yağış, nispi nem ve rüzgârlar bakımından Gömeç’te zeytin ağacı için şartlar genellikle olumludur. Yıllık yağış miktarı zeytin için yeterlidir. Yağış rejimi bakımından kurak dönemin şiddeti ve süresi zeytin için risk oluşturur. Nispi nem ve rüzgâr şartlarının da zeytinciliği engelleyecek bir durumunun olmadığı anlaşılmaktadır. Yaklaşık 1,5 milyon zeytin ağacının yer aldığı Gömeç ve yakın çevresi zeytinin yetişmesi için optimum (ideal) şartlara sahip sahalardan biridir.</a:t>
            </a:r>
            <a:endParaRPr lang="tr-TR" dirty="0"/>
          </a:p>
          <a:p>
            <a:pPr marL="0" indent="0" algn="just">
              <a:buNone/>
            </a:pPr>
            <a:r>
              <a:rPr lang="tr-TR" sz="1200" b="1" dirty="0">
                <a:latin typeface="Times New Roman"/>
                <a:cs typeface="Times New Roman"/>
              </a:rPr>
              <a:t>Anahtar Kelimeler:</a:t>
            </a:r>
            <a:r>
              <a:rPr lang="tr-TR" sz="1200" dirty="0">
                <a:latin typeface="Times New Roman"/>
                <a:cs typeface="Times New Roman"/>
              </a:rPr>
              <a:t> İklim, Gömeç, Zeytin ve Zeytinyağı</a:t>
            </a:r>
            <a:endParaRPr lang="tr-TR" dirty="0"/>
          </a:p>
          <a:p>
            <a:endParaRPr lang="tr-TR" dirty="0">
              <a:cs typeface="Calibri" panose="020F0502020204030204"/>
            </a:endParaRPr>
          </a:p>
        </p:txBody>
      </p:sp>
      <p:sp>
        <p:nvSpPr>
          <p:cNvPr id="4" name="Slayt Numarası Yer Tutucusu 3">
            <a:extLst>
              <a:ext uri="{FF2B5EF4-FFF2-40B4-BE49-F238E27FC236}">
                <a16:creationId xmlns:a16="http://schemas.microsoft.com/office/drawing/2014/main" id="{1238D156-B166-C295-54B3-88F62AB614F7}"/>
              </a:ext>
            </a:extLst>
          </p:cNvPr>
          <p:cNvSpPr>
            <a:spLocks noGrp="1"/>
          </p:cNvSpPr>
          <p:nvPr>
            <p:ph type="sldNum" sz="quarter" idx="12"/>
          </p:nvPr>
        </p:nvSpPr>
        <p:spPr/>
        <p:txBody>
          <a:bodyPr/>
          <a:lstStyle/>
          <a:p>
            <a:fld id="{320A84BC-3F9E-4B08-9743-FC4E27FA5126}" type="slidenum">
              <a:rPr lang="tr-TR" sz="1600" smtClean="0">
                <a:latin typeface="Aptos"/>
              </a:rPr>
              <a:pPr/>
              <a:t>37</a:t>
            </a:fld>
            <a:endParaRPr lang="tr-TR" sz="1600">
              <a:latin typeface="Aptos"/>
            </a:endParaRPr>
          </a:p>
        </p:txBody>
      </p:sp>
      <p:sp>
        <p:nvSpPr>
          <p:cNvPr id="5" name="Metin kutusu 4">
            <a:extLst>
              <a:ext uri="{FF2B5EF4-FFF2-40B4-BE49-F238E27FC236}">
                <a16:creationId xmlns:a16="http://schemas.microsoft.com/office/drawing/2014/main" id="{3BBB5582-2F08-FA25-1333-F96ACD8DFE57}"/>
              </a:ext>
            </a:extLst>
          </p:cNvPr>
          <p:cNvSpPr txBox="1"/>
          <p:nvPr/>
        </p:nvSpPr>
        <p:spPr>
          <a:xfrm>
            <a:off x="90674" y="7613117"/>
            <a:ext cx="6612797"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100" u="sng" dirty="0">
                <a:solidFill>
                  <a:srgbClr val="0563C1"/>
                </a:solidFill>
                <a:latin typeface="Times New Roman"/>
                <a:cs typeface="Times New Roman"/>
                <a:hlinkClick r:id="rId2"/>
              </a:rPr>
              <a:t>*</a:t>
            </a:r>
            <a:r>
              <a:rPr lang="tr-TR" sz="1100" dirty="0">
                <a:latin typeface="Times New Roman"/>
                <a:cs typeface="Times New Roman"/>
              </a:rPr>
              <a:t>Prof. Dr., Balıkesir Üniversitesi, Fen – Edebiyat Fakültesi, Coğrafya Bölümü, </a:t>
            </a:r>
            <a:br>
              <a:rPr lang="tr-TR" sz="1100" dirty="0">
                <a:solidFill>
                  <a:srgbClr val="000000"/>
                </a:solidFill>
                <a:latin typeface="Times New Roman"/>
                <a:cs typeface="Times New Roman"/>
              </a:rPr>
            </a:br>
            <a:r>
              <a:rPr lang="tr-TR" sz="1100" u="sng" dirty="0">
                <a:solidFill>
                  <a:srgbClr val="0563C1"/>
                </a:solidFill>
                <a:latin typeface="Times New Roman"/>
                <a:cs typeface="Times New Roman"/>
                <a:hlinkClick r:id="rId3"/>
              </a:rPr>
              <a:t>recepefe@hotmail.com</a:t>
            </a:r>
            <a:r>
              <a:rPr lang="tr-TR" sz="1100" dirty="0">
                <a:latin typeface="Times New Roman"/>
                <a:cs typeface="Times New Roman"/>
              </a:rPr>
              <a:t>​</a:t>
            </a:r>
          </a:p>
          <a:p>
            <a:r>
              <a:rPr lang="tr-TR" sz="1100" u="sng" dirty="0">
                <a:solidFill>
                  <a:srgbClr val="0563C1"/>
                </a:solidFill>
                <a:latin typeface="Times New Roman"/>
                <a:cs typeface="Times New Roman"/>
                <a:hlinkClick r:id="rId2"/>
              </a:rPr>
              <a:t>**</a:t>
            </a:r>
            <a:r>
              <a:rPr lang="tr-TR" sz="1100" dirty="0">
                <a:latin typeface="Times New Roman"/>
                <a:cs typeface="Times New Roman"/>
              </a:rPr>
              <a:t>Prof. Dr., Balıkesir Üniversitesi, Fen – Edebiyat Fakültesi, </a:t>
            </a:r>
            <a:r>
              <a:rPr lang="tr-TR" sz="1100" u="sng" dirty="0">
                <a:solidFill>
                  <a:srgbClr val="0563C1"/>
                </a:solidFill>
                <a:latin typeface="Times New Roman"/>
                <a:cs typeface="Times New Roman"/>
                <a:hlinkClick r:id="rId4"/>
              </a:rPr>
              <a:t>Coğrafya Bölümü, asoykan@balikesir.edu.tr</a:t>
            </a:r>
            <a:r>
              <a:rPr lang="tr-TR" sz="1100" dirty="0">
                <a:latin typeface="Times New Roman"/>
                <a:cs typeface="Times New Roman"/>
              </a:rPr>
              <a:t>​</a:t>
            </a:r>
          </a:p>
          <a:p>
            <a:r>
              <a:rPr lang="tr-TR" sz="1100" u="sng" dirty="0">
                <a:solidFill>
                  <a:srgbClr val="0563C1"/>
                </a:solidFill>
                <a:latin typeface="Times New Roman"/>
                <a:cs typeface="Times New Roman"/>
                <a:hlinkClick r:id="rId2"/>
              </a:rPr>
              <a:t>***</a:t>
            </a:r>
            <a:r>
              <a:rPr lang="tr-TR" sz="1100" dirty="0">
                <a:latin typeface="Times New Roman"/>
                <a:cs typeface="Times New Roman"/>
              </a:rPr>
              <a:t>Prof. Dr., Balıkesir Üniversitesi, Fen – Edebiyat Fakültesi, Coğrafya Bölümü,</a:t>
            </a:r>
            <a:br>
              <a:rPr lang="tr-TR" sz="1100" dirty="0">
                <a:latin typeface="Times New Roman"/>
                <a:cs typeface="Times New Roman"/>
              </a:rPr>
            </a:br>
            <a:r>
              <a:rPr lang="tr-TR" sz="1100" dirty="0">
                <a:latin typeface="Times New Roman"/>
                <a:cs typeface="Times New Roman"/>
              </a:rPr>
              <a:t> </a:t>
            </a:r>
            <a:r>
              <a:rPr lang="tr-TR" sz="1100" u="sng" dirty="0">
                <a:solidFill>
                  <a:srgbClr val="0563C1"/>
                </a:solidFill>
                <a:latin typeface="Times New Roman"/>
                <a:cs typeface="Times New Roman"/>
                <a:hlinkClick r:id="rId5"/>
              </a:rPr>
              <a:t>curebal@balikesir.edu.tr</a:t>
            </a:r>
            <a:r>
              <a:rPr lang="tr-TR" sz="1100" dirty="0">
                <a:latin typeface="Times New Roman"/>
                <a:cs typeface="Times New Roman"/>
              </a:rPr>
              <a:t>​</a:t>
            </a:r>
          </a:p>
        </p:txBody>
      </p:sp>
      <p:pic>
        <p:nvPicPr>
          <p:cNvPr id="6" name="Picture 2" descr="E:\doğa sempozyumu\logo.jpg"/>
          <p:cNvPicPr>
            <a:picLocks noChangeAspect="1" noChangeArrowheads="1"/>
          </p:cNvPicPr>
          <p:nvPr/>
        </p:nvPicPr>
        <p:blipFill>
          <a:blip r:embed="rId6" cstate="print"/>
          <a:srcRect/>
          <a:stretch>
            <a:fillRect/>
          </a:stretch>
        </p:blipFill>
        <p:spPr bwMode="auto">
          <a:xfrm>
            <a:off x="202522" y="290285"/>
            <a:ext cx="1044575" cy="1044575"/>
          </a:xfrm>
          <a:prstGeom prst="rect">
            <a:avLst/>
          </a:prstGeom>
          <a:noFill/>
        </p:spPr>
      </p:pic>
    </p:spTree>
    <p:extLst>
      <p:ext uri="{BB962C8B-B14F-4D97-AF65-F5344CB8AC3E}">
        <p14:creationId xmlns:p14="http://schemas.microsoft.com/office/powerpoint/2010/main" val="1302872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B861B-F014-F0AF-0691-BF91E335E547}"/>
              </a:ext>
            </a:extLst>
          </p:cNvPr>
          <p:cNvSpPr>
            <a:spLocks noGrp="1"/>
          </p:cNvSpPr>
          <p:nvPr>
            <p:ph type="title"/>
          </p:nvPr>
        </p:nvSpPr>
        <p:spPr>
          <a:xfrm>
            <a:off x="75588" y="8081527"/>
            <a:ext cx="6617426" cy="802674"/>
          </a:xfrm>
        </p:spPr>
        <p:txBody>
          <a:bodyPr>
            <a:normAutofit/>
          </a:bodyPr>
          <a:lstStyle/>
          <a:p>
            <a:r>
              <a:rPr lang="tr-TR" sz="1100" dirty="0">
                <a:latin typeface="Times New Roman"/>
                <a:cs typeface="Times New Roman"/>
                <a:hlinkClick r:id="rId2"/>
              </a:rPr>
              <a:t>*</a:t>
            </a:r>
            <a:r>
              <a:rPr lang="tr-TR" sz="1100" dirty="0">
                <a:latin typeface="Times New Roman"/>
                <a:cs typeface="Times New Roman"/>
              </a:rPr>
              <a:t> Dr. Öğr. Üyesi, Kırklareli Üniversitesi, İktisadi ve İdari Bilimler Fakültesi, Ekonometri Bölümü,</a:t>
            </a:r>
            <a:br>
              <a:rPr lang="tr-TR" sz="1100" dirty="0">
                <a:latin typeface="Times New Roman"/>
                <a:cs typeface="Times New Roman"/>
              </a:rPr>
            </a:br>
            <a:r>
              <a:rPr lang="tr-TR" sz="1100" dirty="0">
                <a:latin typeface="Times New Roman"/>
                <a:cs typeface="Times New Roman"/>
              </a:rPr>
              <a:t> </a:t>
            </a:r>
            <a:r>
              <a:rPr lang="tr-TR" sz="1100" dirty="0">
                <a:latin typeface="Times New Roman"/>
                <a:cs typeface="Times New Roman"/>
                <a:hlinkClick r:id="rId3"/>
              </a:rPr>
              <a:t>suzan.kantarci@klu.edu.tr</a:t>
            </a:r>
            <a:endParaRPr lang="tr-TR" sz="1100" dirty="0">
              <a:latin typeface="Times New Roman"/>
              <a:cs typeface="Times New Roman"/>
            </a:endParaRPr>
          </a:p>
        </p:txBody>
      </p:sp>
      <p:sp>
        <p:nvSpPr>
          <p:cNvPr id="3" name="İçerik Yer Tutucusu 2">
            <a:extLst>
              <a:ext uri="{FF2B5EF4-FFF2-40B4-BE49-F238E27FC236}">
                <a16:creationId xmlns:a16="http://schemas.microsoft.com/office/drawing/2014/main" id="{25647C32-FEB7-E2C8-62B0-0F3455CC5ED6}"/>
              </a:ext>
            </a:extLst>
          </p:cNvPr>
          <p:cNvSpPr>
            <a:spLocks noGrp="1"/>
          </p:cNvSpPr>
          <p:nvPr>
            <p:ph idx="1"/>
          </p:nvPr>
        </p:nvSpPr>
        <p:spPr>
          <a:xfrm>
            <a:off x="75589" y="719724"/>
            <a:ext cx="6668511" cy="6349175"/>
          </a:xfrm>
        </p:spPr>
        <p:txBody>
          <a:bodyPr vert="horz" lIns="91440" tIns="45720" rIns="91440" bIns="45720" rtlCol="0" anchor="t">
            <a:normAutofit fontScale="92500" lnSpcReduction="10000"/>
          </a:bodyPr>
          <a:lstStyle/>
          <a:p>
            <a:pPr marL="0" indent="0" algn="ctr">
              <a:buNone/>
            </a:pPr>
            <a:endParaRPr lang="tr-TR" sz="1200" b="1" dirty="0">
              <a:latin typeface="Times New Roman"/>
              <a:cs typeface="Times New Roman"/>
            </a:endParaRPr>
          </a:p>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ZEYTİNYAĞINDA KALİTE VE COĞRAFİ İŞARETİN ÖNEMİ</a:t>
            </a:r>
            <a:endParaRPr lang="tr-TR" dirty="0">
              <a:cs typeface="Calibri" panose="020F0502020204030204"/>
            </a:endParaRPr>
          </a:p>
          <a:p>
            <a:endParaRPr lang="tr-TR" dirty="0"/>
          </a:p>
          <a:p>
            <a:endParaRPr lang="tr-TR" dirty="0"/>
          </a:p>
          <a:p>
            <a:pPr marL="0" indent="0" algn="r">
              <a:buNone/>
            </a:pPr>
            <a:r>
              <a:rPr lang="tr-TR" sz="1200" dirty="0">
                <a:latin typeface="Times New Roman"/>
                <a:cs typeface="Times New Roman"/>
              </a:rPr>
              <a:t>Suzan KANTARCI SAVAŞ</a:t>
            </a:r>
            <a:r>
              <a:rPr lang="tr-TR" sz="1200" dirty="0">
                <a:latin typeface="Times New Roman"/>
                <a:cs typeface="Times New Roman"/>
                <a:hlinkClick r:id="rId2"/>
              </a:rPr>
              <a:t>*</a:t>
            </a:r>
            <a:endParaRPr lang="tr-TR" dirty="0">
              <a:cs typeface="Calibri" panose="020F0502020204030204"/>
            </a:endParaRPr>
          </a:p>
          <a:p>
            <a:endParaRPr lang="tr-TR" dirty="0"/>
          </a:p>
          <a:p>
            <a:endParaRPr lang="tr-TR" dirty="0"/>
          </a:p>
          <a:p>
            <a:pPr marL="0" indent="0" algn="just">
              <a:buNone/>
            </a:pPr>
            <a:r>
              <a:rPr lang="tr-TR" sz="1200" b="1" dirty="0">
                <a:latin typeface="Times New Roman"/>
                <a:cs typeface="Times New Roman"/>
              </a:rPr>
              <a:t>ÖZET</a:t>
            </a:r>
            <a:endParaRPr lang="tr-TR" dirty="0"/>
          </a:p>
          <a:p>
            <a:pPr algn="just"/>
            <a:endParaRPr lang="tr-TR" dirty="0"/>
          </a:p>
          <a:p>
            <a:pPr marL="0" indent="0" algn="just">
              <a:buNone/>
            </a:pPr>
            <a:r>
              <a:rPr lang="tr-TR" sz="1200" dirty="0">
                <a:latin typeface="Times New Roman"/>
                <a:cs typeface="Times New Roman"/>
              </a:rPr>
              <a:t>Zeytinyağı, önemli bir tarımsal gıda ürünüdür. Gıda güvenliği açısından, bu ürünün izlenebilirliği zordur. Coğrafi işaret kavramı, üreticilerin ve tüketicilerin haklarının korunması için, gıda güvenliğinin izlenebilirliğini sağlamak için uluslararası platformda değer gören önemli bir araçtır.  Türkiye’de Türk Patent Marka ve Kurumu tarafından tescil hakkı verilen 21 adet zeytinyağı coğrafi işareti bulunmaktadır. Coğrafi işaretli zeytinyağı ürünlerinin, natürel sızma zeytinyağı kalite kategorisinde olması gerekmektedir. Bu doğrultuda, zeytinyağı ürünlerinin tescilde belirlenen sınırlar içerisinde üretilen zeytinyağları olarak belirli kimyasal ve duyusal testlerden geçmesi önem arz etmektedir. Kimyasal ve duyusal değerlendirmelerin uygulama prosedürleri için Uluslararası Zeytin Konseyi Standartları baz alınmaktadır. Duyusal değerlendirme sürecinde tadımcı adayları değerlendirmelerde bulunmaktadır. Bulanık mantık belirsizliği barındıran durumlarda esnek hesaplamalar yapmamıza yardımcı bir mantıktır. Bu çalışmada, bulanık mantık yaklaşımı kullanılarak geliştirilen bulanık istatistiksel analiz ile desteklenen coğrafi işaret değerlendirme prosedürü kullanılmıştır. Coğrafi işaret bilgi sistemi için bir alt hesaplama modülü sunulmuştur. Bu modül sunulurken natürel zeytinyağı kalite çeşitlerinin, coğrafi işaret özellikleri ile ilişkilendirilerek değerlendirme prosedüründeki yeri de ‘Ayvalık Zeytinyağı’ Coğrafi İşareti baz alınarak bir uygulama ile irdelenmiştir.</a:t>
            </a:r>
            <a:endParaRPr lang="tr-TR" dirty="0"/>
          </a:p>
          <a:p>
            <a:pPr algn="just"/>
            <a:endParaRPr lang="tr-TR" dirty="0"/>
          </a:p>
          <a:p>
            <a:pPr marL="0" indent="0" algn="just">
              <a:buNone/>
            </a:pPr>
            <a:r>
              <a:rPr lang="tr-TR" sz="1200" b="1" dirty="0">
                <a:latin typeface="Times New Roman"/>
                <a:cs typeface="Times New Roman"/>
              </a:rPr>
              <a:t>Anahtar Kelimeler</a:t>
            </a:r>
            <a:r>
              <a:rPr lang="tr-TR" sz="1200" dirty="0">
                <a:latin typeface="Times New Roman"/>
                <a:cs typeface="Times New Roman"/>
              </a:rPr>
              <a:t>: Zeytinyağı, Coğrafi İşaret</a:t>
            </a:r>
            <a:endParaRPr lang="tr-TR" dirty="0"/>
          </a:p>
          <a:p>
            <a:endParaRPr lang="tr-TR" dirty="0">
              <a:cs typeface="Calibri"/>
            </a:endParaRPr>
          </a:p>
        </p:txBody>
      </p:sp>
      <p:sp>
        <p:nvSpPr>
          <p:cNvPr id="4" name="Slayt Numarası Yer Tutucusu 3">
            <a:extLst>
              <a:ext uri="{FF2B5EF4-FFF2-40B4-BE49-F238E27FC236}">
                <a16:creationId xmlns:a16="http://schemas.microsoft.com/office/drawing/2014/main" id="{C8E4353A-E927-BF6D-5FC4-B663495A9FC8}"/>
              </a:ext>
            </a:extLst>
          </p:cNvPr>
          <p:cNvSpPr>
            <a:spLocks noGrp="1"/>
          </p:cNvSpPr>
          <p:nvPr>
            <p:ph type="sldNum" sz="quarter" idx="12"/>
          </p:nvPr>
        </p:nvSpPr>
        <p:spPr/>
        <p:txBody>
          <a:bodyPr/>
          <a:lstStyle/>
          <a:p>
            <a:fld id="{320A84BC-3F9E-4B08-9743-FC4E27FA5126}" type="slidenum">
              <a:rPr lang="tr-TR" sz="1600" smtClean="0">
                <a:latin typeface="Aptos"/>
              </a:rPr>
              <a:pPr/>
              <a:t>38</a:t>
            </a:fld>
            <a:endParaRPr lang="tr-TR" sz="1600">
              <a:latin typeface="Aptos"/>
            </a:endParaRPr>
          </a:p>
        </p:txBody>
      </p:sp>
      <p:pic>
        <p:nvPicPr>
          <p:cNvPr id="5" name="Picture 2" descr="E:\doğa sempozyumu\logo.jpg"/>
          <p:cNvPicPr>
            <a:picLocks noChangeAspect="1" noChangeArrowheads="1"/>
          </p:cNvPicPr>
          <p:nvPr/>
        </p:nvPicPr>
        <p:blipFill>
          <a:blip r:embed="rId4" cstate="print"/>
          <a:srcRect/>
          <a:stretch>
            <a:fillRect/>
          </a:stretch>
        </p:blipFill>
        <p:spPr bwMode="auto">
          <a:xfrm>
            <a:off x="202519" y="246742"/>
            <a:ext cx="1044575" cy="1044575"/>
          </a:xfrm>
          <a:prstGeom prst="rect">
            <a:avLst/>
          </a:prstGeom>
          <a:noFill/>
        </p:spPr>
      </p:pic>
    </p:spTree>
    <p:extLst>
      <p:ext uri="{BB962C8B-B14F-4D97-AF65-F5344CB8AC3E}">
        <p14:creationId xmlns:p14="http://schemas.microsoft.com/office/powerpoint/2010/main" val="1786354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DE938DE-FCDE-B99B-2716-14BC4A10330F}"/>
              </a:ext>
            </a:extLst>
          </p:cNvPr>
          <p:cNvSpPr>
            <a:spLocks noGrp="1"/>
          </p:cNvSpPr>
          <p:nvPr>
            <p:ph idx="1"/>
          </p:nvPr>
        </p:nvSpPr>
        <p:spPr>
          <a:xfrm>
            <a:off x="113902" y="1269347"/>
            <a:ext cx="6540800" cy="6502558"/>
          </a:xfrm>
        </p:spPr>
        <p:txBody>
          <a:bodyPr vert="horz" lIns="91440" tIns="45720" rIns="91440" bIns="45720" rtlCol="0" anchor="t">
            <a:normAutofit lnSpcReduction="10000"/>
          </a:bodyPr>
          <a:lstStyle/>
          <a:p>
            <a:pPr marL="0" indent="0" algn="ctr">
              <a:buNone/>
            </a:pPr>
            <a:r>
              <a:rPr lang="tr-TR" sz="1200" b="1" dirty="0">
                <a:latin typeface="Times New Roman"/>
                <a:cs typeface="Times New Roman"/>
              </a:rPr>
              <a:t>GÖMEÇ VE ZEYTİN</a:t>
            </a:r>
            <a:endParaRPr lang="tr-TR" dirty="0">
              <a:cs typeface="Calibri" panose="020F0502020204030204"/>
            </a:endParaRPr>
          </a:p>
          <a:p>
            <a:pPr algn="ctr"/>
            <a:endParaRPr lang="tr-TR" dirty="0"/>
          </a:p>
          <a:p>
            <a:pPr marL="0" indent="0" algn="r">
              <a:buNone/>
            </a:pPr>
            <a:r>
              <a:rPr lang="tr-TR" sz="1200" dirty="0">
                <a:latin typeface="Times New Roman"/>
                <a:cs typeface="Times New Roman"/>
              </a:rPr>
              <a:t>Tuba ÖNCÜL ABACIGİL</a:t>
            </a:r>
            <a:r>
              <a:rPr lang="tr-TR" sz="1200" dirty="0">
                <a:latin typeface="Times New Roman"/>
                <a:cs typeface="Times New Roman"/>
                <a:hlinkClick r:id="rId2"/>
              </a:rPr>
              <a:t>*</a:t>
            </a:r>
            <a:endParaRPr lang="tr-TR" dirty="0">
              <a:cs typeface="Calibri" panose="020F0502020204030204"/>
            </a:endParaRPr>
          </a:p>
          <a:p>
            <a:pPr algn="ctr"/>
            <a:endParaRPr lang="tr-TR" dirty="0"/>
          </a:p>
          <a:p>
            <a:pPr marL="0" indent="0" algn="just">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Akdeniz ikliminin en karakteristik bitkisi olan zeytinin, kültüre alınan en eski meyve türlerinin başında geldiği bilinmektedir. Dünya’da zeytin yetiştiriciliği ağırlıklı olarak Akdeniz Havzası’nda yoğunluk kazanmıştır ve buradaki ülkelerin ekonomik, sosyal ve kültürel hayatında büyük bir önem taşımaktadır. Türkiye’nin tarımsal yapısında da zeytincilik, oldukça eski ve stratejik bir ekonomik tarımsal faaliyet türüdür. Ülkemizde 6 farklı üretim bölgesinde zeytincilik yapılmaktadır. Balıkesir İli; Erdek ve Bandırma ilçeleriyle Marmara Üretim Bölgesi içerisinde ve Edremit Havran, Ayvalık, Gömeç, Burhaniye ilçeleriyle Körfez Üretim Bölgesi içerisinde yer almaktadır. TÜİK, 2021/2022 zeytin sezonu raporuna göre; Balıkesir İli Türkiye’deki toplam sofralık zeytin üretiminin yaklaşık % 7’sini, yağlık zeytin üretiminin de yaklaşık % 12’sini karşılamaktadır.  Buna göre ilimiz sofralık ve yağlık zeytin üretimiyle diğer iller arasında 4. sırada yer almaktadır. Balıkesir </a:t>
            </a:r>
            <a:r>
              <a:rPr lang="tr-TR" sz="1200" dirty="0" err="1">
                <a:latin typeface="Times New Roman"/>
                <a:cs typeface="Times New Roman"/>
              </a:rPr>
              <a:t>İli’nde</a:t>
            </a:r>
            <a:r>
              <a:rPr lang="tr-TR" sz="1200" dirty="0">
                <a:latin typeface="Times New Roman"/>
                <a:cs typeface="Times New Roman"/>
              </a:rPr>
              <a:t> zeytin tarımı yapılan başlıca ilçeler; Ayvalık, Bandırma, Bigadiç, Burhaniye, Edremit, Erdek, Gömeç, Gönen, Havran, Manyas, Marmara ve Savaştepe’dir. Balıkesir’de zeytinliklerin en yoğun olduğu alanlar şüphesiz Edremit Körfezi çevresidir. Edremit Körfezi’nde toplam ağaç sayısı en fazla olan ilçe Edremit (3.008.009 adet) iken, Burhaniye (2.305.750 adet), Ayvalık (1.967.000 adet) ve Gömeç (1.542.000 adet) yine ağaç sayısı bakımından ilk sıralarda gelen ilçelerdir. Meyve veren ve vermeyen yağlık zeytin çeşitlerine ait toplam ağaç sayısının, meyve veren ve vermeyen sofralık zeytin çeşitlerine ait toplam ağaç sayısından yaklaşık 9-10 kaç daha fazla olduğu Gömeç İlçesi ve çevresinde, hakim olan zeytin çeşidi; Ayvalık yada bilinen diğer yerel adıyla Edremit yağlıktır. Yağlık zeytinlerin yıllık verimi, meyve veren ağaç başına ortalama 20 kg olarak bildirilmektedir. Günümüzde zeytincilik faaliyetleri bakımından; Balıkesir İli için önemli bir merkez konumunda olan Gömeç İlçesi ve çevresinde, zeytincilik ilkçağlardan itibaren sahadaki en önemli tarımsal faaliyet olmuştur. Bu sebeple Gömeç ve çevresinde tarihi oldukça eskiye inen kendine has bir zeytin kültürü oluşmuş ve beşeri hayat da bu doğrultuda şekillenmiştir. Bu çalışmada; Gömeç İlçesi ve çevresindeki zeytin varlığı ve zeytincilik faaliyetleri değerlendirilerek, yöredeki zeytinciliğin Türkiye’deki yeri ve öneminin ortaya konulması amaçlamaktadır. Bu nedenle Türkiye ölçeğinden bölgesel ölçeğe, bölgesel ölçekten ise yerel ölçeğe doğru Türkiye’de zeytincilik faaliyetleri içerisinde, Gömeç’teki zeytincilik faaliyetlerinin günümüz verilerine göre bir karşılaştırılması yapılmıştır. İstatistiksel veriler; Türkiye İstatistik Kurumu (TÜİK), Tarım İl ve İlçe Müdürlükleri, bilimsel araştırma makaleleri ve ilgili tezler ışığında derlenerek temin edilmiştir. </a:t>
            </a:r>
            <a:endParaRPr lang="tr-TR" dirty="0"/>
          </a:p>
          <a:p>
            <a:pPr marL="0" indent="0" algn="just">
              <a:buNone/>
            </a:pPr>
            <a:r>
              <a:rPr lang="tr-TR" sz="1200" b="1" dirty="0">
                <a:latin typeface="Times New Roman"/>
                <a:cs typeface="Times New Roman"/>
              </a:rPr>
              <a:t>Anahtar Kelimeler: </a:t>
            </a:r>
            <a:r>
              <a:rPr lang="tr-TR" sz="1200" dirty="0">
                <a:latin typeface="Times New Roman"/>
                <a:cs typeface="Times New Roman"/>
              </a:rPr>
              <a:t>Edremit Körfezi, Gömeç, Balıkesir, Zeytincilik, Zeytin.</a:t>
            </a:r>
            <a:endParaRPr lang="tr-TR" dirty="0"/>
          </a:p>
          <a:p>
            <a:pPr marL="0" indent="0">
              <a:buNone/>
            </a:pPr>
            <a:endParaRPr lang="en-US" dirty="0"/>
          </a:p>
        </p:txBody>
      </p:sp>
      <p:sp>
        <p:nvSpPr>
          <p:cNvPr id="4" name="Slayt Numarası Yer Tutucusu 3">
            <a:extLst>
              <a:ext uri="{FF2B5EF4-FFF2-40B4-BE49-F238E27FC236}">
                <a16:creationId xmlns:a16="http://schemas.microsoft.com/office/drawing/2014/main" id="{07C4F017-5196-C48E-5829-14F5A977D0D2}"/>
              </a:ext>
            </a:extLst>
          </p:cNvPr>
          <p:cNvSpPr>
            <a:spLocks noGrp="1"/>
          </p:cNvSpPr>
          <p:nvPr>
            <p:ph type="sldNum" sz="quarter" idx="12"/>
          </p:nvPr>
        </p:nvSpPr>
        <p:spPr/>
        <p:txBody>
          <a:bodyPr/>
          <a:lstStyle/>
          <a:p>
            <a:fld id="{320A84BC-3F9E-4B08-9743-FC4E27FA5126}" type="slidenum">
              <a:rPr lang="tr-TR" sz="1600" dirty="0" smtClean="0">
                <a:latin typeface="Aptos"/>
              </a:rPr>
              <a:pPr/>
              <a:t>39</a:t>
            </a:fld>
            <a:endParaRPr lang="tr-TR" sz="1600">
              <a:latin typeface="Aptos"/>
              <a:cs typeface="Calibri"/>
            </a:endParaRPr>
          </a:p>
        </p:txBody>
      </p:sp>
      <p:sp>
        <p:nvSpPr>
          <p:cNvPr id="5" name="Metin kutusu 4">
            <a:extLst>
              <a:ext uri="{FF2B5EF4-FFF2-40B4-BE49-F238E27FC236}">
                <a16:creationId xmlns:a16="http://schemas.microsoft.com/office/drawing/2014/main" id="{01944E33-61F5-F5D5-B91C-20E5999B8E9A}"/>
              </a:ext>
            </a:extLst>
          </p:cNvPr>
          <p:cNvSpPr txBox="1"/>
          <p:nvPr/>
        </p:nvSpPr>
        <p:spPr>
          <a:xfrm>
            <a:off x="116216" y="8060485"/>
            <a:ext cx="6740507"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100" u="sng" dirty="0">
                <a:solidFill>
                  <a:srgbClr val="0563C1"/>
                </a:solidFill>
                <a:latin typeface="Times New Roman"/>
                <a:cs typeface="Times New Roman"/>
                <a:hlinkClick r:id="rId2"/>
              </a:rPr>
              <a:t>*</a:t>
            </a:r>
            <a:r>
              <a:rPr lang="tr-TR" sz="1100" dirty="0">
                <a:latin typeface="Times New Roman"/>
                <a:cs typeface="Times New Roman"/>
              </a:rPr>
              <a:t> Dr. Öğr. Üyesi, Balıkesir Üniversitesi, Edremit Zeytincilik Enstitüsü Müdürü, Balıkesir Üniversitesi, Edremit Meslek Yüksekokulu, Bitkisel ve Hayvansal Üretim Bölüm Başkanı, </a:t>
            </a:r>
            <a:br>
              <a:rPr lang="tr-TR" sz="1100" dirty="0">
                <a:solidFill>
                  <a:srgbClr val="000000"/>
                </a:solidFill>
                <a:latin typeface="Times New Roman"/>
                <a:cs typeface="Times New Roman"/>
              </a:rPr>
            </a:br>
            <a:r>
              <a:rPr lang="tr-TR" sz="1100" u="sng" dirty="0">
                <a:solidFill>
                  <a:srgbClr val="0563C1"/>
                </a:solidFill>
                <a:latin typeface="Times New Roman"/>
                <a:cs typeface="Times New Roman"/>
                <a:hlinkClick r:id="rId3"/>
              </a:rPr>
              <a:t>abacigil@balikesir.edu.tr</a:t>
            </a:r>
            <a:r>
              <a:rPr lang="tr-TR" sz="1100" dirty="0">
                <a:latin typeface="Times New Roman"/>
                <a:cs typeface="Times New Roman"/>
              </a:rPr>
              <a:t>.​</a:t>
            </a:r>
          </a:p>
          <a:p>
            <a:endParaRPr lang="tr-TR" sz="1200" dirty="0">
              <a:latin typeface="Times New Roman"/>
              <a:cs typeface="Times New Roman"/>
            </a:endParaRPr>
          </a:p>
        </p:txBody>
      </p:sp>
      <p:pic>
        <p:nvPicPr>
          <p:cNvPr id="6" name="Picture 2" descr="E:\doğa sempozyumu\logo.jpg"/>
          <p:cNvPicPr>
            <a:picLocks noChangeAspect="1" noChangeArrowheads="1"/>
          </p:cNvPicPr>
          <p:nvPr/>
        </p:nvPicPr>
        <p:blipFill>
          <a:blip r:embed="rId4" cstate="print"/>
          <a:srcRect/>
          <a:stretch>
            <a:fillRect/>
          </a:stretch>
        </p:blipFill>
        <p:spPr bwMode="auto">
          <a:xfrm>
            <a:off x="260578" y="304799"/>
            <a:ext cx="1044575" cy="1044575"/>
          </a:xfrm>
          <a:prstGeom prst="rect">
            <a:avLst/>
          </a:prstGeom>
          <a:noFill/>
        </p:spPr>
      </p:pic>
    </p:spTree>
    <p:extLst>
      <p:ext uri="{BB962C8B-B14F-4D97-AF65-F5344CB8AC3E}">
        <p14:creationId xmlns:p14="http://schemas.microsoft.com/office/powerpoint/2010/main" val="184983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13B27DC-F6D9-BC42-DA0C-A8C69D088F85}"/>
              </a:ext>
            </a:extLst>
          </p:cNvPr>
          <p:cNvSpPr>
            <a:spLocks noGrp="1"/>
          </p:cNvSpPr>
          <p:nvPr>
            <p:ph idx="1"/>
          </p:nvPr>
        </p:nvSpPr>
        <p:spPr>
          <a:xfrm>
            <a:off x="75590" y="885889"/>
            <a:ext cx="6706823" cy="8138646"/>
          </a:xfrm>
        </p:spPr>
        <p:txBody>
          <a:bodyPr vert="horz" lIns="91440" tIns="45720" rIns="91440" bIns="45720" rtlCol="0" anchor="t">
            <a:normAutofit/>
          </a:bodyPr>
          <a:lstStyle/>
          <a:p>
            <a:pPr marL="0" indent="0" algn="ctr">
              <a:buNone/>
            </a:pPr>
            <a:r>
              <a:rPr lang="tr-TR" sz="1200" b="1" dirty="0">
                <a:latin typeface="Times New Roman"/>
                <a:ea typeface="Calibri"/>
                <a:cs typeface="Times New Roman"/>
              </a:rPr>
              <a:t>BİLİM VE HAKEM KURULU</a:t>
            </a:r>
            <a:endParaRPr lang="tr-TR" sz="1200" dirty="0">
              <a:latin typeface="Times New Roman"/>
              <a:ea typeface="Calibri"/>
              <a:cs typeface="Times New Roman"/>
            </a:endParaRPr>
          </a:p>
          <a:p>
            <a:pPr marL="0" indent="0" algn="ctr">
              <a:buNone/>
            </a:pPr>
            <a:r>
              <a:rPr lang="tr-TR" sz="1200" dirty="0">
                <a:latin typeface="Times New Roman"/>
                <a:ea typeface="Calibri"/>
                <a:cs typeface="Times New Roman"/>
              </a:rPr>
              <a:t>Prof. Dr. Yücel OĞURLU, Balıkesir Üniversitesi </a:t>
            </a:r>
            <a:br>
              <a:rPr lang="tr-TR" sz="1200" dirty="0">
                <a:latin typeface="Times New Roman"/>
                <a:cs typeface="Times New Roman"/>
              </a:rPr>
            </a:br>
            <a:r>
              <a:rPr lang="tr-TR" sz="1200" dirty="0">
                <a:latin typeface="Times New Roman"/>
                <a:ea typeface="Calibri"/>
                <a:cs typeface="Times New Roman"/>
              </a:rPr>
              <a:t>Prof. Dr. Kenan MORTAN, EİSTİ- Paris</a:t>
            </a:r>
            <a:br>
              <a:rPr lang="tr-TR" sz="1200" dirty="0">
                <a:latin typeface="Times New Roman"/>
                <a:cs typeface="Times New Roman"/>
              </a:rPr>
            </a:br>
            <a:r>
              <a:rPr lang="tr-TR" sz="1200" dirty="0">
                <a:latin typeface="Times New Roman"/>
                <a:ea typeface="Calibri"/>
                <a:cs typeface="Times New Roman"/>
              </a:rPr>
              <a:t> Prof. Dr. Cevdet AVCIKURT, Balıkesir Üniversitesi </a:t>
            </a:r>
            <a:br>
              <a:rPr lang="tr-TR" sz="1200" dirty="0">
                <a:latin typeface="Times New Roman"/>
                <a:cs typeface="Times New Roman"/>
              </a:rPr>
            </a:br>
            <a:r>
              <a:rPr lang="tr-TR" sz="1200" dirty="0">
                <a:latin typeface="Times New Roman"/>
                <a:ea typeface="Calibri"/>
                <a:cs typeface="Times New Roman"/>
              </a:rPr>
              <a:t>Prof. Dr. Fatih SATIL, Balıkesir Üniversitesi </a:t>
            </a:r>
            <a:br>
              <a:rPr lang="tr-TR" sz="1200" dirty="0">
                <a:latin typeface="Times New Roman"/>
                <a:cs typeface="Times New Roman"/>
              </a:rPr>
            </a:br>
            <a:r>
              <a:rPr lang="tr-TR" sz="1200" dirty="0">
                <a:latin typeface="Times New Roman"/>
                <a:ea typeface="Calibri"/>
                <a:cs typeface="Times New Roman"/>
              </a:rPr>
              <a:t>Prof. Dr. Murat DOĞDUBAY, Balıkesir Üniversitesi </a:t>
            </a:r>
            <a:br>
              <a:rPr lang="tr-TR" sz="1200" dirty="0">
                <a:latin typeface="Times New Roman"/>
                <a:cs typeface="Times New Roman"/>
              </a:rPr>
            </a:br>
            <a:r>
              <a:rPr lang="tr-TR" sz="1200" dirty="0">
                <a:latin typeface="Times New Roman"/>
                <a:ea typeface="Calibri"/>
                <a:cs typeface="Times New Roman"/>
              </a:rPr>
              <a:t>Prof. Dr. Düriye BOZOK, Balıkesir Üniversitesi </a:t>
            </a:r>
            <a:br>
              <a:rPr lang="tr-TR" sz="1200" dirty="0">
                <a:latin typeface="Times New Roman"/>
                <a:cs typeface="Times New Roman"/>
              </a:rPr>
            </a:br>
            <a:r>
              <a:rPr lang="tr-TR" sz="1200" dirty="0">
                <a:latin typeface="Times New Roman"/>
                <a:ea typeface="Calibri"/>
                <a:cs typeface="Times New Roman"/>
              </a:rPr>
              <a:t>Prof. Dr. Recep EFE, </a:t>
            </a:r>
            <a:r>
              <a:rPr lang="tr-TR" sz="1200" dirty="0" err="1">
                <a:latin typeface="Times New Roman"/>
                <a:ea typeface="Calibri"/>
                <a:cs typeface="Times New Roman"/>
              </a:rPr>
              <a:t>İda</a:t>
            </a:r>
            <a:r>
              <a:rPr lang="tr-TR" sz="1200" dirty="0">
                <a:latin typeface="Times New Roman"/>
                <a:ea typeface="Calibri"/>
                <a:cs typeface="Times New Roman"/>
              </a:rPr>
              <a:t> Madra </a:t>
            </a:r>
            <a:r>
              <a:rPr lang="tr-TR" sz="1200" dirty="0" err="1">
                <a:latin typeface="Times New Roman"/>
                <a:ea typeface="Calibri"/>
                <a:cs typeface="Times New Roman"/>
              </a:rPr>
              <a:t>Jeoparkı</a:t>
            </a:r>
            <a:r>
              <a:rPr lang="tr-TR" sz="1200" dirty="0">
                <a:latin typeface="Times New Roman"/>
                <a:ea typeface="Calibri"/>
                <a:cs typeface="Times New Roman"/>
              </a:rPr>
              <a:t> Koordinatörü</a:t>
            </a:r>
            <a:br>
              <a:rPr lang="tr-TR" sz="1200" dirty="0">
                <a:latin typeface="Times New Roman"/>
                <a:cs typeface="Times New Roman"/>
              </a:rPr>
            </a:br>
            <a:r>
              <a:rPr lang="tr-TR" sz="1200" dirty="0">
                <a:latin typeface="Times New Roman"/>
                <a:ea typeface="Calibri"/>
                <a:cs typeface="Times New Roman"/>
              </a:rPr>
              <a:t> Prof. Dr. Ahmet KÖROĞLU, Balıkesir Üniversitesi </a:t>
            </a:r>
            <a:br>
              <a:rPr lang="tr-TR" sz="1200" dirty="0">
                <a:latin typeface="Times New Roman"/>
                <a:cs typeface="Times New Roman"/>
              </a:rPr>
            </a:br>
            <a:r>
              <a:rPr lang="tr-TR" sz="1200" dirty="0">
                <a:latin typeface="Times New Roman"/>
                <a:ea typeface="Calibri"/>
                <a:cs typeface="Times New Roman"/>
              </a:rPr>
              <a:t>Prof. Dr. Elif ÇİMEN, Balıkesir Üniversitesi </a:t>
            </a:r>
            <a:br>
              <a:rPr lang="tr-TR" sz="1200" dirty="0">
                <a:latin typeface="Times New Roman"/>
                <a:cs typeface="Times New Roman"/>
              </a:rPr>
            </a:br>
            <a:r>
              <a:rPr lang="tr-TR" sz="1200" dirty="0">
                <a:latin typeface="Times New Roman"/>
                <a:ea typeface="Calibri"/>
                <a:cs typeface="Times New Roman"/>
              </a:rPr>
              <a:t>Prof. Dr. M. Rıfat AKBULUT, Mimar Sinan Güzel Sanatlar Üniversitesi </a:t>
            </a:r>
            <a:br>
              <a:rPr lang="tr-TR" sz="1200" dirty="0">
                <a:latin typeface="Times New Roman"/>
                <a:cs typeface="Times New Roman"/>
              </a:rPr>
            </a:br>
            <a:r>
              <a:rPr lang="tr-TR" sz="1200" dirty="0">
                <a:latin typeface="Times New Roman"/>
                <a:ea typeface="Calibri"/>
                <a:cs typeface="Times New Roman"/>
              </a:rPr>
              <a:t>Prof. Dr. Mustafa SARI, Bandırma </a:t>
            </a:r>
            <a:r>
              <a:rPr lang="tr-TR" sz="1200" dirty="0" err="1">
                <a:latin typeface="Times New Roman"/>
                <a:ea typeface="Calibri"/>
                <a:cs typeface="Times New Roman"/>
              </a:rPr>
              <a:t>Onyedi</a:t>
            </a:r>
            <a:r>
              <a:rPr lang="tr-TR" sz="1200" dirty="0">
                <a:latin typeface="Times New Roman"/>
                <a:ea typeface="Calibri"/>
                <a:cs typeface="Times New Roman"/>
              </a:rPr>
              <a:t> Eylül Üniversitesi </a:t>
            </a:r>
            <a:br>
              <a:rPr lang="tr-TR" sz="1200" dirty="0">
                <a:latin typeface="Times New Roman"/>
                <a:cs typeface="Times New Roman"/>
              </a:rPr>
            </a:br>
            <a:r>
              <a:rPr lang="tr-TR" sz="1200" dirty="0">
                <a:latin typeface="Times New Roman"/>
                <a:ea typeface="Calibri"/>
                <a:cs typeface="Times New Roman"/>
              </a:rPr>
              <a:t>Prof. Dr. Derman KÜÇÜKALTAN, İzmir Kavram Meslek Yüksekokulu</a:t>
            </a:r>
            <a:br>
              <a:rPr lang="tr-TR" sz="1200" dirty="0">
                <a:latin typeface="Times New Roman"/>
                <a:cs typeface="Times New Roman"/>
              </a:rPr>
            </a:br>
            <a:r>
              <a:rPr lang="tr-TR" sz="1200" dirty="0">
                <a:latin typeface="Times New Roman"/>
                <a:ea typeface="Calibri"/>
                <a:cs typeface="Times New Roman"/>
              </a:rPr>
              <a:t> Prof. Dr. İbrahim AYDIN, Balıkesir Üniversitesi </a:t>
            </a:r>
            <a:br>
              <a:rPr lang="tr-TR" sz="1200" dirty="0">
                <a:latin typeface="Times New Roman"/>
                <a:cs typeface="Times New Roman"/>
              </a:rPr>
            </a:br>
            <a:r>
              <a:rPr lang="tr-TR" sz="1200" dirty="0">
                <a:latin typeface="Times New Roman"/>
                <a:ea typeface="Calibri"/>
                <a:cs typeface="Times New Roman"/>
              </a:rPr>
              <a:t>Prof. Dr. Alaattin KIZILCAOĞLU, Balıkesir Üniversitesi </a:t>
            </a:r>
            <a:br>
              <a:rPr lang="tr-TR" sz="1200" dirty="0">
                <a:latin typeface="Times New Roman"/>
                <a:cs typeface="Times New Roman"/>
              </a:rPr>
            </a:br>
            <a:r>
              <a:rPr lang="tr-TR" sz="1200" dirty="0">
                <a:latin typeface="Times New Roman"/>
                <a:ea typeface="Calibri"/>
                <a:cs typeface="Times New Roman"/>
              </a:rPr>
              <a:t>Prof. Dr. H. İbrahim ŞAHİN, Balıkesir Üniversitesi </a:t>
            </a:r>
            <a:br>
              <a:rPr lang="tr-TR" sz="1200" dirty="0">
                <a:latin typeface="Times New Roman"/>
                <a:cs typeface="Times New Roman"/>
              </a:rPr>
            </a:br>
            <a:r>
              <a:rPr lang="tr-TR" sz="1200" dirty="0">
                <a:latin typeface="Times New Roman"/>
                <a:ea typeface="Calibri"/>
                <a:cs typeface="Times New Roman"/>
              </a:rPr>
              <a:t>Prof. Dr. Türkan GÖKSAL ÖZBALTA, Balıkesir Üniversitesi </a:t>
            </a:r>
            <a:br>
              <a:rPr lang="tr-TR" sz="1200" dirty="0">
                <a:latin typeface="Times New Roman"/>
                <a:cs typeface="Times New Roman"/>
              </a:rPr>
            </a:br>
            <a:r>
              <a:rPr lang="tr-TR" sz="1200" dirty="0">
                <a:latin typeface="Times New Roman"/>
                <a:ea typeface="Calibri"/>
                <a:cs typeface="Times New Roman"/>
              </a:rPr>
              <a:t>Prof. Dr. Tamer BOLAT, Balıkesir Üniversitesi</a:t>
            </a:r>
            <a:br>
              <a:rPr lang="tr-TR" sz="1200" dirty="0">
                <a:latin typeface="Times New Roman"/>
                <a:cs typeface="Times New Roman"/>
              </a:rPr>
            </a:br>
            <a:r>
              <a:rPr lang="tr-TR" sz="1200" dirty="0">
                <a:latin typeface="Times New Roman"/>
                <a:ea typeface="Calibri"/>
                <a:cs typeface="Times New Roman"/>
              </a:rPr>
              <a:t> Prof. Dr. Hüseyin ÇEKEN, Muğla Sıtkı Koçman Üniversitesi </a:t>
            </a:r>
            <a:br>
              <a:rPr lang="tr-TR" sz="1200" dirty="0">
                <a:latin typeface="Times New Roman"/>
                <a:cs typeface="Times New Roman"/>
              </a:rPr>
            </a:br>
            <a:r>
              <a:rPr lang="tr-TR" sz="1200" dirty="0">
                <a:latin typeface="Times New Roman"/>
                <a:ea typeface="Calibri"/>
                <a:cs typeface="Times New Roman"/>
              </a:rPr>
              <a:t>Prof. Dr. Alparslan ALİAĞAOĞLU, Balıkesir Üniversitesi </a:t>
            </a:r>
            <a:br>
              <a:rPr lang="tr-TR" sz="1200" dirty="0">
                <a:latin typeface="Times New Roman"/>
                <a:cs typeface="Times New Roman"/>
              </a:rPr>
            </a:br>
            <a:r>
              <a:rPr lang="tr-TR" sz="1200" dirty="0">
                <a:latin typeface="Times New Roman"/>
                <a:ea typeface="Calibri"/>
                <a:cs typeface="Times New Roman"/>
              </a:rPr>
              <a:t>Prof. Dr. Özlem KÖROĞLU, Balıkesir Üniversitesi </a:t>
            </a:r>
            <a:br>
              <a:rPr lang="tr-TR" sz="1200" dirty="0">
                <a:latin typeface="Times New Roman"/>
                <a:cs typeface="Times New Roman"/>
              </a:rPr>
            </a:br>
            <a:r>
              <a:rPr lang="tr-TR" sz="1200" dirty="0">
                <a:latin typeface="Times New Roman"/>
                <a:ea typeface="Calibri"/>
                <a:cs typeface="Times New Roman"/>
              </a:rPr>
              <a:t>Prof. Dr. Ayhan GÖKDENİZ, Balıkesir Üniversitesi </a:t>
            </a:r>
            <a:br>
              <a:rPr lang="tr-TR" sz="1200" dirty="0">
                <a:latin typeface="Times New Roman"/>
                <a:cs typeface="Times New Roman"/>
              </a:rPr>
            </a:br>
            <a:r>
              <a:rPr lang="tr-TR" sz="1200" dirty="0">
                <a:latin typeface="Times New Roman"/>
                <a:ea typeface="Calibri"/>
                <a:cs typeface="Times New Roman"/>
              </a:rPr>
              <a:t>Prof. Dr. Nuray TETİK, Balıkesir Üniversitesi </a:t>
            </a:r>
            <a:br>
              <a:rPr lang="tr-TR" sz="1200" dirty="0">
                <a:latin typeface="Times New Roman"/>
                <a:cs typeface="Times New Roman"/>
              </a:rPr>
            </a:br>
            <a:r>
              <a:rPr lang="tr-TR" sz="1200" dirty="0">
                <a:latin typeface="Times New Roman"/>
                <a:ea typeface="Calibri"/>
                <a:cs typeface="Times New Roman"/>
              </a:rPr>
              <a:t>Prof. Dr. Burhanettin FARİZOĞLU, Balıkesir Üniversitesi</a:t>
            </a:r>
            <a:br>
              <a:rPr lang="tr-TR" sz="1200" dirty="0">
                <a:latin typeface="Times New Roman"/>
                <a:cs typeface="Times New Roman"/>
              </a:rPr>
            </a:br>
            <a:r>
              <a:rPr lang="tr-TR" sz="1200" dirty="0">
                <a:latin typeface="Times New Roman"/>
                <a:ea typeface="Calibri"/>
                <a:cs typeface="Times New Roman"/>
              </a:rPr>
              <a:t> Prof. Dr. M. Oğuzhan İLBAN, Balıkesir Üniversitesi</a:t>
            </a:r>
            <a:br>
              <a:rPr lang="tr-TR" sz="1200" dirty="0">
                <a:latin typeface="Times New Roman"/>
                <a:ea typeface="Calibri"/>
                <a:cs typeface="Times New Roman"/>
              </a:rPr>
            </a:br>
            <a:r>
              <a:rPr lang="tr-TR" sz="1200" dirty="0">
                <a:latin typeface="Times New Roman"/>
                <a:ea typeface="Calibri"/>
                <a:cs typeface="Times New Roman"/>
              </a:rPr>
              <a:t>Prof. Dr. Mehmet Han ERGÜVEN, Kırklareli Üniversitesi</a:t>
            </a:r>
            <a:br>
              <a:rPr lang="tr-TR" sz="1200" dirty="0">
                <a:latin typeface="Times New Roman"/>
                <a:cs typeface="Times New Roman"/>
              </a:rPr>
            </a:br>
            <a:r>
              <a:rPr lang="tr-TR" sz="1200" dirty="0">
                <a:latin typeface="Times New Roman"/>
                <a:ea typeface="Calibri"/>
                <a:cs typeface="Times New Roman"/>
              </a:rPr>
              <a:t> Prof. Dr. Selami SELVİ, Balıkesir Üniversitesi </a:t>
            </a:r>
            <a:br>
              <a:rPr lang="tr-TR" sz="1200" dirty="0">
                <a:latin typeface="Times New Roman"/>
                <a:cs typeface="Times New Roman"/>
              </a:rPr>
            </a:br>
            <a:r>
              <a:rPr lang="tr-TR" sz="1200" dirty="0">
                <a:latin typeface="Times New Roman"/>
                <a:ea typeface="Calibri"/>
                <a:cs typeface="Times New Roman"/>
              </a:rPr>
              <a:t>Prof. Dr. Berrin AKGÜN, Balıkesir Üniversitesi </a:t>
            </a:r>
            <a:br>
              <a:rPr lang="tr-TR" sz="1200" dirty="0">
                <a:latin typeface="Times New Roman"/>
                <a:cs typeface="Times New Roman"/>
              </a:rPr>
            </a:br>
            <a:r>
              <a:rPr lang="tr-TR" sz="1200" dirty="0">
                <a:latin typeface="Times New Roman"/>
                <a:ea typeface="Calibri"/>
                <a:cs typeface="Times New Roman"/>
              </a:rPr>
              <a:t>Prof. Dr. Süheyla SARITAŞ, Balıkesir Üniversitesi</a:t>
            </a:r>
            <a:br>
              <a:rPr lang="tr-TR" sz="1200" dirty="0">
                <a:latin typeface="Times New Roman"/>
                <a:cs typeface="Times New Roman"/>
              </a:rPr>
            </a:br>
            <a:r>
              <a:rPr lang="tr-TR" sz="1200" dirty="0">
                <a:latin typeface="Times New Roman"/>
                <a:ea typeface="Calibri"/>
                <a:cs typeface="Times New Roman"/>
              </a:rPr>
              <a:t> Doç. Dr. Ferhat TOPBAŞ, İzmir Demokrasi Üniversitesi </a:t>
            </a:r>
            <a:br>
              <a:rPr lang="tr-TR" sz="1200" dirty="0">
                <a:latin typeface="Times New Roman"/>
                <a:cs typeface="Times New Roman"/>
              </a:rPr>
            </a:br>
            <a:r>
              <a:rPr lang="tr-TR" sz="1200" dirty="0">
                <a:latin typeface="Times New Roman"/>
                <a:ea typeface="Calibri"/>
                <a:cs typeface="Times New Roman"/>
              </a:rPr>
              <a:t>Doç. Dr. Seda ŞAHİN, Balıkesir Üniversitesi</a:t>
            </a:r>
            <a:br>
              <a:rPr lang="tr-TR" sz="1200" dirty="0">
                <a:latin typeface="Times New Roman"/>
                <a:cs typeface="Times New Roman"/>
              </a:rPr>
            </a:br>
            <a:r>
              <a:rPr lang="tr-TR" sz="1200" dirty="0">
                <a:latin typeface="Times New Roman"/>
                <a:ea typeface="Calibri"/>
                <a:cs typeface="Times New Roman"/>
              </a:rPr>
              <a:t> Doç. Dr. Selvihan KILIÇ ATEŞ, Balıkesir Üniversitesi </a:t>
            </a:r>
            <a:br>
              <a:rPr lang="tr-TR" sz="1200" dirty="0">
                <a:latin typeface="Times New Roman"/>
                <a:cs typeface="Times New Roman"/>
              </a:rPr>
            </a:br>
            <a:r>
              <a:rPr lang="tr-TR" sz="1200" dirty="0">
                <a:latin typeface="Times New Roman"/>
                <a:ea typeface="Calibri"/>
                <a:cs typeface="Times New Roman"/>
              </a:rPr>
              <a:t>Doç. Dr. Armağan Zafer YALÇIN, Balıkesir Üniversitesi</a:t>
            </a:r>
            <a:br>
              <a:rPr lang="tr-TR" sz="1200" dirty="0">
                <a:latin typeface="Times New Roman"/>
                <a:cs typeface="Times New Roman"/>
              </a:rPr>
            </a:br>
            <a:r>
              <a:rPr lang="tr-TR" sz="1200" dirty="0">
                <a:latin typeface="Times New Roman"/>
                <a:ea typeface="Calibri"/>
                <a:cs typeface="Times New Roman"/>
              </a:rPr>
              <a:t> Doç. Dr. Mustafa ÖĞE, Balıkesir Üniversitesi</a:t>
            </a:r>
            <a:br>
              <a:rPr lang="tr-TR" sz="1200" dirty="0">
                <a:latin typeface="Times New Roman"/>
                <a:cs typeface="Times New Roman"/>
              </a:rPr>
            </a:br>
            <a:r>
              <a:rPr lang="tr-TR" sz="1200" dirty="0">
                <a:latin typeface="Times New Roman"/>
                <a:ea typeface="Calibri"/>
                <a:cs typeface="Times New Roman"/>
              </a:rPr>
              <a:t> Doç. Dr. Ömer Faruk BİÇEN, Balıkesir Üniversitesi</a:t>
            </a:r>
            <a:br>
              <a:rPr lang="tr-TR" sz="1200" dirty="0">
                <a:latin typeface="Times New Roman"/>
                <a:cs typeface="Times New Roman"/>
              </a:rPr>
            </a:br>
            <a:r>
              <a:rPr lang="tr-TR" sz="1200" dirty="0">
                <a:latin typeface="Times New Roman"/>
                <a:ea typeface="Calibri"/>
                <a:cs typeface="Times New Roman"/>
              </a:rPr>
              <a:t> Doç. Dr. Burçak BALAMBER, Balıkesir Üniversitesi </a:t>
            </a:r>
            <a:br>
              <a:rPr lang="tr-TR" sz="1200" dirty="0">
                <a:latin typeface="Times New Roman"/>
                <a:cs typeface="Times New Roman"/>
              </a:rPr>
            </a:br>
            <a:r>
              <a:rPr lang="tr-TR" sz="1200" dirty="0">
                <a:latin typeface="Times New Roman"/>
                <a:ea typeface="Calibri"/>
                <a:cs typeface="Times New Roman"/>
              </a:rPr>
              <a:t>Doç. Dr. Duygu SABANCILAR IŞTIN, Balıkesir Üniversitesi</a:t>
            </a:r>
            <a:br>
              <a:rPr lang="tr-TR" sz="1200" dirty="0">
                <a:latin typeface="Times New Roman"/>
                <a:cs typeface="Times New Roman"/>
              </a:rPr>
            </a:br>
            <a:r>
              <a:rPr lang="tr-TR" sz="1200" dirty="0">
                <a:latin typeface="Times New Roman"/>
                <a:ea typeface="Calibri"/>
                <a:cs typeface="Times New Roman"/>
              </a:rPr>
              <a:t> Doç. Dr. Öznur IŞIR, Balıkesir Üniversitesi</a:t>
            </a:r>
            <a:br>
              <a:rPr lang="tr-TR" sz="1200" dirty="0">
                <a:latin typeface="Times New Roman"/>
                <a:cs typeface="Times New Roman"/>
              </a:rPr>
            </a:br>
            <a:r>
              <a:rPr lang="tr-TR" sz="1200" dirty="0">
                <a:latin typeface="Times New Roman"/>
                <a:ea typeface="Calibri"/>
                <a:cs typeface="Times New Roman"/>
              </a:rPr>
              <a:t> Dr. Öğr. Üyesi H. Murat ÖZGEN, Mimar Sinan Güzel Sanatlar Üniversitesi </a:t>
            </a:r>
            <a:br>
              <a:rPr lang="tr-TR" sz="1200" dirty="0">
                <a:latin typeface="Times New Roman"/>
                <a:ea typeface="Calibri"/>
                <a:cs typeface="Times New Roman"/>
              </a:rPr>
            </a:br>
            <a:r>
              <a:rPr lang="tr-TR" sz="1200" dirty="0">
                <a:latin typeface="Times New Roman"/>
                <a:ea typeface="Calibri"/>
                <a:cs typeface="Times New Roman"/>
              </a:rPr>
              <a:t>Dr. Öğr. Üyesi Süleyman UZUNER, Balıkesir Üniversitesi</a:t>
            </a:r>
            <a:br>
              <a:rPr lang="tr-TR" sz="1200" dirty="0">
                <a:latin typeface="Times New Roman"/>
                <a:cs typeface="Times New Roman"/>
              </a:rPr>
            </a:br>
            <a:r>
              <a:rPr lang="tr-TR" sz="1200" dirty="0">
                <a:latin typeface="Times New Roman"/>
                <a:ea typeface="Calibri"/>
                <a:cs typeface="Times New Roman"/>
              </a:rPr>
              <a:t> Dr. Öğr. Üyesi Hasret ULUSOY MUTLU, Balıkesir Üniversitesi</a:t>
            </a:r>
            <a:br>
              <a:rPr lang="tr-TR" sz="1200" dirty="0">
                <a:latin typeface="Times New Roman"/>
                <a:cs typeface="Times New Roman"/>
              </a:rPr>
            </a:br>
            <a:r>
              <a:rPr lang="tr-TR" sz="1200" dirty="0">
                <a:latin typeface="Times New Roman"/>
                <a:ea typeface="Calibri"/>
                <a:cs typeface="Times New Roman"/>
              </a:rPr>
              <a:t> Dr. Öğr. Üyesi Arzu BALIKOĞLU, Balıkesir Üniversitesi</a:t>
            </a:r>
            <a:br>
              <a:rPr lang="tr-TR" sz="1200" dirty="0">
                <a:latin typeface="Times New Roman"/>
                <a:cs typeface="Times New Roman"/>
              </a:rPr>
            </a:br>
            <a:r>
              <a:rPr lang="tr-TR" sz="1200" dirty="0">
                <a:latin typeface="Times New Roman"/>
                <a:ea typeface="Calibri"/>
                <a:cs typeface="Times New Roman"/>
              </a:rPr>
              <a:t> Dr. Öğr. Üyesi Abdullah ERKUL, Balıkesir Üniversitesi</a:t>
            </a:r>
            <a:br>
              <a:rPr lang="tr-TR" sz="1200" dirty="0">
                <a:latin typeface="Times New Roman"/>
                <a:cs typeface="Times New Roman"/>
              </a:rPr>
            </a:br>
            <a:r>
              <a:rPr lang="tr-TR" sz="1200" dirty="0">
                <a:latin typeface="Times New Roman"/>
                <a:ea typeface="Calibri"/>
                <a:cs typeface="Times New Roman"/>
              </a:rPr>
              <a:t> Dr. Öğr. Üyesi Tuba ÖNCÜL ABACIGİL, Balıkesir Üniversitesi</a:t>
            </a:r>
            <a:br>
              <a:rPr lang="tr-TR" sz="1200" dirty="0">
                <a:latin typeface="Times New Roman"/>
                <a:cs typeface="Times New Roman"/>
              </a:rPr>
            </a:br>
            <a:r>
              <a:rPr lang="tr-TR" sz="1200" dirty="0">
                <a:latin typeface="Times New Roman"/>
                <a:ea typeface="Calibri"/>
                <a:cs typeface="Times New Roman"/>
              </a:rPr>
              <a:t> Dr. Öğr. Üyesi Fevziye Deniz GÜNDOĞDU, Balıkesir Üniversitesi </a:t>
            </a:r>
            <a:br>
              <a:rPr lang="tr-TR" sz="1200" dirty="0">
                <a:latin typeface="Times New Roman"/>
                <a:cs typeface="Times New Roman"/>
              </a:rPr>
            </a:br>
            <a:r>
              <a:rPr lang="tr-TR" sz="1200" dirty="0">
                <a:latin typeface="Times New Roman"/>
                <a:ea typeface="Calibri"/>
                <a:cs typeface="Times New Roman"/>
              </a:rPr>
              <a:t>Dr. Öğr. Üyesi Figen ERDOĞDU, Balıkesir Üniversitesi </a:t>
            </a:r>
            <a:br>
              <a:rPr lang="tr-TR" sz="1200" dirty="0">
                <a:latin typeface="Times New Roman"/>
                <a:cs typeface="Times New Roman"/>
              </a:rPr>
            </a:br>
            <a:r>
              <a:rPr lang="tr-TR" sz="1200" dirty="0">
                <a:latin typeface="Times New Roman"/>
                <a:ea typeface="Calibri"/>
                <a:cs typeface="Times New Roman"/>
              </a:rPr>
              <a:t>Dr. Öğr. Üyesi Güzel ÖZTÜRK, Balıkesir Üniversitesi</a:t>
            </a:r>
            <a:br>
              <a:rPr lang="tr-TR" sz="1200" dirty="0">
                <a:latin typeface="Times New Roman"/>
                <a:cs typeface="Times New Roman"/>
              </a:rPr>
            </a:br>
            <a:r>
              <a:rPr lang="tr-TR" sz="1200" dirty="0">
                <a:latin typeface="Times New Roman"/>
                <a:ea typeface="Calibri"/>
                <a:cs typeface="Times New Roman"/>
              </a:rPr>
              <a:t> Öğr. Gör. Oylum BÖLÜK, Balıkesir Üniversitesi</a:t>
            </a:r>
            <a:endParaRPr lang="tr-TR" dirty="0">
              <a:latin typeface="Calibri" panose="020F0502020204030204"/>
              <a:ea typeface="Calibri"/>
              <a:cs typeface="Calibri" panose="020F0502020204030204"/>
            </a:endParaRPr>
          </a:p>
          <a:p>
            <a:pPr algn="ctr"/>
            <a:endParaRPr lang="tr-TR" sz="1200" dirty="0">
              <a:latin typeface="Times New Roman"/>
              <a:ea typeface="Calibri"/>
              <a:cs typeface="Times New Roman"/>
            </a:endParaRPr>
          </a:p>
        </p:txBody>
      </p:sp>
      <p:sp>
        <p:nvSpPr>
          <p:cNvPr id="4" name="Slayt Numarası Yer Tutucusu 3">
            <a:extLst>
              <a:ext uri="{FF2B5EF4-FFF2-40B4-BE49-F238E27FC236}">
                <a16:creationId xmlns:a16="http://schemas.microsoft.com/office/drawing/2014/main" id="{96627A4C-DDE3-477B-EE55-DE0396CF4B27}"/>
              </a:ext>
            </a:extLst>
          </p:cNvPr>
          <p:cNvSpPr>
            <a:spLocks noGrp="1"/>
          </p:cNvSpPr>
          <p:nvPr>
            <p:ph type="sldNum" sz="quarter" idx="12"/>
          </p:nvPr>
        </p:nvSpPr>
        <p:spPr/>
        <p:txBody>
          <a:bodyPr/>
          <a:lstStyle/>
          <a:p>
            <a:fld id="{320A84BC-3F9E-4B08-9743-FC4E27FA5126}" type="slidenum">
              <a:rPr lang="tr-TR" sz="1400" smtClean="0">
                <a:latin typeface="Aptos"/>
              </a:rPr>
              <a:pPr/>
              <a:t>4</a:t>
            </a:fld>
            <a:endParaRPr lang="tr-TR" sz="1400">
              <a:latin typeface="Aptos"/>
            </a:endParaRPr>
          </a:p>
        </p:txBody>
      </p:sp>
    </p:spTree>
    <p:extLst>
      <p:ext uri="{BB962C8B-B14F-4D97-AF65-F5344CB8AC3E}">
        <p14:creationId xmlns:p14="http://schemas.microsoft.com/office/powerpoint/2010/main" val="2038150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C8FC48-89C4-F0AE-0C8A-3C2B80DE7827}"/>
              </a:ext>
            </a:extLst>
          </p:cNvPr>
          <p:cNvSpPr>
            <a:spLocks noGrp="1"/>
          </p:cNvSpPr>
          <p:nvPr>
            <p:ph type="title"/>
          </p:nvPr>
        </p:nvSpPr>
        <p:spPr>
          <a:xfrm>
            <a:off x="75589" y="8043181"/>
            <a:ext cx="4855037" cy="904929"/>
          </a:xfrm>
        </p:spPr>
        <p:txBody>
          <a:bodyPr>
            <a:normAutofit/>
          </a:bodyPr>
          <a:lstStyle/>
          <a:p>
            <a:r>
              <a:rPr lang="tr-TR" sz="1200" dirty="0">
                <a:latin typeface="Times New Roman"/>
                <a:cs typeface="Times New Roman"/>
                <a:hlinkClick r:id="rId2"/>
              </a:rPr>
              <a:t>*</a:t>
            </a:r>
            <a:r>
              <a:rPr lang="tr-TR" sz="1100" dirty="0">
                <a:latin typeface="Times New Roman"/>
                <a:cs typeface="Times New Roman"/>
              </a:rPr>
              <a:t> Dr., Gömeç Zeytinciler Derneği Başkanı, </a:t>
            </a:r>
            <a:r>
              <a:rPr lang="tr-TR" sz="1100" dirty="0">
                <a:latin typeface="Times New Roman"/>
                <a:cs typeface="Times New Roman"/>
                <a:hlinkClick r:id="rId3"/>
              </a:rPr>
              <a:t>dilsen@gmail.com</a:t>
            </a:r>
            <a:endParaRPr lang="tr-TR" sz="1100" dirty="0">
              <a:latin typeface="Times New Roman"/>
              <a:cs typeface="Times New Roman"/>
            </a:endParaRPr>
          </a:p>
        </p:txBody>
      </p:sp>
      <p:sp>
        <p:nvSpPr>
          <p:cNvPr id="3" name="İçerik Yer Tutucusu 2">
            <a:extLst>
              <a:ext uri="{FF2B5EF4-FFF2-40B4-BE49-F238E27FC236}">
                <a16:creationId xmlns:a16="http://schemas.microsoft.com/office/drawing/2014/main" id="{527F6651-60D5-4A89-57F7-9973347E1F1C}"/>
              </a:ext>
            </a:extLst>
          </p:cNvPr>
          <p:cNvSpPr>
            <a:spLocks noGrp="1"/>
          </p:cNvSpPr>
          <p:nvPr>
            <p:ph idx="1"/>
          </p:nvPr>
        </p:nvSpPr>
        <p:spPr>
          <a:xfrm>
            <a:off x="75589" y="1358820"/>
            <a:ext cx="6642968" cy="5083765"/>
          </a:xfrm>
        </p:spPr>
        <p:txBody>
          <a:bodyPr vert="horz" lIns="91440" tIns="45720" rIns="91440" bIns="45720" rtlCol="0" anchor="t">
            <a:normAutofit/>
          </a:bodyPr>
          <a:lstStyle/>
          <a:p>
            <a:pPr marL="182880" indent="0" algn="ctr">
              <a:buNone/>
            </a:pPr>
            <a:r>
              <a:rPr lang="tr-TR" sz="1200" b="1" dirty="0">
                <a:latin typeface="Times New Roman"/>
                <a:cs typeface="Times New Roman"/>
              </a:rPr>
              <a:t>KUZEY EGE ZEYTİN KORİDORU’NDA YER ALAN GÖMEÇ İLÇESİNDE ZEYTİNYAĞI TURİZMİ SWOT (GZFT) ANALİZİ</a:t>
            </a:r>
            <a:endParaRPr lang="tr-TR" sz="1200" dirty="0">
              <a:latin typeface="Times New Roman"/>
              <a:cs typeface="Times New Roman"/>
            </a:endParaRPr>
          </a:p>
          <a:p>
            <a:endParaRPr lang="tr-TR" sz="1200" dirty="0">
              <a:latin typeface="Times New Roman"/>
              <a:cs typeface="Times New Roman"/>
            </a:endParaRPr>
          </a:p>
          <a:p>
            <a:pPr marL="0" indent="0" algn="r">
              <a:buNone/>
            </a:pPr>
            <a:r>
              <a:rPr lang="tr-TR" sz="1200" dirty="0" err="1">
                <a:latin typeface="Times New Roman"/>
                <a:cs typeface="Times New Roman"/>
              </a:rPr>
              <a:t>Dilşen</a:t>
            </a:r>
            <a:r>
              <a:rPr lang="tr-TR" sz="1200" dirty="0">
                <a:latin typeface="Times New Roman"/>
                <a:cs typeface="Times New Roman"/>
              </a:rPr>
              <a:t> OKTAY ERTEM</a:t>
            </a:r>
            <a:r>
              <a:rPr lang="tr-TR" sz="1200" dirty="0">
                <a:latin typeface="Times New Roman"/>
                <a:cs typeface="Times New Roman"/>
                <a:hlinkClick r:id="rId2"/>
              </a:rPr>
              <a:t>*</a:t>
            </a:r>
            <a:endParaRPr lang="tr-TR" sz="1200" dirty="0">
              <a:latin typeface="Times New Roman"/>
              <a:cs typeface="Times New Roman"/>
            </a:endParaRPr>
          </a:p>
          <a:p>
            <a:endParaRPr lang="tr-TR" sz="1200" dirty="0">
              <a:latin typeface="Times New Roman"/>
              <a:cs typeface="Times New Roman"/>
            </a:endParaRPr>
          </a:p>
          <a:p>
            <a:pPr marL="0" indent="0">
              <a:buNone/>
            </a:pPr>
            <a:r>
              <a:rPr lang="tr-TR" sz="1200" b="1" dirty="0">
                <a:latin typeface="Times New Roman"/>
                <a:ea typeface="+mn-lt"/>
                <a:cs typeface="Times New Roman"/>
              </a:rPr>
              <a:t>ÖZET</a:t>
            </a:r>
            <a:endParaRPr lang="tr-TR" sz="1200" dirty="0">
              <a:latin typeface="Times New Roman"/>
              <a:cs typeface="Times New Roman"/>
            </a:endParaRPr>
          </a:p>
          <a:p>
            <a:pPr marL="0" indent="0" algn="just">
              <a:buNone/>
            </a:pPr>
            <a:r>
              <a:rPr lang="tr-TR" sz="1200" dirty="0" err="1">
                <a:latin typeface="Times New Roman"/>
                <a:ea typeface="+mn-lt"/>
                <a:cs typeface="Times New Roman"/>
              </a:rPr>
              <a:t>Agroturizm</a:t>
            </a:r>
            <a:r>
              <a:rPr lang="tr-TR" sz="1200" dirty="0">
                <a:latin typeface="Times New Roman"/>
                <a:ea typeface="+mn-lt"/>
                <a:cs typeface="Times New Roman"/>
              </a:rPr>
              <a:t> ve gastronomi turizminin bir alt dalı olarak 2010’lu yılların başından itibaren ele alınan zeytinyağı turizmi veya diğer adıyla </a:t>
            </a:r>
            <a:r>
              <a:rPr lang="tr-TR" sz="1200" dirty="0" err="1">
                <a:latin typeface="Times New Roman"/>
                <a:ea typeface="+mn-lt"/>
                <a:cs typeface="Times New Roman"/>
              </a:rPr>
              <a:t>oleoturizm</a:t>
            </a:r>
            <a:r>
              <a:rPr lang="tr-TR" sz="1200" dirty="0">
                <a:latin typeface="Times New Roman"/>
                <a:ea typeface="+mn-lt"/>
                <a:cs typeface="Times New Roman"/>
              </a:rPr>
              <a:t>, son yıllarda özellikle İtalya, İspanya, Hırvatistan, Yunanistan, Tunus gibi zeytin üreticisi ülkelerde giderek daha çok turistin ilgisini çeken ve yükselen bir eğilim gösteren kavramlar arasında yer almaktadır. Kültür ve Turizm Bakanlığı’nın 2007 yılında yayınladığı “</a:t>
            </a:r>
            <a:r>
              <a:rPr lang="tr-TR" sz="1200" dirty="0" err="1">
                <a:latin typeface="Times New Roman"/>
                <a:ea typeface="+mn-lt"/>
                <a:cs typeface="Times New Roman"/>
              </a:rPr>
              <a:t>Türkiye</a:t>
            </a:r>
            <a:r>
              <a:rPr lang="tr-TR" sz="1200" dirty="0">
                <a:latin typeface="Times New Roman"/>
                <a:ea typeface="+mn-lt"/>
                <a:cs typeface="Times New Roman"/>
              </a:rPr>
              <a:t> Turizm Stratejisi (2023)” raporunda adı geçen “Kuzey Ege Zeytin Koridoru”, sağlık ve gastronomiyi </a:t>
            </a:r>
            <a:r>
              <a:rPr lang="tr-TR" sz="1200" dirty="0" err="1">
                <a:latin typeface="Times New Roman"/>
                <a:ea typeface="+mn-lt"/>
                <a:cs typeface="Times New Roman"/>
              </a:rPr>
              <a:t>ön</a:t>
            </a:r>
            <a:r>
              <a:rPr lang="tr-TR" sz="1200" dirty="0">
                <a:latin typeface="Times New Roman"/>
                <a:ea typeface="+mn-lt"/>
                <a:cs typeface="Times New Roman"/>
              </a:rPr>
              <a:t> plana </a:t>
            </a:r>
            <a:r>
              <a:rPr lang="tr-TR" sz="1200" dirty="0" err="1">
                <a:latin typeface="Times New Roman"/>
                <a:ea typeface="+mn-lt"/>
                <a:cs typeface="Times New Roman"/>
              </a:rPr>
              <a:t>çıkarmak</a:t>
            </a:r>
            <a:r>
              <a:rPr lang="tr-TR" sz="1200" dirty="0">
                <a:latin typeface="Times New Roman"/>
                <a:ea typeface="+mn-lt"/>
                <a:cs typeface="Times New Roman"/>
              </a:rPr>
              <a:t> amacı ile turizm </a:t>
            </a:r>
            <a:r>
              <a:rPr lang="tr-TR" sz="1200" dirty="0" err="1">
                <a:latin typeface="Times New Roman"/>
                <a:ea typeface="+mn-lt"/>
                <a:cs typeface="Times New Roman"/>
              </a:rPr>
              <a:t>geliştirme</a:t>
            </a:r>
            <a:r>
              <a:rPr lang="tr-TR" sz="1200" dirty="0">
                <a:latin typeface="Times New Roman"/>
                <a:ea typeface="+mn-lt"/>
                <a:cs typeface="Times New Roman"/>
              </a:rPr>
              <a:t> koridorları kapsamında ilk kez ortaya atılmıştır. Stratejik plana göre sürdürülebilir turizm yaklaşımının benimsenmesi, istihdamın artırılması ve bölgesel gelişmede turizmin öncü bir sektör konumuna ulaştırılması ve Türkiye’nin 2023 yılına kadar uluslararası pazarda turist sayısı ve turizm geliri bakımından ilk beş ülke arasında önemli bir varış noktası ve uluslararası bir marka haline getirilmesinin sağlanması vizyonuyla yola çıkılmıştır. Bu çalışmada dünyadaki zeytinyağı turizmine yönelik makalelerin literatür taraması yapılmış ve ardından Kuzey Ege’de Edremit Körfezi içinde önemli bir konumda yer alan Gömeç ilçesinin zeytinyağı turizmi konusunda güçlü, zayıf yanları ile fırsatları ve tehditleri değerlendirilmiştir.</a:t>
            </a:r>
            <a:endParaRPr lang="tr-TR" sz="1200" dirty="0">
              <a:latin typeface="Times New Roman"/>
              <a:cs typeface="Times New Roman"/>
            </a:endParaRPr>
          </a:p>
          <a:p>
            <a:pPr marL="0" indent="0" algn="just">
              <a:buNone/>
            </a:pPr>
            <a:r>
              <a:rPr lang="tr-TR" sz="1200" b="1" dirty="0">
                <a:latin typeface="Times New Roman"/>
                <a:ea typeface="+mn-lt"/>
                <a:cs typeface="Times New Roman"/>
              </a:rPr>
              <a:t>Anahtar </a:t>
            </a:r>
            <a:r>
              <a:rPr lang="tr-TR" sz="1200" b="1" dirty="0" err="1">
                <a:latin typeface="Times New Roman"/>
                <a:ea typeface="+mn-lt"/>
                <a:cs typeface="Times New Roman"/>
              </a:rPr>
              <a:t>Kelimeler:</a:t>
            </a:r>
            <a:r>
              <a:rPr lang="tr-TR" sz="1200" dirty="0" err="1">
                <a:latin typeface="Times New Roman"/>
                <a:ea typeface="+mn-lt"/>
                <a:cs typeface="Times New Roman"/>
              </a:rPr>
              <a:t>Zeytinyağ</a:t>
            </a:r>
            <a:r>
              <a:rPr lang="tr-TR" sz="1200" dirty="0">
                <a:latin typeface="Times New Roman"/>
                <a:ea typeface="+mn-lt"/>
                <a:cs typeface="Times New Roman"/>
              </a:rPr>
              <a:t> Turizmi, </a:t>
            </a:r>
            <a:r>
              <a:rPr lang="tr-TR" sz="1200" dirty="0" err="1">
                <a:latin typeface="Times New Roman"/>
                <a:ea typeface="+mn-lt"/>
                <a:cs typeface="Times New Roman"/>
              </a:rPr>
              <a:t>Agroturizm</a:t>
            </a:r>
            <a:r>
              <a:rPr lang="tr-TR" sz="1200" dirty="0">
                <a:latin typeface="Times New Roman"/>
                <a:ea typeface="+mn-lt"/>
                <a:cs typeface="Times New Roman"/>
              </a:rPr>
              <a:t>, Gömeç, Gastronomi.</a:t>
            </a:r>
            <a:endParaRPr lang="tr-TR" sz="1200" dirty="0">
              <a:latin typeface="Times New Roman"/>
              <a:cs typeface="Times New Roman"/>
            </a:endParaRPr>
          </a:p>
          <a:p>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4BAFE7FE-2F33-9DF8-1C45-10FB29F6D078}"/>
              </a:ext>
            </a:extLst>
          </p:cNvPr>
          <p:cNvSpPr>
            <a:spLocks noGrp="1"/>
          </p:cNvSpPr>
          <p:nvPr>
            <p:ph type="sldNum" sz="quarter" idx="12"/>
          </p:nvPr>
        </p:nvSpPr>
        <p:spPr/>
        <p:txBody>
          <a:bodyPr/>
          <a:lstStyle/>
          <a:p>
            <a:fld id="{320A84BC-3F9E-4B08-9743-FC4E27FA5126}" type="slidenum">
              <a:rPr lang="tr-TR" sz="1600" smtClean="0">
                <a:latin typeface="Aptos"/>
              </a:rPr>
              <a:pPr/>
              <a:t>40</a:t>
            </a:fld>
            <a:endParaRPr lang="tr-TR" sz="1600">
              <a:latin typeface="Aptos"/>
            </a:endParaRPr>
          </a:p>
        </p:txBody>
      </p:sp>
      <p:pic>
        <p:nvPicPr>
          <p:cNvPr id="5" name="Picture 2" descr="E:\doğa sempozyumu\logo.jpg"/>
          <p:cNvPicPr>
            <a:picLocks noChangeAspect="1" noChangeArrowheads="1"/>
          </p:cNvPicPr>
          <p:nvPr/>
        </p:nvPicPr>
        <p:blipFill>
          <a:blip r:embed="rId4" cstate="print"/>
          <a:srcRect/>
          <a:stretch>
            <a:fillRect/>
          </a:stretch>
        </p:blipFill>
        <p:spPr bwMode="auto">
          <a:xfrm>
            <a:off x="188008" y="261257"/>
            <a:ext cx="1044575" cy="1044575"/>
          </a:xfrm>
          <a:prstGeom prst="rect">
            <a:avLst/>
          </a:prstGeom>
          <a:noFill/>
        </p:spPr>
      </p:pic>
    </p:spTree>
    <p:extLst>
      <p:ext uri="{BB962C8B-B14F-4D97-AF65-F5344CB8AC3E}">
        <p14:creationId xmlns:p14="http://schemas.microsoft.com/office/powerpoint/2010/main" val="454354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7B7C14-0E5B-C1E7-02F9-BB0405CAC745}"/>
              </a:ext>
            </a:extLst>
          </p:cNvPr>
          <p:cNvSpPr>
            <a:spLocks noGrp="1"/>
          </p:cNvSpPr>
          <p:nvPr>
            <p:ph type="title"/>
          </p:nvPr>
        </p:nvSpPr>
        <p:spPr>
          <a:xfrm>
            <a:off x="75589" y="7225138"/>
            <a:ext cx="6668510" cy="1735755"/>
          </a:xfrm>
        </p:spPr>
        <p:txBody>
          <a:bodyPr>
            <a:normAutofit/>
          </a:bodyPr>
          <a:lstStyle/>
          <a:p>
            <a:pPr>
              <a:spcBef>
                <a:spcPts val="1000"/>
              </a:spcBef>
            </a:pPr>
            <a:r>
              <a:rPr lang="tr-TR" sz="1200" dirty="0">
                <a:latin typeface="Times New Roman"/>
                <a:cs typeface="Times New Roman"/>
                <a:hlinkClick r:id="rId2"/>
              </a:rPr>
              <a:t>*</a:t>
            </a:r>
            <a:r>
              <a:rPr lang="tr-TR" sz="1200" dirty="0">
                <a:latin typeface="Times New Roman"/>
                <a:cs typeface="Times New Roman"/>
              </a:rPr>
              <a:t> </a:t>
            </a:r>
            <a:r>
              <a:rPr lang="tr-TR" sz="1100" dirty="0">
                <a:latin typeface="Times New Roman"/>
                <a:cs typeface="Times New Roman"/>
              </a:rPr>
              <a:t>Prof. Dr., Balıkesir Üniversitesi, Fen Edebiyat Fakültesi, Biyoloji Bölümü, </a:t>
            </a:r>
            <a:r>
              <a:rPr lang="tr-TR" sz="1100" dirty="0">
                <a:latin typeface="Times New Roman"/>
                <a:cs typeface="Times New Roman"/>
                <a:hlinkClick r:id="rId3"/>
              </a:rPr>
              <a:t>fsatil@gmail.com</a:t>
            </a:r>
            <a:endParaRPr lang="tr-TR" sz="1100" dirty="0">
              <a:latin typeface="Times New Roman"/>
              <a:cs typeface="Times New Roman"/>
            </a:endParaRPr>
          </a:p>
          <a:p>
            <a:pPr>
              <a:spcBef>
                <a:spcPts val="1000"/>
              </a:spcBef>
            </a:pPr>
            <a:r>
              <a:rPr lang="tr-TR" sz="1100" dirty="0">
                <a:latin typeface="Times New Roman"/>
                <a:cs typeface="Times New Roman"/>
                <a:hlinkClick r:id="rId2"/>
              </a:rPr>
              <a:t>**</a:t>
            </a:r>
            <a:r>
              <a:rPr lang="tr-TR" sz="1100" dirty="0">
                <a:latin typeface="Times New Roman"/>
                <a:cs typeface="Times New Roman"/>
              </a:rPr>
              <a:t> Prof. Dr., Balıkesir Üniversitesi, Altınoluk Meslek Yüksekokulu, Tıbbi ve Aromatik Bitkiler Programı, </a:t>
            </a:r>
            <a:r>
              <a:rPr lang="tr-TR" sz="1100" dirty="0">
                <a:latin typeface="Times New Roman"/>
                <a:cs typeface="Times New Roman"/>
                <a:hlinkClick r:id="rId4"/>
              </a:rPr>
              <a:t>sselvi@balikesir.edu.tr</a:t>
            </a:r>
            <a:endParaRPr lang="tr-TR" sz="1100" dirty="0">
              <a:latin typeface="Times New Roman"/>
              <a:cs typeface="Times New Roman"/>
            </a:endParaRPr>
          </a:p>
          <a:p>
            <a:pPr>
              <a:spcBef>
                <a:spcPts val="1000"/>
              </a:spcBef>
            </a:pPr>
            <a:r>
              <a:rPr lang="tr-TR" sz="1100" dirty="0">
                <a:latin typeface="Times New Roman"/>
                <a:cs typeface="Times New Roman"/>
                <a:hlinkClick r:id="rId2"/>
              </a:rPr>
              <a:t>***</a:t>
            </a:r>
            <a:r>
              <a:rPr lang="tr-TR" sz="1100" dirty="0">
                <a:latin typeface="Times New Roman"/>
                <a:cs typeface="Times New Roman"/>
              </a:rPr>
              <a:t> Prof. Dr., Bingöl Üniversitesi, </a:t>
            </a:r>
            <a:r>
              <a:rPr lang="tr-TR" sz="1100" dirty="0">
                <a:latin typeface="Times New Roman"/>
                <a:cs typeface="Times New Roman"/>
                <a:hlinkClick r:id="rId5"/>
              </a:rPr>
              <a:t>rpolat@bingol.edu.tr</a:t>
            </a:r>
            <a:endParaRPr lang="tr-TR" sz="1100" dirty="0">
              <a:latin typeface="Times New Roman"/>
              <a:cs typeface="Times New Roman"/>
            </a:endParaRPr>
          </a:p>
          <a:p>
            <a:pPr>
              <a:spcBef>
                <a:spcPts val="1000"/>
              </a:spcBef>
            </a:pPr>
            <a:r>
              <a:rPr lang="tr-TR" sz="1100" dirty="0">
                <a:latin typeface="Times New Roman"/>
                <a:cs typeface="Times New Roman"/>
                <a:hlinkClick r:id="rId2"/>
              </a:rPr>
              <a:t>****</a:t>
            </a:r>
            <a:r>
              <a:rPr lang="tr-TR" sz="1100" dirty="0">
                <a:latin typeface="Times New Roman"/>
                <a:cs typeface="Times New Roman"/>
              </a:rPr>
              <a:t> Yüksek Lisans Öğrencisi, Bingöl Üniversitesi</a:t>
            </a:r>
          </a:p>
        </p:txBody>
      </p:sp>
      <p:sp>
        <p:nvSpPr>
          <p:cNvPr id="3" name="İçerik Yer Tutucusu 2">
            <a:extLst>
              <a:ext uri="{FF2B5EF4-FFF2-40B4-BE49-F238E27FC236}">
                <a16:creationId xmlns:a16="http://schemas.microsoft.com/office/drawing/2014/main" id="{78B2969C-EC36-2463-BD3E-1B98EEFF5E7C}"/>
              </a:ext>
            </a:extLst>
          </p:cNvPr>
          <p:cNvSpPr>
            <a:spLocks noGrp="1"/>
          </p:cNvSpPr>
          <p:nvPr>
            <p:ph idx="1"/>
          </p:nvPr>
        </p:nvSpPr>
        <p:spPr>
          <a:xfrm>
            <a:off x="190527" y="796415"/>
            <a:ext cx="6476946" cy="6617596"/>
          </a:xfrm>
        </p:spPr>
        <p:txBody>
          <a:bodyPr vert="horz" lIns="91440" tIns="45720" rIns="91440" bIns="45720" rtlCol="0" anchor="t">
            <a:normAutofit/>
          </a:bodyPr>
          <a:lstStyle/>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GÖMEÇ İLÇESİNİN BİTKİ KULLANIM KÜLTÜRÜ</a:t>
            </a:r>
            <a:endParaRPr lang="tr-TR" dirty="0">
              <a:cs typeface="Calibri" panose="020F0502020204030204"/>
            </a:endParaRPr>
          </a:p>
          <a:p>
            <a:pPr marL="0" indent="0" algn="r">
              <a:buNone/>
            </a:pPr>
            <a:endParaRPr lang="tr-TR" dirty="0">
              <a:cs typeface="Calibri" panose="020F0502020204030204"/>
            </a:endParaRPr>
          </a:p>
          <a:p>
            <a:pPr marL="0" indent="0" algn="r">
              <a:buNone/>
            </a:pPr>
            <a:r>
              <a:rPr lang="tr-TR" sz="1200" dirty="0">
                <a:latin typeface="Times New Roman"/>
                <a:cs typeface="Times New Roman"/>
              </a:rPr>
              <a:t>Fatih SATIL</a:t>
            </a:r>
            <a:r>
              <a:rPr lang="tr-TR" sz="1200" dirty="0">
                <a:latin typeface="Times New Roman"/>
                <a:cs typeface="Times New Roman"/>
                <a:hlinkClick r:id="rId2"/>
              </a:rPr>
              <a:t>*</a:t>
            </a:r>
            <a:endParaRPr lang="tr-TR" dirty="0">
              <a:cs typeface="Calibri" panose="020F0502020204030204"/>
            </a:endParaRPr>
          </a:p>
          <a:p>
            <a:pPr marL="0" indent="0" algn="r">
              <a:buNone/>
            </a:pPr>
            <a:r>
              <a:rPr lang="tr-TR" sz="1200" dirty="0">
                <a:latin typeface="Times New Roman"/>
                <a:cs typeface="Times New Roman"/>
              </a:rPr>
              <a:t>Selami SELVİ</a:t>
            </a:r>
            <a:r>
              <a:rPr lang="tr-TR" sz="1200" dirty="0">
                <a:latin typeface="Times New Roman"/>
                <a:cs typeface="Times New Roman"/>
                <a:hlinkClick r:id="rId2"/>
              </a:rPr>
              <a:t>**</a:t>
            </a:r>
            <a:endParaRPr lang="tr-TR" dirty="0">
              <a:cs typeface="Calibri" panose="020F0502020204030204"/>
            </a:endParaRPr>
          </a:p>
          <a:p>
            <a:pPr marL="0" indent="0" algn="r">
              <a:buNone/>
            </a:pPr>
            <a:r>
              <a:rPr lang="tr-TR" sz="1200" dirty="0">
                <a:latin typeface="Times New Roman"/>
                <a:cs typeface="Times New Roman"/>
              </a:rPr>
              <a:t>Rıdvan POLAT</a:t>
            </a:r>
            <a:r>
              <a:rPr lang="tr-TR" sz="1200" dirty="0">
                <a:latin typeface="Times New Roman"/>
                <a:cs typeface="Times New Roman"/>
                <a:hlinkClick r:id="rId2"/>
              </a:rPr>
              <a:t>***</a:t>
            </a:r>
            <a:endParaRPr lang="tr-TR" dirty="0">
              <a:cs typeface="Calibri" panose="020F0502020204030204"/>
            </a:endParaRPr>
          </a:p>
          <a:p>
            <a:pPr marL="0" indent="0" algn="r">
              <a:buNone/>
            </a:pPr>
            <a:r>
              <a:rPr lang="tr-TR" sz="1200" dirty="0">
                <a:latin typeface="Times New Roman"/>
                <a:cs typeface="Times New Roman"/>
              </a:rPr>
              <a:t>Lale MAMMADOVA</a:t>
            </a:r>
            <a:r>
              <a:rPr lang="tr-TR" sz="1200" dirty="0">
                <a:latin typeface="Times New Roman"/>
                <a:cs typeface="Times New Roman"/>
                <a:hlinkClick r:id="rId2"/>
              </a:rPr>
              <a:t>****</a:t>
            </a:r>
            <a:endParaRPr lang="tr-TR" dirty="0">
              <a:cs typeface="Calibri" panose="020F0502020204030204"/>
            </a:endParaRPr>
          </a:p>
          <a:p>
            <a:pPr algn="just"/>
            <a:endParaRPr lang="tr-TR" dirty="0">
              <a:cs typeface="Calibri" panose="020F0502020204030204"/>
            </a:endParaRPr>
          </a:p>
          <a:p>
            <a:pPr marL="0" indent="0" algn="just">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Kırsal alanlardan kente göç, bitkiler konusunda geleneksel bilgi birikimine sahip kişilerin sayısının her geçen gün azalması, eski kuşaklarca bilinen kullanım bilgilerinin yeni kuşaklara aktarılamaması, bu konuda yeterli çalışmaların olmaması gibi nedenlerle bitki kullanımına ait kültürel veriler kaybolmakla yüz yüzedir. Gömeç ilçe sınırlarında seçilen 9 yerleşim biriminde yapılan bu çalışma ile ilçenin geçmişten günümüze bitki kullanım kültürü ortaya çıkartılmaya çalışılmıştır. Çalışma boyunca kaynak kişilerin gösterdiği, kullanımı belirlenen bitkiler hem pazarlardan hem de doğal habitatlarından toplanarak tanımlanmıştır. Çalışmada yöre halkının gıda, ilaç, yem, yakacak, süsleme, el sanatları, doğal boya ve diğer amaçlarla faydalandığı hem geçmişte hem de günümüzde halen yararlandığı bitkilere ilişkin geleneksel bilgiler kayıt altına alınmıştır. Çalışma sonucunda 124 bitkinin halk arasında farklı amaçlarla kullanıldığı tespit edilmiştir. Kullanımı tespit edilen bitkiler en fazla şifa, gıda ve hayvan hastalıkları tedavisinde yararlanıldığı belirlenmiştir. Tespit edilen bu bitki kullanım kültürünün kayıt altına alınarak gelecek kuşaklara aktarılabilmesi için üniversite, yerel yönetimler ve STK’lar iş birliğinde çalışmalara ihtiyaç vardır.</a:t>
            </a:r>
            <a:endParaRPr lang="tr-TR" dirty="0"/>
          </a:p>
          <a:p>
            <a:pPr algn="just"/>
            <a:endParaRPr lang="tr-TR" dirty="0"/>
          </a:p>
          <a:p>
            <a:pPr marL="0" indent="0" algn="just">
              <a:buNone/>
            </a:pPr>
            <a:r>
              <a:rPr lang="tr-TR" sz="1200" b="1" dirty="0">
                <a:latin typeface="Times New Roman"/>
                <a:cs typeface="Times New Roman"/>
              </a:rPr>
              <a:t>Anahtar Kelimeler: </a:t>
            </a:r>
            <a:r>
              <a:rPr lang="tr-TR" sz="1200" dirty="0">
                <a:latin typeface="Times New Roman"/>
                <a:cs typeface="Times New Roman"/>
              </a:rPr>
              <a:t>Balıkesir, Etnobotanik, Flora, Gömeç, Kültür.</a:t>
            </a:r>
            <a:endParaRPr lang="tr-TR" dirty="0"/>
          </a:p>
          <a:p>
            <a:pPr marL="0" indent="0">
              <a:buNone/>
            </a:pPr>
            <a:endParaRPr lang="en-US" dirty="0"/>
          </a:p>
          <a:p>
            <a:endParaRPr lang="tr-TR" dirty="0"/>
          </a:p>
        </p:txBody>
      </p:sp>
      <p:sp>
        <p:nvSpPr>
          <p:cNvPr id="4" name="Slayt Numarası Yer Tutucusu 3">
            <a:extLst>
              <a:ext uri="{FF2B5EF4-FFF2-40B4-BE49-F238E27FC236}">
                <a16:creationId xmlns:a16="http://schemas.microsoft.com/office/drawing/2014/main" id="{AF816FEC-B258-62B7-1803-94F43B76A149}"/>
              </a:ext>
            </a:extLst>
          </p:cNvPr>
          <p:cNvSpPr>
            <a:spLocks noGrp="1"/>
          </p:cNvSpPr>
          <p:nvPr>
            <p:ph type="sldNum" sz="quarter" idx="12"/>
          </p:nvPr>
        </p:nvSpPr>
        <p:spPr/>
        <p:txBody>
          <a:bodyPr/>
          <a:lstStyle/>
          <a:p>
            <a:fld id="{320A84BC-3F9E-4B08-9743-FC4E27FA5126}" type="slidenum">
              <a:rPr lang="tr-TR" sz="1600" smtClean="0">
                <a:latin typeface="Aptos"/>
              </a:rPr>
              <a:pPr/>
              <a:t>41</a:t>
            </a:fld>
            <a:endParaRPr lang="tr-TR" sz="1600">
              <a:latin typeface="Aptos"/>
            </a:endParaRPr>
          </a:p>
        </p:txBody>
      </p:sp>
      <p:pic>
        <p:nvPicPr>
          <p:cNvPr id="5" name="Picture 2" descr="E:\doğa sempozyumu\logo.jpg"/>
          <p:cNvPicPr>
            <a:picLocks noChangeAspect="1" noChangeArrowheads="1"/>
          </p:cNvPicPr>
          <p:nvPr/>
        </p:nvPicPr>
        <p:blipFill>
          <a:blip r:embed="rId6" cstate="print"/>
          <a:srcRect/>
          <a:stretch>
            <a:fillRect/>
          </a:stretch>
        </p:blipFill>
        <p:spPr bwMode="auto">
          <a:xfrm>
            <a:off x="231550" y="304799"/>
            <a:ext cx="1044575" cy="1044575"/>
          </a:xfrm>
          <a:prstGeom prst="rect">
            <a:avLst/>
          </a:prstGeom>
          <a:noFill/>
        </p:spPr>
      </p:pic>
    </p:spTree>
    <p:extLst>
      <p:ext uri="{BB962C8B-B14F-4D97-AF65-F5344CB8AC3E}">
        <p14:creationId xmlns:p14="http://schemas.microsoft.com/office/powerpoint/2010/main" val="1593661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D2F52E-8B75-9C92-4F9F-023581916C0A}"/>
              </a:ext>
            </a:extLst>
          </p:cNvPr>
          <p:cNvSpPr>
            <a:spLocks noGrp="1"/>
          </p:cNvSpPr>
          <p:nvPr>
            <p:ph type="title"/>
          </p:nvPr>
        </p:nvSpPr>
        <p:spPr>
          <a:xfrm>
            <a:off x="126673" y="7659724"/>
            <a:ext cx="6617426" cy="1288388"/>
          </a:xfrm>
        </p:spPr>
        <p:txBody>
          <a:bodyPr>
            <a:normAutofit/>
          </a:bodyPr>
          <a:lstStyle/>
          <a:p>
            <a:pPr algn="just">
              <a:spcBef>
                <a:spcPts val="1000"/>
              </a:spcBef>
            </a:pPr>
            <a:r>
              <a:rPr lang="tr-TR" sz="1200" dirty="0">
                <a:latin typeface="Times New Roman"/>
                <a:cs typeface="Times New Roman"/>
                <a:hlinkClick r:id="rId2"/>
              </a:rPr>
              <a:t>*</a:t>
            </a:r>
            <a:r>
              <a:rPr lang="tr-TR" sz="1200" dirty="0">
                <a:latin typeface="Times New Roman"/>
                <a:cs typeface="Times New Roman"/>
              </a:rPr>
              <a:t> </a:t>
            </a:r>
            <a:r>
              <a:rPr lang="tr-TR" sz="1100" dirty="0">
                <a:latin typeface="Times New Roman"/>
                <a:cs typeface="Times New Roman"/>
              </a:rPr>
              <a:t>Prof. Dr., Balıkesir Üniversitesi, Altınoluk Meslek Yüksekokulu, Tıbbi ve Aromatik Bitkiler Programı, </a:t>
            </a:r>
            <a:r>
              <a:rPr lang="tr-TR" sz="1100" dirty="0">
                <a:latin typeface="Times New Roman"/>
                <a:cs typeface="Times New Roman"/>
                <a:hlinkClick r:id="rId3"/>
              </a:rPr>
              <a:t>sselvi@balikesir.edu.tr</a:t>
            </a:r>
            <a:endParaRPr lang="tr-TR" sz="1100" dirty="0">
              <a:latin typeface="Times New Roman"/>
              <a:cs typeface="Times New Roman"/>
            </a:endParaRPr>
          </a:p>
          <a:p>
            <a:pPr>
              <a:spcBef>
                <a:spcPts val="1000"/>
              </a:spcBef>
            </a:pPr>
            <a:r>
              <a:rPr lang="tr-TR" sz="1100" dirty="0">
                <a:latin typeface="Times New Roman"/>
                <a:cs typeface="Times New Roman"/>
                <a:hlinkClick r:id="rId2"/>
              </a:rPr>
              <a:t>**</a:t>
            </a:r>
            <a:r>
              <a:rPr lang="tr-TR" sz="1100" dirty="0">
                <a:latin typeface="Times New Roman"/>
                <a:cs typeface="Times New Roman"/>
              </a:rPr>
              <a:t> Prof. Dr., Balıkesir Üniversitesi, Fen Edebiyat Fakültesi, Biyoloji Bölümü, </a:t>
            </a:r>
            <a:r>
              <a:rPr lang="tr-TR" sz="1100" dirty="0">
                <a:latin typeface="Times New Roman"/>
                <a:cs typeface="Times New Roman"/>
                <a:hlinkClick r:id="rId4"/>
              </a:rPr>
              <a:t>fsatil@gmail.com</a:t>
            </a:r>
            <a:endParaRPr lang="tr-TR" sz="1100" dirty="0">
              <a:latin typeface="Times New Roman"/>
              <a:cs typeface="Times New Roman"/>
            </a:endParaRPr>
          </a:p>
        </p:txBody>
      </p:sp>
      <p:sp>
        <p:nvSpPr>
          <p:cNvPr id="3" name="İçerik Yer Tutucusu 2">
            <a:extLst>
              <a:ext uri="{FF2B5EF4-FFF2-40B4-BE49-F238E27FC236}">
                <a16:creationId xmlns:a16="http://schemas.microsoft.com/office/drawing/2014/main" id="{81AEE266-D47D-0B69-3D29-8C352C0B21CF}"/>
              </a:ext>
            </a:extLst>
          </p:cNvPr>
          <p:cNvSpPr>
            <a:spLocks noGrp="1"/>
          </p:cNvSpPr>
          <p:nvPr>
            <p:ph idx="1"/>
          </p:nvPr>
        </p:nvSpPr>
        <p:spPr>
          <a:xfrm>
            <a:off x="126673" y="949798"/>
            <a:ext cx="6617426" cy="5249930"/>
          </a:xfrm>
        </p:spPr>
        <p:txBody>
          <a:bodyPr vert="horz" lIns="91440" tIns="45720" rIns="91440" bIns="45720" rtlCol="0" anchor="t">
            <a:normAutofit/>
          </a:bodyPr>
          <a:lstStyle/>
          <a:p>
            <a:pPr marL="0" indent="0" algn="ctr">
              <a:buNone/>
            </a:pPr>
            <a:br>
              <a:rPr lang="tr-TR" sz="1200" b="1" dirty="0">
                <a:latin typeface="Times New Roman"/>
                <a:cs typeface="Times New Roman"/>
              </a:rPr>
            </a:br>
            <a:r>
              <a:rPr lang="tr-TR" sz="1200" b="1" dirty="0">
                <a:latin typeface="Times New Roman"/>
                <a:cs typeface="Times New Roman"/>
              </a:rPr>
              <a:t>GÖMEÇ (BALIKESİR) İLÇESİNİN FLORASI</a:t>
            </a:r>
            <a:endParaRPr lang="tr-TR" dirty="0">
              <a:cs typeface="Calibri" panose="020F0502020204030204"/>
            </a:endParaRPr>
          </a:p>
          <a:p>
            <a:endParaRPr lang="tr-TR" dirty="0">
              <a:cs typeface="Calibri" panose="020F0502020204030204"/>
            </a:endParaRPr>
          </a:p>
          <a:p>
            <a:pPr marL="0" indent="0" algn="r">
              <a:buNone/>
            </a:pPr>
            <a:r>
              <a:rPr lang="tr-TR" sz="1200" dirty="0">
                <a:latin typeface="Times New Roman"/>
                <a:cs typeface="Times New Roman"/>
              </a:rPr>
              <a:t>Selami SELVİ</a:t>
            </a:r>
            <a:r>
              <a:rPr lang="tr-TR" sz="1200" dirty="0">
                <a:latin typeface="Times New Roman"/>
                <a:cs typeface="Times New Roman"/>
                <a:hlinkClick r:id="rId2"/>
              </a:rPr>
              <a:t>*</a:t>
            </a:r>
            <a:endParaRPr lang="tr-TR" dirty="0">
              <a:cs typeface="Calibri" panose="020F0502020204030204"/>
            </a:endParaRPr>
          </a:p>
          <a:p>
            <a:pPr marL="0" indent="0" algn="r">
              <a:buNone/>
            </a:pPr>
            <a:r>
              <a:rPr lang="tr-TR" sz="1200" dirty="0">
                <a:latin typeface="Times New Roman"/>
                <a:cs typeface="Times New Roman"/>
              </a:rPr>
              <a:t>Fatih SATIL</a:t>
            </a:r>
            <a:r>
              <a:rPr lang="tr-TR" sz="1200" dirty="0">
                <a:latin typeface="Times New Roman"/>
                <a:cs typeface="Times New Roman"/>
                <a:hlinkClick r:id="rId2"/>
              </a:rPr>
              <a:t>**</a:t>
            </a:r>
            <a:endParaRPr lang="tr-TR" dirty="0">
              <a:cs typeface="Calibri" panose="020F0502020204030204"/>
            </a:endParaRPr>
          </a:p>
          <a:p>
            <a:endParaRPr lang="tr-TR" dirty="0"/>
          </a:p>
          <a:p>
            <a:pPr marL="0" indent="0">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Balıkesir ilinin Ege Denizi kıyısında konumlanan Gömeç, yüzölçümü ile Balıkesir'in en küçük ilçesi konumundadır. Yüzölçümünün küçük olması ve tarım arazilerinin geniş yer kaplamasından dolayı ilçenin floristik kompozisyonu zayıftır. Alanda en yaygın gözlenen tür zeytin (</a:t>
            </a:r>
            <a:r>
              <a:rPr lang="tr-TR" sz="1200" i="1" dirty="0" err="1">
                <a:latin typeface="Times New Roman"/>
                <a:cs typeface="Times New Roman"/>
              </a:rPr>
              <a:t>Oleaeuropaea</a:t>
            </a:r>
            <a:r>
              <a:rPr lang="tr-TR" sz="1200" i="1" dirty="0">
                <a:latin typeface="Times New Roman"/>
                <a:cs typeface="Times New Roman"/>
              </a:rPr>
              <a:t>)</a:t>
            </a:r>
            <a:r>
              <a:rPr lang="tr-TR" sz="1200" dirty="0">
                <a:latin typeface="Times New Roman"/>
                <a:cs typeface="Times New Roman"/>
              </a:rPr>
              <a:t> olup, ekonomik yönden ilçenin en önemli gelir kaynağını oluşturmaktadır. Ormanlık habitatlarda en yaygın gözlenen türün ise Kızıl çam (</a:t>
            </a:r>
            <a:r>
              <a:rPr lang="tr-TR" sz="1200" i="1" dirty="0" err="1">
                <a:latin typeface="Times New Roman"/>
                <a:cs typeface="Times New Roman"/>
              </a:rPr>
              <a:t>Pinusbrutia</a:t>
            </a:r>
            <a:r>
              <a:rPr lang="tr-TR" sz="1200" dirty="0">
                <a:latin typeface="Times New Roman"/>
                <a:cs typeface="Times New Roman"/>
              </a:rPr>
              <a:t>) olduğu görülmüştür.  Gömeç ilçesi ve mahallelerinde yapılmış floristik gözlemler sonucunda 85 familyaya ait 296 cins ve 393 tür ve tür altı takson tespit edilmiştir. Alanda en fazla taksona sahip familyaların; </a:t>
            </a:r>
            <a:r>
              <a:rPr lang="tr-TR" sz="1200" dirty="0" err="1">
                <a:latin typeface="Times New Roman"/>
                <a:cs typeface="Times New Roman"/>
              </a:rPr>
              <a:t>Asteraceae</a:t>
            </a:r>
            <a:r>
              <a:rPr lang="tr-TR" sz="1200" dirty="0">
                <a:latin typeface="Times New Roman"/>
                <a:cs typeface="Times New Roman"/>
              </a:rPr>
              <a:t>, </a:t>
            </a:r>
            <a:r>
              <a:rPr lang="tr-TR" sz="1200" dirty="0" err="1">
                <a:latin typeface="Times New Roman"/>
                <a:cs typeface="Times New Roman"/>
              </a:rPr>
              <a:t>Poaceae</a:t>
            </a:r>
            <a:r>
              <a:rPr lang="tr-TR" sz="1200" dirty="0">
                <a:latin typeface="Times New Roman"/>
                <a:cs typeface="Times New Roman"/>
              </a:rPr>
              <a:t>, </a:t>
            </a:r>
            <a:r>
              <a:rPr lang="tr-TR" sz="1200" dirty="0" err="1">
                <a:latin typeface="Times New Roman"/>
                <a:cs typeface="Times New Roman"/>
              </a:rPr>
              <a:t>Fabaceae</a:t>
            </a:r>
            <a:r>
              <a:rPr lang="tr-TR" sz="1200" dirty="0">
                <a:latin typeface="Times New Roman"/>
                <a:cs typeface="Times New Roman"/>
              </a:rPr>
              <a:t>, </a:t>
            </a:r>
            <a:r>
              <a:rPr lang="tr-TR" sz="1200" dirty="0" err="1">
                <a:latin typeface="Times New Roman"/>
                <a:cs typeface="Times New Roman"/>
              </a:rPr>
              <a:t>Brassicaceae</a:t>
            </a:r>
            <a:r>
              <a:rPr lang="tr-TR" sz="1200" dirty="0">
                <a:latin typeface="Times New Roman"/>
                <a:cs typeface="Times New Roman"/>
              </a:rPr>
              <a:t> ve </a:t>
            </a:r>
            <a:r>
              <a:rPr lang="tr-TR" sz="1200" dirty="0" err="1">
                <a:latin typeface="Times New Roman"/>
                <a:cs typeface="Times New Roman"/>
              </a:rPr>
              <a:t>Lamiaceae</a:t>
            </a:r>
            <a:r>
              <a:rPr lang="tr-TR" sz="1200" dirty="0">
                <a:latin typeface="Times New Roman"/>
                <a:cs typeface="Times New Roman"/>
              </a:rPr>
              <a:t> olduğu görülmüştür. Alanda endemik ve nadir türlere rastlanmamış olup; çoğu türlerin kozmopolit yayılışlı olduğu belirlemiştir. Çalışmada tespit edilen taksonların ayrıca halk arasındaki etnobotanik kullanımlarına da yer verilmiştir.</a:t>
            </a:r>
            <a:endParaRPr lang="tr-TR" dirty="0"/>
          </a:p>
          <a:p>
            <a:pPr algn="just"/>
            <a:endParaRPr lang="tr-TR" dirty="0"/>
          </a:p>
          <a:p>
            <a:pPr marL="0" indent="0" algn="just">
              <a:buNone/>
            </a:pPr>
            <a:r>
              <a:rPr lang="tr-TR" sz="1200" b="1" dirty="0">
                <a:latin typeface="Times New Roman"/>
                <a:cs typeface="Times New Roman"/>
              </a:rPr>
              <a:t>Anahtar Kelimeler:</a:t>
            </a:r>
            <a:r>
              <a:rPr lang="tr-TR" sz="1200" dirty="0">
                <a:latin typeface="Times New Roman"/>
                <a:cs typeface="Times New Roman"/>
              </a:rPr>
              <a:t> Gömeç, Flora, Sistematik, Etnobotanik, Zeytin.</a:t>
            </a:r>
            <a:endParaRPr lang="tr-TR" dirty="0"/>
          </a:p>
        </p:txBody>
      </p:sp>
      <p:sp>
        <p:nvSpPr>
          <p:cNvPr id="4" name="Slayt Numarası Yer Tutucusu 3">
            <a:extLst>
              <a:ext uri="{FF2B5EF4-FFF2-40B4-BE49-F238E27FC236}">
                <a16:creationId xmlns:a16="http://schemas.microsoft.com/office/drawing/2014/main" id="{BF5E9A95-2073-D1D0-7DB1-1F8273F8FB95}"/>
              </a:ext>
            </a:extLst>
          </p:cNvPr>
          <p:cNvSpPr>
            <a:spLocks noGrp="1"/>
          </p:cNvSpPr>
          <p:nvPr>
            <p:ph type="sldNum" sz="quarter" idx="12"/>
          </p:nvPr>
        </p:nvSpPr>
        <p:spPr/>
        <p:txBody>
          <a:bodyPr/>
          <a:lstStyle/>
          <a:p>
            <a:fld id="{320A84BC-3F9E-4B08-9743-FC4E27FA5126}" type="slidenum">
              <a:rPr lang="tr-TR" sz="1600" smtClean="0">
                <a:latin typeface="Aptos"/>
              </a:rPr>
              <a:pPr/>
              <a:t>42</a:t>
            </a:fld>
            <a:endParaRPr lang="tr-TR" sz="1600">
              <a:latin typeface="Aptos"/>
            </a:endParaRPr>
          </a:p>
        </p:txBody>
      </p:sp>
      <p:pic>
        <p:nvPicPr>
          <p:cNvPr id="5" name="Picture 2" descr="E:\doğa sempozyumu\logo.jpg"/>
          <p:cNvPicPr>
            <a:picLocks noChangeAspect="1" noChangeArrowheads="1"/>
          </p:cNvPicPr>
          <p:nvPr/>
        </p:nvPicPr>
        <p:blipFill>
          <a:blip r:embed="rId5" cstate="print"/>
          <a:srcRect/>
          <a:stretch>
            <a:fillRect/>
          </a:stretch>
        </p:blipFill>
        <p:spPr bwMode="auto">
          <a:xfrm>
            <a:off x="275092" y="304799"/>
            <a:ext cx="1044575" cy="1044575"/>
          </a:xfrm>
          <a:prstGeom prst="rect">
            <a:avLst/>
          </a:prstGeom>
          <a:noFill/>
        </p:spPr>
      </p:pic>
    </p:spTree>
    <p:extLst>
      <p:ext uri="{BB962C8B-B14F-4D97-AF65-F5344CB8AC3E}">
        <p14:creationId xmlns:p14="http://schemas.microsoft.com/office/powerpoint/2010/main" val="3829644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3FF5718-92AF-6B80-7318-701313FA6B4B}"/>
              </a:ext>
            </a:extLst>
          </p:cNvPr>
          <p:cNvSpPr>
            <a:spLocks noGrp="1"/>
          </p:cNvSpPr>
          <p:nvPr>
            <p:ph idx="1"/>
          </p:nvPr>
        </p:nvSpPr>
        <p:spPr>
          <a:xfrm>
            <a:off x="101130" y="1333257"/>
            <a:ext cx="6579114" cy="5032635"/>
          </a:xfrm>
        </p:spPr>
        <p:txBody>
          <a:bodyPr vert="horz" lIns="91440" tIns="45720" rIns="91440" bIns="45720" rtlCol="0" anchor="t">
            <a:normAutofit lnSpcReduction="10000"/>
          </a:bodyPr>
          <a:lstStyle/>
          <a:p>
            <a:pPr marL="0" indent="0" algn="ctr">
              <a:buNone/>
            </a:pPr>
            <a:r>
              <a:rPr lang="tr-TR" sz="1200" b="1" dirty="0">
                <a:latin typeface="Times New Roman"/>
                <a:ea typeface="+mn-lt"/>
                <a:cs typeface="Times New Roman"/>
              </a:rPr>
              <a:t>COĞRAFİ İŞARETE ADAY BİR TARIM ÜRÜNÜ: GÖMEÇ SULTANİ BAMYASI</a:t>
            </a:r>
            <a:endParaRPr lang="tr-TR" sz="1200" dirty="0">
              <a:latin typeface="Times New Roman"/>
              <a:cs typeface="Times New Roman"/>
            </a:endParaRPr>
          </a:p>
          <a:p>
            <a:pPr algn="ctr"/>
            <a:endParaRPr lang="tr-TR" sz="1200" dirty="0">
              <a:latin typeface="Times New Roman"/>
              <a:cs typeface="Times New Roman"/>
            </a:endParaRPr>
          </a:p>
          <a:p>
            <a:pPr marL="0" indent="0" algn="r">
              <a:buNone/>
            </a:pPr>
            <a:r>
              <a:rPr lang="tr-TR" sz="1200" dirty="0">
                <a:solidFill>
                  <a:srgbClr val="212121"/>
                </a:solidFill>
                <a:latin typeface="Times New Roman"/>
                <a:ea typeface="+mn-lt"/>
                <a:cs typeface="Times New Roman"/>
              </a:rPr>
              <a:t>Süheyla SARITAŞ</a:t>
            </a:r>
            <a:r>
              <a:rPr lang="tr-TR" sz="1200" dirty="0">
                <a:solidFill>
                  <a:srgbClr val="212121"/>
                </a:solidFill>
                <a:latin typeface="Times New Roman"/>
                <a:ea typeface="+mn-lt"/>
                <a:cs typeface="Times New Roman"/>
                <a:hlinkClick r:id="rId2"/>
              </a:rPr>
              <a:t>*</a:t>
            </a:r>
            <a:endParaRPr lang="tr-TR" sz="1200" dirty="0">
              <a:latin typeface="Times New Roman"/>
              <a:cs typeface="Times New Roman"/>
            </a:endParaRPr>
          </a:p>
          <a:p>
            <a:pPr algn="r"/>
            <a:endParaRPr lang="tr-TR" sz="1200" dirty="0">
              <a:latin typeface="Times New Roman"/>
              <a:cs typeface="Times New Roman"/>
            </a:endParaRPr>
          </a:p>
          <a:p>
            <a:pPr algn="just"/>
            <a:endParaRPr lang="tr-TR" sz="1200" dirty="0">
              <a:latin typeface="Times New Roman"/>
              <a:cs typeface="Times New Roman"/>
            </a:endParaRPr>
          </a:p>
          <a:p>
            <a:pPr marL="0" indent="0" algn="just">
              <a:buNone/>
            </a:pPr>
            <a:r>
              <a:rPr lang="tr-TR" sz="1200" b="1" dirty="0">
                <a:solidFill>
                  <a:srgbClr val="212121"/>
                </a:solidFill>
                <a:latin typeface="Times New Roman"/>
                <a:ea typeface="+mn-lt"/>
                <a:cs typeface="Times New Roman"/>
              </a:rPr>
              <a:t>ÖZET</a:t>
            </a:r>
            <a:endParaRPr lang="tr-TR" sz="1200" dirty="0">
              <a:latin typeface="Times New Roman"/>
              <a:cs typeface="Times New Roman"/>
            </a:endParaRPr>
          </a:p>
          <a:p>
            <a:pPr marL="0" indent="0" algn="just">
              <a:buNone/>
            </a:pPr>
            <a:r>
              <a:rPr lang="tr-TR" sz="1200" dirty="0">
                <a:solidFill>
                  <a:srgbClr val="212121"/>
                </a:solidFill>
                <a:latin typeface="Times New Roman"/>
                <a:ea typeface="+mn-lt"/>
                <a:cs typeface="Times New Roman"/>
              </a:rPr>
              <a:t>Günümüzde salgın hastalıklar, iklim değişiklikleri, doğal afetler gibi tüm dünyayı saran küresel sorunlar nedeniyle insanlar için gıda her gün daha önemli hale gelmektedir. Bu yüzden ülkelerin gelecekte yeterli, kaliteli ve güvenilir gıdaya erişim konusunda şimdiden ciddi önlemler almaya başladıkları görülmektedir. Bugün insanlığın yeterli ve kaliteli gıdaya erişiminde en önemli sektör şüphesiz ki tarımdır. Öyle ki tarımsal üretimde özellikle gıda güvenliğinin ve kalitesinin sağlanması oldukça önemlidir. Bu kapsamda belirli bir yöre ile özdeşleşmiş ve o yöre ile anılan ürünleri tanımlayan coğrafi işaret kavramı öne çıkmaktadır. Coğrafi işaretli ürünler belirli bir bölgeden kaynaklanan bir ürünü niteleyen ya da kalitesi, ünü veya diğer bazı karakteristik özellikleri bakımından o yöreye has ürünler olup sınai mülkiyet hakkına sahip ürünler olarak kabul edilir. Bu çalışma Balıkesir ilinin Ege Denizi kıyısında yer alan ve topraklarının verimliliği nedeniyle başlıca geçim kaynağı tarım olan Gömeç ilçesinde, zeytinden sonra en fazla üretimi yapılan bamyanın coğrafi işaret başvuru süreci için ürünün ayırt edici özelliklerini ortaya koymayı amaçlamaktadır. Bölgede üretilen Gömeç Sultani Bamyası ile ilgili olarak yöre halkı ile yapılan mülakatlar betimsel ve içerik analizi yöntemiyle değerlendirilmiştir.  Elde edilen veriler ışığında Gömeç Sultani </a:t>
            </a:r>
            <a:r>
              <a:rPr lang="tr-TR" sz="1200" dirty="0" err="1">
                <a:solidFill>
                  <a:srgbClr val="212121"/>
                </a:solidFill>
                <a:latin typeface="Times New Roman"/>
                <a:ea typeface="+mn-lt"/>
                <a:cs typeface="Times New Roman"/>
              </a:rPr>
              <a:t>Bamyası’nın</a:t>
            </a:r>
            <a:r>
              <a:rPr lang="tr-TR" sz="1200" dirty="0">
                <a:solidFill>
                  <a:srgbClr val="212121"/>
                </a:solidFill>
                <a:latin typeface="Times New Roman"/>
                <a:ea typeface="+mn-lt"/>
                <a:cs typeface="Times New Roman"/>
              </a:rPr>
              <a:t> bölgenin </a:t>
            </a:r>
            <a:r>
              <a:rPr lang="tr-TR" sz="1200" dirty="0" err="1">
                <a:solidFill>
                  <a:srgbClr val="212121"/>
                </a:solidFill>
                <a:latin typeface="Times New Roman"/>
                <a:ea typeface="+mn-lt"/>
                <a:cs typeface="Times New Roman"/>
              </a:rPr>
              <a:t>sosyo</a:t>
            </a:r>
            <a:r>
              <a:rPr lang="tr-TR" sz="1200" dirty="0">
                <a:solidFill>
                  <a:srgbClr val="212121"/>
                </a:solidFill>
                <a:latin typeface="Times New Roman"/>
                <a:ea typeface="+mn-lt"/>
                <a:cs typeface="Times New Roman"/>
              </a:rPr>
              <a:t>-ekonomik ve kültürel kalkınmasında önemli katkı sağlayacağı ve bu yüzden coğrafi işaret tescil belgesi almaya potansiyeli olan bir ürün olduğu tespit edilmiştir. </a:t>
            </a:r>
            <a:endParaRPr lang="tr-TR" sz="1200" dirty="0">
              <a:latin typeface="Times New Roman"/>
              <a:cs typeface="Times New Roman"/>
            </a:endParaRPr>
          </a:p>
          <a:p>
            <a:pPr algn="just"/>
            <a:endParaRPr lang="tr-TR" sz="1200" dirty="0">
              <a:latin typeface="Times New Roman"/>
              <a:cs typeface="Times New Roman"/>
            </a:endParaRPr>
          </a:p>
          <a:p>
            <a:pPr marL="0" indent="0" algn="just">
              <a:buNone/>
            </a:pPr>
            <a:r>
              <a:rPr lang="tr-TR" sz="1200" b="1" dirty="0">
                <a:solidFill>
                  <a:srgbClr val="212121"/>
                </a:solidFill>
                <a:latin typeface="Times New Roman"/>
                <a:ea typeface="+mn-lt"/>
                <a:cs typeface="Times New Roman"/>
              </a:rPr>
              <a:t>Anahtar Kelimeler:</a:t>
            </a:r>
            <a:r>
              <a:rPr lang="tr-TR" sz="1200" dirty="0">
                <a:solidFill>
                  <a:srgbClr val="212121"/>
                </a:solidFill>
                <a:latin typeface="Times New Roman"/>
                <a:ea typeface="+mn-lt"/>
                <a:cs typeface="Times New Roman"/>
              </a:rPr>
              <a:t> Coğrafi İşaret, Gömeç Sultani Bamyası, Tarımsal Üretim, Kırsal Kalkınma.</a:t>
            </a:r>
            <a:endParaRPr lang="tr-TR" sz="1200" dirty="0">
              <a:latin typeface="Times New Roman"/>
              <a:cs typeface="Times New Roman"/>
            </a:endParaRPr>
          </a:p>
          <a:p>
            <a:endParaRPr lang="tr-TR" sz="1200" dirty="0">
              <a:solidFill>
                <a:srgbClr val="000000"/>
              </a:solidFill>
              <a:latin typeface="Times New Roman"/>
              <a:cs typeface="Times New Roman"/>
            </a:endParaRPr>
          </a:p>
        </p:txBody>
      </p:sp>
      <p:sp>
        <p:nvSpPr>
          <p:cNvPr id="4" name="Slayt Numarası Yer Tutucusu 3">
            <a:extLst>
              <a:ext uri="{FF2B5EF4-FFF2-40B4-BE49-F238E27FC236}">
                <a16:creationId xmlns:a16="http://schemas.microsoft.com/office/drawing/2014/main" id="{7B902E51-1375-2580-A705-2336C6CD1339}"/>
              </a:ext>
            </a:extLst>
          </p:cNvPr>
          <p:cNvSpPr>
            <a:spLocks noGrp="1"/>
          </p:cNvSpPr>
          <p:nvPr>
            <p:ph type="sldNum" sz="quarter" idx="12"/>
          </p:nvPr>
        </p:nvSpPr>
        <p:spPr/>
        <p:txBody>
          <a:bodyPr/>
          <a:lstStyle/>
          <a:p>
            <a:fld id="{320A84BC-3F9E-4B08-9743-FC4E27FA5126}" type="slidenum">
              <a:rPr lang="tr-TR" sz="1600" smtClean="0">
                <a:latin typeface="Aptos"/>
              </a:rPr>
              <a:pPr/>
              <a:t>43</a:t>
            </a:fld>
            <a:endParaRPr lang="tr-TR" sz="1600">
              <a:latin typeface="Aptos"/>
            </a:endParaRPr>
          </a:p>
        </p:txBody>
      </p:sp>
      <p:sp>
        <p:nvSpPr>
          <p:cNvPr id="5" name="Metin kutusu 4">
            <a:extLst>
              <a:ext uri="{FF2B5EF4-FFF2-40B4-BE49-F238E27FC236}">
                <a16:creationId xmlns:a16="http://schemas.microsoft.com/office/drawing/2014/main" id="{86001506-D1CF-177A-CA12-FF3748A9D185}"/>
              </a:ext>
            </a:extLst>
          </p:cNvPr>
          <p:cNvSpPr txBox="1"/>
          <p:nvPr/>
        </p:nvSpPr>
        <p:spPr>
          <a:xfrm>
            <a:off x="231154" y="8073267"/>
            <a:ext cx="63829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200" u="sng" dirty="0">
                <a:solidFill>
                  <a:srgbClr val="0563C1"/>
                </a:solidFill>
                <a:latin typeface="Times New Roman"/>
                <a:cs typeface="Times New Roman"/>
                <a:hlinkClick r:id="rId2"/>
              </a:rPr>
              <a:t>*</a:t>
            </a:r>
            <a:r>
              <a:rPr lang="tr-TR" sz="1100" dirty="0">
                <a:solidFill>
                  <a:srgbClr val="212121"/>
                </a:solidFill>
                <a:latin typeface="Times New Roman"/>
                <a:cs typeface="Times New Roman"/>
              </a:rPr>
              <a:t>Prof. Dr., Balıkesir Üniversitesi, Fen Edebiyat Fakültesi, Sosyoloji Bölümü, Kurumlar Sosyolojisi Ana Bilim Dalı, </a:t>
            </a:r>
            <a:r>
              <a:rPr lang="tr-TR" sz="1100" u="sng" dirty="0">
                <a:solidFill>
                  <a:srgbClr val="0563C1"/>
                </a:solidFill>
                <a:latin typeface="Times New Roman"/>
                <a:cs typeface="Times New Roman"/>
                <a:hlinkClick r:id="rId3"/>
              </a:rPr>
              <a:t>ssaritas@balikesir.edu.tr</a:t>
            </a:r>
            <a:endParaRPr lang="tr-TR" sz="1100" dirty="0">
              <a:latin typeface="Times New Roman"/>
              <a:cs typeface="Times New Roman"/>
            </a:endParaRPr>
          </a:p>
        </p:txBody>
      </p:sp>
      <p:pic>
        <p:nvPicPr>
          <p:cNvPr id="6" name="Picture 2" descr="E:\doğa sempozyumu\logo.jpg"/>
          <p:cNvPicPr>
            <a:picLocks noChangeAspect="1" noChangeArrowheads="1"/>
          </p:cNvPicPr>
          <p:nvPr/>
        </p:nvPicPr>
        <p:blipFill>
          <a:blip r:embed="rId4" cstate="print"/>
          <a:srcRect/>
          <a:stretch>
            <a:fillRect/>
          </a:stretch>
        </p:blipFill>
        <p:spPr bwMode="auto">
          <a:xfrm>
            <a:off x="260578" y="275771"/>
            <a:ext cx="1044575" cy="1044575"/>
          </a:xfrm>
          <a:prstGeom prst="rect">
            <a:avLst/>
          </a:prstGeom>
          <a:noFill/>
        </p:spPr>
      </p:pic>
    </p:spTree>
    <p:extLst>
      <p:ext uri="{BB962C8B-B14F-4D97-AF65-F5344CB8AC3E}">
        <p14:creationId xmlns:p14="http://schemas.microsoft.com/office/powerpoint/2010/main" val="1875161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D12B0A6-16A7-FFB3-5173-F8BBE65F3BC2}"/>
              </a:ext>
            </a:extLst>
          </p:cNvPr>
          <p:cNvSpPr>
            <a:spLocks noGrp="1"/>
          </p:cNvSpPr>
          <p:nvPr>
            <p:ph idx="1"/>
          </p:nvPr>
        </p:nvSpPr>
        <p:spPr>
          <a:xfrm>
            <a:off x="84983" y="1347916"/>
            <a:ext cx="6559574" cy="6130485"/>
          </a:xfrm>
        </p:spPr>
        <p:txBody>
          <a:bodyPr vert="horz" lIns="91440" tIns="45720" rIns="91440" bIns="45720" rtlCol="0" anchor="t">
            <a:normAutofit lnSpcReduction="10000"/>
          </a:bodyPr>
          <a:lstStyle/>
          <a:p>
            <a:pPr marL="0" indent="0" algn="ctr">
              <a:lnSpc>
                <a:spcPct val="110000"/>
              </a:lnSpc>
              <a:buNone/>
            </a:pPr>
            <a:endParaRPr lang="tr-TR" sz="1200" b="1" dirty="0">
              <a:latin typeface="Times New Roman"/>
              <a:cs typeface="Times New Roman"/>
            </a:endParaRPr>
          </a:p>
          <a:p>
            <a:pPr marL="0" indent="0" algn="ctr">
              <a:lnSpc>
                <a:spcPct val="110000"/>
              </a:lnSpc>
              <a:buNone/>
            </a:pPr>
            <a:r>
              <a:rPr lang="tr-TR" sz="1200" b="1" dirty="0">
                <a:latin typeface="Times New Roman"/>
                <a:cs typeface="Times New Roman"/>
              </a:rPr>
              <a:t>KÜLTÜR TURİZMİ BAĞLAMINDA ADRAMYTTEION FESTİVAL AKADEMİSİ VE EDREMİT KÖRFEZİ İLÇELERİ</a:t>
            </a:r>
            <a:endParaRPr lang="tr-TR" sz="1200" dirty="0">
              <a:latin typeface="Times New Roman"/>
              <a:cs typeface="Times New Roman"/>
            </a:endParaRPr>
          </a:p>
          <a:p>
            <a:pPr algn="ctr"/>
            <a:endParaRPr lang="tr-TR" sz="1200" dirty="0">
              <a:latin typeface="Times New Roman"/>
              <a:cs typeface="Times New Roman"/>
            </a:endParaRPr>
          </a:p>
          <a:p>
            <a:pPr algn="ctr"/>
            <a:endParaRPr lang="tr-TR" sz="1200" dirty="0">
              <a:latin typeface="Times New Roman"/>
              <a:cs typeface="Times New Roman"/>
            </a:endParaRPr>
          </a:p>
          <a:p>
            <a:pPr marL="0" indent="0" algn="r">
              <a:buNone/>
            </a:pPr>
            <a:r>
              <a:rPr lang="tr-TR" sz="1200" dirty="0">
                <a:latin typeface="Times New Roman"/>
                <a:cs typeface="Times New Roman"/>
              </a:rPr>
              <a:t>Sabriye ÇELİK UĞUZ</a:t>
            </a:r>
            <a:r>
              <a:rPr lang="tr-TR" sz="1200" dirty="0">
                <a:latin typeface="Times New Roman"/>
                <a:cs typeface="Times New Roman"/>
                <a:hlinkClick r:id="rId2"/>
              </a:rPr>
              <a:t>*</a:t>
            </a:r>
            <a:endParaRPr lang="tr-TR" sz="1200" dirty="0">
              <a:latin typeface="Times New Roman"/>
              <a:cs typeface="Times New Roman"/>
            </a:endParaRPr>
          </a:p>
          <a:p>
            <a:pPr marL="0" indent="0" algn="r">
              <a:buNone/>
            </a:pPr>
            <a:r>
              <a:rPr lang="tr-TR" sz="1200" dirty="0">
                <a:latin typeface="Times New Roman"/>
                <a:cs typeface="Times New Roman"/>
              </a:rPr>
              <a:t>H. Hakan OKAY</a:t>
            </a:r>
            <a:r>
              <a:rPr lang="tr-TR" sz="1200" dirty="0">
                <a:latin typeface="Times New Roman"/>
                <a:cs typeface="Times New Roman"/>
                <a:hlinkClick r:id="rId2"/>
              </a:rPr>
              <a:t>**</a:t>
            </a:r>
            <a:endParaRPr lang="tr-TR" sz="1200" dirty="0">
              <a:latin typeface="Times New Roman"/>
              <a:cs typeface="Times New Roman"/>
            </a:endParaRPr>
          </a:p>
          <a:p>
            <a:endParaRPr lang="tr-TR" sz="1200" dirty="0">
              <a:latin typeface="Times New Roman"/>
              <a:cs typeface="Times New Roman"/>
            </a:endParaRPr>
          </a:p>
          <a:p>
            <a:pPr algn="just"/>
            <a:endParaRPr lang="tr-TR" sz="1200" dirty="0">
              <a:latin typeface="Times New Roman"/>
              <a:cs typeface="Times New Roman"/>
            </a:endParaRPr>
          </a:p>
          <a:p>
            <a:pPr marL="0" indent="0" algn="just">
              <a:buNone/>
            </a:pPr>
            <a:r>
              <a:rPr lang="tr-TR" sz="1200" b="1" dirty="0">
                <a:latin typeface="Times New Roman"/>
                <a:cs typeface="Times New Roman"/>
              </a:rPr>
              <a:t>ÖZET</a:t>
            </a:r>
            <a:endParaRPr lang="tr-TR" sz="1200" dirty="0">
              <a:latin typeface="Times New Roman"/>
              <a:cs typeface="Times New Roman"/>
            </a:endParaRPr>
          </a:p>
          <a:p>
            <a:pPr marL="0" indent="0" algn="just">
              <a:buNone/>
            </a:pPr>
            <a:r>
              <a:rPr lang="tr-TR" sz="1200" dirty="0">
                <a:latin typeface="Times New Roman"/>
                <a:cs typeface="Times New Roman"/>
              </a:rPr>
              <a:t>Bu çalışmada 13-20 Ağustos 2023 tarihleri arasında Burhaniye-Ören’de, dünyaca ünlü keman sanatçısı Cihat Aşkın’ın sanat yönetmenliğinde gerçekleştirilen </a:t>
            </a:r>
            <a:r>
              <a:rPr lang="tr-TR" sz="1200" dirty="0" err="1">
                <a:latin typeface="Times New Roman"/>
                <a:cs typeface="Times New Roman"/>
              </a:rPr>
              <a:t>Adramytteion</a:t>
            </a:r>
            <a:r>
              <a:rPr lang="tr-TR" sz="1200" dirty="0">
                <a:latin typeface="Times New Roman"/>
                <a:cs typeface="Times New Roman"/>
              </a:rPr>
              <a:t> Festival Akademi (ADRA’FEST) etkinlikleri Edremit Körfez İlçeleri ve kültür turizmi bağlamında ele alınarak tartışılmaktadır. </a:t>
            </a:r>
            <a:r>
              <a:rPr lang="tr-TR" sz="1200" dirty="0" err="1">
                <a:latin typeface="Times New Roman"/>
                <a:cs typeface="Times New Roman"/>
              </a:rPr>
              <a:t>Adramytteion</a:t>
            </a:r>
            <a:r>
              <a:rPr lang="tr-TR" sz="1200" dirty="0">
                <a:latin typeface="Times New Roman"/>
                <a:cs typeface="Times New Roman"/>
              </a:rPr>
              <a:t> Antik Kenti’nin görünürlüğüne ilişkin bir müzik etkinlikleri projesi olan </a:t>
            </a:r>
            <a:r>
              <a:rPr lang="tr-TR" sz="1200" dirty="0" err="1">
                <a:latin typeface="Times New Roman"/>
                <a:cs typeface="Times New Roman"/>
              </a:rPr>
              <a:t>Adramytteion</a:t>
            </a:r>
            <a:r>
              <a:rPr lang="tr-TR" sz="1200" dirty="0">
                <a:latin typeface="Times New Roman"/>
                <a:cs typeface="Times New Roman"/>
              </a:rPr>
              <a:t> Festival Akademi sanat, kültür, turizm ve eğitim boyutlarıyla güçlü bir bileşenler bütünüdür. ADRA’FEST kapsamında Burhaniye Ören’de buluşan uluslararası sanatsal kimliğe sahip profesyonel müzik insanları, genç sanatçılarla </a:t>
            </a:r>
            <a:r>
              <a:rPr lang="tr-TR" sz="1200" dirty="0" err="1">
                <a:latin typeface="Times New Roman"/>
                <a:cs typeface="Times New Roman"/>
              </a:rPr>
              <a:t>biraraya</a:t>
            </a:r>
            <a:r>
              <a:rPr lang="tr-TR" sz="1200" dirty="0">
                <a:latin typeface="Times New Roman"/>
                <a:cs typeface="Times New Roman"/>
              </a:rPr>
              <a:t> gelerek her gün atölye çalışmaları yapmışlardır. Akademi olarak ele alınan bu çalışmalar, her akşam Edremit Körfez Bölgesi’nin farklı yerlerinde yapılan konserlerle sergilenmiştir. Böylelikle sanatsal etkinlikleri içeren festival tanımı, eğitim süreçlerini de ele alacak şekilde kurgulanmış ve Cihat Aşkın tarafından “festival akademi” tasarımıyla kamuoyuna sunulmuştur. Edremit Körfez Bölgesi’nde Ayvalık, Gömeç, Burhaniye, Ören, Edremit, Altınoluk, Akçay, Güre, Havran ve Balıkesir merkezde </a:t>
            </a:r>
            <a:r>
              <a:rPr lang="tr-TR" sz="1200" dirty="0" err="1">
                <a:latin typeface="Times New Roman"/>
                <a:cs typeface="Times New Roman"/>
              </a:rPr>
              <a:t>Altıeylül</a:t>
            </a:r>
            <a:r>
              <a:rPr lang="tr-TR" sz="1200" dirty="0">
                <a:latin typeface="Times New Roman"/>
                <a:cs typeface="Times New Roman"/>
              </a:rPr>
              <a:t> ilçesi olmak üzere geniş bir alanda etki üreten ADRA’FEST, gelen sanatçıların </a:t>
            </a:r>
            <a:r>
              <a:rPr lang="tr-TR" sz="1200" dirty="0" err="1">
                <a:latin typeface="Times New Roman"/>
                <a:cs typeface="Times New Roman"/>
              </a:rPr>
              <a:t>Adramytteion</a:t>
            </a:r>
            <a:r>
              <a:rPr lang="tr-TR" sz="1200" dirty="0">
                <a:latin typeface="Times New Roman"/>
                <a:cs typeface="Times New Roman"/>
              </a:rPr>
              <a:t> Antik Kenti özelinde çalışmalarını yürütmeleri itibariyle kültür turizminin de konusu olmaktadır. ADRA’FEST katılımcıları yaşayarak ve deneyimleyerek Körfez Bölgesi öğeleri ile etkileşimde bulunmuş ve bölgenin kültürel dokusunun bir parçası olmuşlardır. Çalışmada ortaya çıkan kültür turizmi etkileri ele alınmaktadır. </a:t>
            </a:r>
          </a:p>
          <a:p>
            <a:pPr algn="just"/>
            <a:endParaRPr lang="tr-TR" sz="1200" dirty="0">
              <a:latin typeface="Times New Roman"/>
              <a:cs typeface="Times New Roman"/>
            </a:endParaRPr>
          </a:p>
          <a:p>
            <a:pPr marL="0" indent="0" algn="just">
              <a:buNone/>
            </a:pPr>
            <a:r>
              <a:rPr lang="tr-TR" sz="1200" b="1" dirty="0">
                <a:latin typeface="Times New Roman"/>
                <a:cs typeface="Times New Roman"/>
              </a:rPr>
              <a:t>Anahtar Kelimeler:</a:t>
            </a:r>
            <a:r>
              <a:rPr lang="tr-TR" sz="1200" dirty="0">
                <a:latin typeface="Times New Roman"/>
                <a:cs typeface="Times New Roman"/>
              </a:rPr>
              <a:t> Kültür Turizmi, </a:t>
            </a:r>
            <a:r>
              <a:rPr lang="tr-TR" sz="1200" dirty="0" err="1">
                <a:latin typeface="Times New Roman"/>
                <a:cs typeface="Times New Roman"/>
              </a:rPr>
              <a:t>Adramytteion</a:t>
            </a:r>
            <a:r>
              <a:rPr lang="tr-TR" sz="1200" dirty="0">
                <a:latin typeface="Times New Roman"/>
                <a:cs typeface="Times New Roman"/>
              </a:rPr>
              <a:t> Festival Akademisi, Edremit Körfez Bölgesi.</a:t>
            </a:r>
          </a:p>
          <a:p>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650133A2-0B82-E0DE-92F9-73050067A7C7}"/>
              </a:ext>
            </a:extLst>
          </p:cNvPr>
          <p:cNvSpPr>
            <a:spLocks noGrp="1"/>
          </p:cNvSpPr>
          <p:nvPr>
            <p:ph type="sldNum" sz="quarter" idx="12"/>
          </p:nvPr>
        </p:nvSpPr>
        <p:spPr/>
        <p:txBody>
          <a:bodyPr/>
          <a:lstStyle/>
          <a:p>
            <a:fld id="{320A84BC-3F9E-4B08-9743-FC4E27FA5126}" type="slidenum">
              <a:rPr lang="tr-TR" sz="1600" smtClean="0">
                <a:latin typeface="Aptos"/>
              </a:rPr>
              <a:pPr/>
              <a:t>44</a:t>
            </a:fld>
            <a:endParaRPr lang="tr-TR" sz="1600">
              <a:latin typeface="Aptos"/>
            </a:endParaRPr>
          </a:p>
        </p:txBody>
      </p:sp>
      <p:sp>
        <p:nvSpPr>
          <p:cNvPr id="5" name="Metin kutusu 4">
            <a:extLst>
              <a:ext uri="{FF2B5EF4-FFF2-40B4-BE49-F238E27FC236}">
                <a16:creationId xmlns:a16="http://schemas.microsoft.com/office/drawing/2014/main" id="{420CA902-A6A1-E519-B8E9-324B416BB770}"/>
              </a:ext>
            </a:extLst>
          </p:cNvPr>
          <p:cNvSpPr txBox="1"/>
          <p:nvPr/>
        </p:nvSpPr>
        <p:spPr>
          <a:xfrm>
            <a:off x="240823" y="7779561"/>
            <a:ext cx="6455801"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Times New Roman"/>
                <a:cs typeface="Times New Roman"/>
              </a:rPr>
              <a:t>​</a:t>
            </a:r>
          </a:p>
          <a:p>
            <a:r>
              <a:rPr lang="tr-TR" sz="1200" u="sng" dirty="0">
                <a:solidFill>
                  <a:srgbClr val="0563C1"/>
                </a:solidFill>
                <a:latin typeface="Times New Roman"/>
                <a:cs typeface="Times New Roman"/>
                <a:hlinkClick r:id="rId2"/>
              </a:rPr>
              <a:t>*</a:t>
            </a:r>
            <a:r>
              <a:rPr lang="tr-TR" sz="1100" dirty="0">
                <a:latin typeface="Times New Roman"/>
                <a:cs typeface="Times New Roman"/>
              </a:rPr>
              <a:t> Doç. Dr. Balıkesir Üniversitesi, Burhaniye Uygulamalı Bilimler Fakültesi, </a:t>
            </a:r>
            <a:br>
              <a:rPr lang="tr-TR" sz="1100" dirty="0">
                <a:solidFill>
                  <a:srgbClr val="000000"/>
                </a:solidFill>
                <a:latin typeface="Times New Roman"/>
                <a:cs typeface="Times New Roman"/>
              </a:rPr>
            </a:br>
            <a:r>
              <a:rPr lang="tr-TR" sz="1100" u="sng" dirty="0">
                <a:solidFill>
                  <a:srgbClr val="0563C1"/>
                </a:solidFill>
                <a:latin typeface="Times New Roman"/>
                <a:cs typeface="Times New Roman"/>
                <a:hlinkClick r:id="rId3"/>
              </a:rPr>
              <a:t>sabriye_celik@yahoo.com</a:t>
            </a:r>
            <a:r>
              <a:rPr lang="tr-TR" sz="1100" dirty="0">
                <a:latin typeface="Times New Roman"/>
                <a:cs typeface="Times New Roman"/>
              </a:rPr>
              <a:t>​</a:t>
            </a:r>
          </a:p>
          <a:p>
            <a:r>
              <a:rPr lang="tr-TR" sz="1100" u="sng" dirty="0">
                <a:solidFill>
                  <a:srgbClr val="0563C1"/>
                </a:solidFill>
                <a:latin typeface="Times New Roman"/>
                <a:cs typeface="Times New Roman"/>
                <a:hlinkClick r:id="rId2"/>
              </a:rPr>
              <a:t>**</a:t>
            </a:r>
            <a:r>
              <a:rPr lang="tr-TR" sz="1100" dirty="0">
                <a:latin typeface="Times New Roman"/>
                <a:cs typeface="Times New Roman"/>
              </a:rPr>
              <a:t> Doç. Dr. Balıkesir Üniversitesi, Necatibey Eğitim Fakültesi, </a:t>
            </a:r>
            <a:br>
              <a:rPr lang="tr-TR" sz="1100" dirty="0">
                <a:solidFill>
                  <a:srgbClr val="000000"/>
                </a:solidFill>
                <a:latin typeface="Times New Roman"/>
                <a:cs typeface="Times New Roman"/>
              </a:rPr>
            </a:br>
            <a:r>
              <a:rPr lang="tr-TR" sz="1100" u="sng" dirty="0">
                <a:solidFill>
                  <a:srgbClr val="0563C1"/>
                </a:solidFill>
                <a:latin typeface="Times New Roman"/>
                <a:cs typeface="Times New Roman"/>
                <a:hlinkClick r:id="rId4"/>
              </a:rPr>
              <a:t>okay@balikesir.edu.tr.</a:t>
            </a:r>
          </a:p>
        </p:txBody>
      </p:sp>
      <p:pic>
        <p:nvPicPr>
          <p:cNvPr id="6" name="Picture 2" descr="E:\doğa sempozyumu\logo.jpg"/>
          <p:cNvPicPr>
            <a:picLocks noChangeAspect="1" noChangeArrowheads="1"/>
          </p:cNvPicPr>
          <p:nvPr/>
        </p:nvPicPr>
        <p:blipFill>
          <a:blip r:embed="rId5" cstate="print"/>
          <a:srcRect/>
          <a:stretch>
            <a:fillRect/>
          </a:stretch>
        </p:blipFill>
        <p:spPr bwMode="auto">
          <a:xfrm>
            <a:off x="333148" y="304799"/>
            <a:ext cx="1044575" cy="1044575"/>
          </a:xfrm>
          <a:prstGeom prst="rect">
            <a:avLst/>
          </a:prstGeom>
          <a:noFill/>
        </p:spPr>
      </p:pic>
    </p:spTree>
    <p:extLst>
      <p:ext uri="{BB962C8B-B14F-4D97-AF65-F5344CB8AC3E}">
        <p14:creationId xmlns:p14="http://schemas.microsoft.com/office/powerpoint/2010/main" val="248218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86EB46-1D24-DD4E-295D-E661C8CAA413}"/>
              </a:ext>
            </a:extLst>
          </p:cNvPr>
          <p:cNvSpPr>
            <a:spLocks noGrp="1"/>
          </p:cNvSpPr>
          <p:nvPr>
            <p:ph idx="1"/>
          </p:nvPr>
        </p:nvSpPr>
        <p:spPr>
          <a:xfrm>
            <a:off x="97665" y="1244788"/>
            <a:ext cx="6559573" cy="6285266"/>
          </a:xfrm>
        </p:spPr>
        <p:txBody>
          <a:bodyPr vert="horz" lIns="91440" tIns="45720" rIns="91440" bIns="45720" rtlCol="0" anchor="t">
            <a:normAutofit lnSpcReduction="10000"/>
          </a:bodyPr>
          <a:lstStyle/>
          <a:p>
            <a:pPr marL="0" indent="0" algn="ctr">
              <a:lnSpc>
                <a:spcPct val="110000"/>
              </a:lnSpc>
              <a:buNone/>
            </a:pPr>
            <a:r>
              <a:rPr lang="tr-TR" sz="1200" b="1" dirty="0">
                <a:latin typeface="Times New Roman"/>
                <a:cs typeface="Times New Roman"/>
              </a:rPr>
              <a:t>GÖMEÇ'İN MARKA ŞEHİR OLABİLME POTANSİYELİ VE </a:t>
            </a:r>
            <a:br>
              <a:rPr lang="tr-TR" sz="1200" b="1" dirty="0">
                <a:latin typeface="Times New Roman"/>
                <a:cs typeface="Times New Roman"/>
              </a:rPr>
            </a:br>
            <a:r>
              <a:rPr lang="tr-TR" sz="1200" b="1" dirty="0">
                <a:latin typeface="Times New Roman"/>
                <a:cs typeface="Times New Roman"/>
              </a:rPr>
              <a:t>KENT KURUMSAL KİMLİKLENDİRME STRATEJİSİ ÖNERİSİ</a:t>
            </a:r>
            <a:endParaRPr lang="tr-TR" dirty="0">
              <a:cs typeface="Calibri" panose="020F0502020204030204"/>
            </a:endParaRPr>
          </a:p>
          <a:p>
            <a:pPr algn="ctr"/>
            <a:endParaRPr lang="tr-TR" dirty="0"/>
          </a:p>
          <a:p>
            <a:pPr marL="0" indent="0" algn="r">
              <a:buNone/>
            </a:pPr>
            <a:r>
              <a:rPr lang="tr-TR" sz="1200" dirty="0">
                <a:latin typeface="Times New Roman"/>
                <a:cs typeface="Times New Roman"/>
              </a:rPr>
              <a:t>Kasım ERTÜRK</a:t>
            </a:r>
            <a:r>
              <a:rPr lang="tr-TR" sz="1200" dirty="0">
                <a:latin typeface="Times New Roman"/>
                <a:cs typeface="Times New Roman"/>
                <a:hlinkClick r:id="rId2"/>
              </a:rPr>
              <a:t>*</a:t>
            </a:r>
            <a:endParaRPr lang="tr-TR" dirty="0">
              <a:cs typeface="Calibri" panose="020F0502020204030204"/>
            </a:endParaRPr>
          </a:p>
          <a:p>
            <a:pPr algn="ctr"/>
            <a:endParaRPr lang="tr-TR" dirty="0"/>
          </a:p>
          <a:p>
            <a:pPr marL="0" indent="0" algn="just">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Bir kentin markalaşması, marka şehir olması yani Marka ve </a:t>
            </a:r>
            <a:r>
              <a:rPr lang="tr-TR" sz="1200" dirty="0" err="1">
                <a:latin typeface="Times New Roman"/>
                <a:cs typeface="Times New Roman"/>
              </a:rPr>
              <a:t>şehir</a:t>
            </a:r>
            <a:r>
              <a:rPr lang="tr-TR" sz="1200" dirty="0">
                <a:latin typeface="Times New Roman"/>
                <a:cs typeface="Times New Roman"/>
              </a:rPr>
              <a:t> kavramının birlikte anılmaya, önem kazanmaya başlaması kentleşmenin yeni bir aşamasıdır denebilir. Kentler sahip oldukları değerler ve olanaklar ile marka olmak ve bununla birlikte şehrin gelirlerini yükseltmek için önemli bir çaba içerisine girmektedirler. Bu nedenle, marka şehir olabilmenin en temel adımı olan şehrin imajının oluşturulması ve geliştirilmesi, buna bağlı olarak dolaylı ve doğrudan yatırımların şehre çekilmesi / artırılması, turizmin olanakları ve olası alternatif / potansiyelinin değerlendirilerek turizm gelirlerinin artırılması </a:t>
            </a:r>
            <a:r>
              <a:rPr lang="tr-TR" sz="1200" dirty="0" err="1">
                <a:latin typeface="Times New Roman"/>
                <a:cs typeface="Times New Roman"/>
              </a:rPr>
              <a:t>vb</a:t>
            </a:r>
            <a:r>
              <a:rPr lang="tr-TR" sz="1200" dirty="0">
                <a:latin typeface="Times New Roman"/>
                <a:cs typeface="Times New Roman"/>
              </a:rPr>
              <a:t> nedenlerle şehirlerin markalaşması için disiplinler arası </a:t>
            </a:r>
            <a:r>
              <a:rPr lang="tr-TR" sz="1200" dirty="0" err="1">
                <a:latin typeface="Times New Roman"/>
                <a:cs typeface="Times New Roman"/>
              </a:rPr>
              <a:t>çeşitli</a:t>
            </a:r>
            <a:r>
              <a:rPr lang="tr-TR" sz="1200" dirty="0">
                <a:latin typeface="Times New Roman"/>
                <a:cs typeface="Times New Roman"/>
              </a:rPr>
              <a:t> </a:t>
            </a:r>
            <a:r>
              <a:rPr lang="tr-TR" sz="1200" dirty="0" err="1">
                <a:latin typeface="Times New Roman"/>
                <a:cs typeface="Times New Roman"/>
              </a:rPr>
              <a:t>çalışmalar</a:t>
            </a:r>
            <a:r>
              <a:rPr lang="tr-TR" sz="1200" dirty="0">
                <a:latin typeface="Times New Roman"/>
                <a:cs typeface="Times New Roman"/>
              </a:rPr>
              <a:t> hız kazanmıştır. Şehri yöneten resmi kurumlar (belediye, valilik, vb.) ve sivil toplum kuruluşları da marka kavramına ve markalaşmaya önem vermeye başlamıştır. Bu </a:t>
            </a:r>
            <a:r>
              <a:rPr lang="tr-TR" sz="1200" dirty="0" err="1">
                <a:latin typeface="Times New Roman"/>
                <a:cs typeface="Times New Roman"/>
              </a:rPr>
              <a:t>çalışmada</a:t>
            </a:r>
            <a:r>
              <a:rPr lang="tr-TR" sz="1200" dirty="0">
                <a:latin typeface="Times New Roman"/>
                <a:cs typeface="Times New Roman"/>
              </a:rPr>
              <a:t>, bir ülkeyi, şehri veya bölgeyi değil, Türkiye’nin en küçük üçüncü, Balıkesir ilinin en küçük ilçesi olan Gömeç’i bir markaya dönüştürebilme arayışı ve buna yönelik çalışmaların planlanması ardından bunun kentsel kimlik oluşturma açısından değerlendirilmesi planlanmaktadır.  Gömeç için, bir destinasyon için marka nedir, tanıtım yapma gereği var mıdır? Turistik bir destinasyon olarak Gömeç’in insanlar üzerindeki marka şehir algısını oluşturmak uzun soluklu bir planlama ve uygulama süreci gerektirmektedir. Bu çalışma bu arayışı ele almaktadır. Çalışmada yöntem olarak, Gömeç’in tarihi dokusu, geçmişten gelen değerleri, yaşamış medeniyetler/kültürler, kalan tarihi miras ve değerlerin nasıl bir markaya dönüştürülmesi gerektiği birlikte analiz edilmektedir. Bunu yaparken de </a:t>
            </a:r>
            <a:r>
              <a:rPr lang="tr-TR" sz="1200" dirty="0" err="1">
                <a:latin typeface="Times New Roman"/>
                <a:cs typeface="Times New Roman"/>
              </a:rPr>
              <a:t>Gömeçli</a:t>
            </a:r>
            <a:r>
              <a:rPr lang="tr-TR" sz="1200" dirty="0">
                <a:latin typeface="Times New Roman"/>
                <a:cs typeface="Times New Roman"/>
              </a:rPr>
              <a:t> yerleşiklerin yaşadıkları yeri nasıl algıladıkları / tanımladıkları, Turistleri Gömeç algısı ve bunların sonucunda bir Gömeç’in değerler haritasını oluşturulmaya çalışılacaktır. Bu çerçevede tarih, doğa, sağlık, gastronomi, spor vb. ortaya çıkan değerlerin, strateji oluşturmada kullanılmak üzere, temelde akılda kalan fikrin ne olduğunu bulmak amaçlanmaktadır. Çalışmanın devamında, kent kimliklendirmesini sağlayacak görsel materyallerin neler olduğu ve bunlar için nasıl çalışmalar yapıldığı üzerine örnekler incelenerek, neler yapabileceği ele alınmaktadır. Marka logosunun, Gömeç’i tanımlayacak sözel kimliğinin, kent grafiğinin, özgün yazı karakterinin, görsel kimliğinin oluşumunda kullanılacak diğer materyallerin neler olabileceği üzerine örnekler incelenecek ve tasarım önerileri de yer alacaktır.</a:t>
            </a:r>
            <a:endParaRPr lang="tr-TR" dirty="0"/>
          </a:p>
          <a:p>
            <a:pPr marL="0" indent="0" algn="just">
              <a:buNone/>
            </a:pPr>
            <a:r>
              <a:rPr lang="tr-TR" sz="1200" b="1" dirty="0">
                <a:latin typeface="Times New Roman"/>
                <a:cs typeface="Times New Roman"/>
              </a:rPr>
              <a:t>Anahtar Kelimeler:</a:t>
            </a:r>
            <a:r>
              <a:rPr lang="tr-TR" sz="1200" dirty="0">
                <a:latin typeface="Times New Roman"/>
                <a:cs typeface="Times New Roman"/>
              </a:rPr>
              <a:t> Marka Şehirler, Kentlerin Markalaşması, Kent Grafiği, Gömeç’in Görsel Tasarımı.</a:t>
            </a:r>
            <a:endParaRPr lang="tr-TR" dirty="0"/>
          </a:p>
          <a:p>
            <a:endParaRPr lang="tr-TR" dirty="0">
              <a:cs typeface="Calibri" panose="020F0502020204030204"/>
            </a:endParaRPr>
          </a:p>
        </p:txBody>
      </p:sp>
      <p:sp>
        <p:nvSpPr>
          <p:cNvPr id="4" name="Slayt Numarası Yer Tutucusu 3">
            <a:extLst>
              <a:ext uri="{FF2B5EF4-FFF2-40B4-BE49-F238E27FC236}">
                <a16:creationId xmlns:a16="http://schemas.microsoft.com/office/drawing/2014/main" id="{22EE6278-425B-FD9F-F6FC-4D4919E3F085}"/>
              </a:ext>
            </a:extLst>
          </p:cNvPr>
          <p:cNvSpPr>
            <a:spLocks noGrp="1"/>
          </p:cNvSpPr>
          <p:nvPr>
            <p:ph type="sldNum" sz="quarter" idx="12"/>
          </p:nvPr>
        </p:nvSpPr>
        <p:spPr/>
        <p:txBody>
          <a:bodyPr/>
          <a:lstStyle/>
          <a:p>
            <a:fld id="{320A84BC-3F9E-4B08-9743-FC4E27FA5126}" type="slidenum">
              <a:rPr lang="tr-TR" sz="1600" smtClean="0">
                <a:latin typeface="Aptos"/>
              </a:rPr>
              <a:pPr/>
              <a:t>45</a:t>
            </a:fld>
            <a:endParaRPr lang="tr-TR" sz="1600">
              <a:latin typeface="Aptos"/>
            </a:endParaRPr>
          </a:p>
        </p:txBody>
      </p:sp>
      <p:sp>
        <p:nvSpPr>
          <p:cNvPr id="5" name="Metin kutusu 4">
            <a:extLst>
              <a:ext uri="{FF2B5EF4-FFF2-40B4-BE49-F238E27FC236}">
                <a16:creationId xmlns:a16="http://schemas.microsoft.com/office/drawing/2014/main" id="{65DE3DBC-C529-2366-7E46-096B852CECF8}"/>
              </a:ext>
            </a:extLst>
          </p:cNvPr>
          <p:cNvSpPr txBox="1"/>
          <p:nvPr/>
        </p:nvSpPr>
        <p:spPr>
          <a:xfrm>
            <a:off x="99105" y="8230746"/>
            <a:ext cx="65589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latin typeface="Times New Roman"/>
              <a:cs typeface="Times New Roman"/>
            </a:endParaRPr>
          </a:p>
          <a:p>
            <a:r>
              <a:rPr lang="tr-TR" sz="1100" u="sng" dirty="0">
                <a:solidFill>
                  <a:srgbClr val="0563C1"/>
                </a:solidFill>
                <a:latin typeface="Times New Roman"/>
                <a:cs typeface="Times New Roman"/>
                <a:hlinkClick r:id="rId2"/>
              </a:rPr>
              <a:t>*</a:t>
            </a:r>
            <a:r>
              <a:rPr lang="tr-TR" sz="1100" dirty="0">
                <a:latin typeface="Times New Roman"/>
                <a:cs typeface="Times New Roman"/>
              </a:rPr>
              <a:t> Öğr. Gör., Topkapı Üniversitesi, </a:t>
            </a:r>
            <a:r>
              <a:rPr lang="tr-TR" sz="1100" u="sng" dirty="0">
                <a:solidFill>
                  <a:srgbClr val="0563C1"/>
                </a:solidFill>
                <a:latin typeface="Times New Roman"/>
                <a:cs typeface="Times New Roman"/>
                <a:hlinkClick r:id="rId3"/>
              </a:rPr>
              <a:t>kasimerturk@gmail.com</a:t>
            </a:r>
            <a:r>
              <a:rPr lang="tr-TR" sz="1100" dirty="0">
                <a:latin typeface="Times New Roman"/>
                <a:cs typeface="Times New Roman"/>
              </a:rPr>
              <a:t>​</a:t>
            </a:r>
          </a:p>
          <a:p>
            <a:endParaRPr lang="tr-TR" sz="1200" dirty="0">
              <a:latin typeface="Times New Roman"/>
              <a:cs typeface="Times New Roman"/>
            </a:endParaRPr>
          </a:p>
        </p:txBody>
      </p:sp>
      <p:pic>
        <p:nvPicPr>
          <p:cNvPr id="6" name="Picture 2" descr="E:\doğa sempozyumu\logo.jpg"/>
          <p:cNvPicPr>
            <a:picLocks noChangeAspect="1" noChangeArrowheads="1"/>
          </p:cNvPicPr>
          <p:nvPr/>
        </p:nvPicPr>
        <p:blipFill>
          <a:blip r:embed="rId4" cstate="print"/>
          <a:srcRect/>
          <a:stretch>
            <a:fillRect/>
          </a:stretch>
        </p:blipFill>
        <p:spPr bwMode="auto">
          <a:xfrm>
            <a:off x="246064" y="261257"/>
            <a:ext cx="1044575" cy="1044575"/>
          </a:xfrm>
          <a:prstGeom prst="rect">
            <a:avLst/>
          </a:prstGeom>
          <a:noFill/>
        </p:spPr>
      </p:pic>
    </p:spTree>
    <p:extLst>
      <p:ext uri="{BB962C8B-B14F-4D97-AF65-F5344CB8AC3E}">
        <p14:creationId xmlns:p14="http://schemas.microsoft.com/office/powerpoint/2010/main" val="3596929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037F1F-D237-003D-512C-B60FF241DD6B}"/>
              </a:ext>
            </a:extLst>
          </p:cNvPr>
          <p:cNvSpPr>
            <a:spLocks noGrp="1"/>
          </p:cNvSpPr>
          <p:nvPr>
            <p:ph type="title"/>
          </p:nvPr>
        </p:nvSpPr>
        <p:spPr>
          <a:xfrm>
            <a:off x="149400" y="7850291"/>
            <a:ext cx="6327536" cy="1102101"/>
          </a:xfrm>
        </p:spPr>
        <p:txBody>
          <a:bodyPr/>
          <a:lstStyle/>
          <a:p>
            <a:pPr algn="just">
              <a:spcBef>
                <a:spcPts val="1000"/>
              </a:spcBef>
            </a:pPr>
            <a:r>
              <a:rPr lang="tr-TR" sz="1200" dirty="0">
                <a:latin typeface="Times New Roman"/>
                <a:cs typeface="Times New Roman"/>
                <a:hlinkClick r:id="rId2"/>
              </a:rPr>
              <a:t>*</a:t>
            </a:r>
            <a:r>
              <a:rPr lang="tr-TR" sz="1100" dirty="0">
                <a:latin typeface="Times New Roman"/>
                <a:cs typeface="Times New Roman"/>
              </a:rPr>
              <a:t> Prof. Dr., Bolu Abant İzzet Baysal Üniversitesi Turizm Fakültesi Öğretim Üyesi (</a:t>
            </a:r>
            <a:r>
              <a:rPr lang="tr-TR" sz="1100" dirty="0">
                <a:latin typeface="Times New Roman"/>
                <a:cs typeface="Times New Roman"/>
                <a:hlinkClick r:id="rId3"/>
              </a:rPr>
              <a:t>asimsaldamli@ibu.edu.tr</a:t>
            </a:r>
            <a:r>
              <a:rPr lang="tr-TR" sz="1100" dirty="0">
                <a:latin typeface="Times New Roman"/>
                <a:cs typeface="Times New Roman"/>
              </a:rPr>
              <a:t>); Turizm ve Destinasyon Geliştirme Derneği (TDGD)Yönetim Kurulu Başkanı (</a:t>
            </a:r>
            <a:r>
              <a:rPr lang="tr-TR" sz="1100" dirty="0">
                <a:latin typeface="Times New Roman"/>
                <a:cs typeface="Times New Roman"/>
                <a:hlinkClick r:id="rId4"/>
              </a:rPr>
              <a:t>asimsaldamli@gmail.com</a:t>
            </a:r>
            <a:r>
              <a:rPr lang="tr-TR" sz="1100" dirty="0">
                <a:latin typeface="Times New Roman"/>
                <a:cs typeface="Times New Roman"/>
              </a:rPr>
              <a:t>)</a:t>
            </a:r>
          </a:p>
        </p:txBody>
      </p:sp>
      <p:sp>
        <p:nvSpPr>
          <p:cNvPr id="3" name="İçerik Yer Tutucusu 2">
            <a:extLst>
              <a:ext uri="{FF2B5EF4-FFF2-40B4-BE49-F238E27FC236}">
                <a16:creationId xmlns:a16="http://schemas.microsoft.com/office/drawing/2014/main" id="{BA1DBECD-DB06-81A6-C856-E88EE1CD98C5}"/>
              </a:ext>
            </a:extLst>
          </p:cNvPr>
          <p:cNvSpPr>
            <a:spLocks noGrp="1"/>
          </p:cNvSpPr>
          <p:nvPr>
            <p:ph idx="1"/>
          </p:nvPr>
        </p:nvSpPr>
        <p:spPr>
          <a:xfrm>
            <a:off x="149192" y="999861"/>
            <a:ext cx="6572464" cy="6852797"/>
          </a:xfrm>
        </p:spPr>
        <p:txBody>
          <a:bodyPr vert="horz" lIns="91440" tIns="45720" rIns="91440" bIns="45720" rtlCol="0" anchor="t">
            <a:noAutofit/>
          </a:bodyPr>
          <a:lstStyle/>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GÖMEÇ’TE DESTİNASYON YÖNETİMİ VE ÖRGÜTLENME MODELİ</a:t>
            </a:r>
            <a:endParaRPr lang="tr-TR" sz="1200" dirty="0">
              <a:latin typeface="Times New Roman"/>
              <a:cs typeface="Times New Roman"/>
            </a:endParaRPr>
          </a:p>
          <a:p>
            <a:pPr algn="r"/>
            <a:endParaRPr lang="tr-TR" sz="1200" dirty="0">
              <a:latin typeface="Times New Roman"/>
              <a:cs typeface="Times New Roman"/>
            </a:endParaRPr>
          </a:p>
          <a:p>
            <a:pPr marL="0" indent="0" algn="r">
              <a:buNone/>
            </a:pPr>
            <a:r>
              <a:rPr lang="tr-TR" sz="1200" dirty="0">
                <a:latin typeface="Times New Roman"/>
                <a:cs typeface="Times New Roman"/>
              </a:rPr>
              <a:t>Asım SALDAMLI</a:t>
            </a:r>
            <a:r>
              <a:rPr lang="tr-TR" sz="1200" dirty="0">
                <a:latin typeface="Times New Roman"/>
                <a:cs typeface="Times New Roman"/>
                <a:hlinkClick r:id="rId2"/>
              </a:rPr>
              <a:t>*</a:t>
            </a:r>
            <a:endParaRPr lang="tr-TR" sz="1200" dirty="0">
              <a:latin typeface="Times New Roman"/>
              <a:cs typeface="Times New Roman"/>
            </a:endParaRPr>
          </a:p>
          <a:p>
            <a:pPr marL="0" indent="0">
              <a:buNone/>
            </a:pPr>
            <a:endParaRPr lang="tr-TR" sz="1200" dirty="0">
              <a:latin typeface="Times New Roman"/>
              <a:cs typeface="Times New Roman"/>
            </a:endParaRPr>
          </a:p>
          <a:p>
            <a:pPr marL="0" indent="0">
              <a:buNone/>
            </a:pPr>
            <a:r>
              <a:rPr lang="tr-TR" sz="1200" b="1" dirty="0">
                <a:latin typeface="Times New Roman"/>
                <a:cs typeface="Times New Roman"/>
              </a:rPr>
              <a:t>ÖZET</a:t>
            </a:r>
            <a:endParaRPr lang="tr-TR" sz="1200" dirty="0">
              <a:latin typeface="Times New Roman"/>
              <a:cs typeface="Times New Roman"/>
            </a:endParaRPr>
          </a:p>
          <a:p>
            <a:pPr marL="0" indent="0" algn="just">
              <a:buNone/>
            </a:pPr>
            <a:r>
              <a:rPr lang="tr-TR" sz="1200" dirty="0">
                <a:latin typeface="Times New Roman"/>
                <a:cs typeface="Times New Roman"/>
              </a:rPr>
              <a:t>Turizm destinasyonları çeşitli ürün ve hizmetler sunan çok sayıda ortak üretim aktörünün faaliyet gösterdiği karmaşık ağlardır. Destinasyon çatısı altında toplanan paydaşlar birbirinden bağımsız ama bütüne bağlı, rekabet halinde ama iş birliği içinde, münferit ama birbirini tamamlayan bir yapı içerisinde hareket etmektedirler. Dolayısıyla farklı önceliklere sahip birçok aktörün bir arada bulunduğu bir organizasyon olan destinasyonların amaç birliğinin sağlanması için etkili bir şekilde yönetilmesi gerekmektedir. Aksi takdirde bir destinasyon bünyesinde eşsiz çekicilikler barındırsa bile bu potansiyelini kullanması mümkün olmayacaktır. Her destinasyon birbirinden farklı ve karmaşık özelliklere sahiptir. Destinasyonlar içerisinde barındırdıkları turistik çekicilikler, yerel halk, yerel yönetim ve turizm işletmeleri ile ilişkileri gibi faktörlerden dolayı birbirinden farklı destinasyon karmasına sahiptirler. En genel ve yaygın olarak kullanılan destinasyon karması turistik çekicilikler, ulaşılabilirlik, tesisler, paket turlar, etkinlikler, destekleyici hizmetler ve imaj gibi unsurlardan oluşmaktadır. Destinasyonlar açısından en önemli özellik destinasyonun cazibesidir. Destinasyonlara dair hangi tanım yapılırsa yapılsın ya da hangi özellikten söz edilirse edilsin vurgulanması gereken en önemli nokta çekicilik unsurudur. Her turistik destinasyon doğal veya insan yapımı bazı çekiciliklere sahiptir. Dolayısıyla bir bölgenin turistik destinasyon olabilmesi için bir takım çekim unsurlarına sahip olması gerekmektedir. Dünyada turizm sektörünün önem kazanması ile birlikte destinasyonlar turizm sektöründe rekabet avantajı sağlamaya yönelik çalışmalar yapmaya başlamışlardır. Bu amaçla, ülkeler etkili bir destinasyon yönetimi için çeşitli örgütlenme sistemleri geliştirmişlerdir. Avrupa ve Amerika’daki birçok destinasyon, “Destinasyon Yönetim Örgütleri (DYÖ)” adı verilen organizasyonlar oluşturarak verimliliği ve rekabet gücünü artırmayı amaçlamışlardır. Özellikle bölgesel turizm örgütleri, belirli bir bölgenin amaçları ve çıkarları doğrultusunda bölgeye yönelik yönetim ve pazarlama çalışmalarını yürütmektedir.  Gömeç’te destinasyon yönetimi konusu ve örgütlenmesinin kaleme alındığı bu bildiri iki ana başlıktan oluşmaktadır. Birinci ana başlıkta destinasyon kavramı, özellikleri, unsurları ve önemi incelenmiştir. Çalışmanın ikinci ana başlığında ise Gömeç ve çevresinde bulunan coğrafi ve fiziki özellikler, kültürel değerler, kentsel donanımlar, etkinlikler, olaylar olgular ve beşerî birikimler ve tesisler turistik destinasyon unsurları kapsamında değerlendirilmiş ve bölgesel örgütlenme modeli olarak Turizm Çalışma Kurulunun (TÇK) oluşumu, işlevleri ve görevleri ile ilgili öneriler geliştirilmiştir.</a:t>
            </a:r>
          </a:p>
          <a:p>
            <a:pPr marL="0" indent="0" algn="just">
              <a:buNone/>
            </a:pPr>
            <a:r>
              <a:rPr lang="tr-TR" sz="1200" b="1" dirty="0">
                <a:latin typeface="Times New Roman"/>
                <a:cs typeface="Times New Roman"/>
              </a:rPr>
              <a:t>Anahtar Kelimeler:</a:t>
            </a:r>
            <a:r>
              <a:rPr lang="tr-TR" sz="1200" dirty="0">
                <a:latin typeface="Times New Roman"/>
                <a:cs typeface="Times New Roman"/>
              </a:rPr>
              <a:t> Destinasyon Yönetimi, Örgütlenme Modeli, Gömeç</a:t>
            </a:r>
          </a:p>
          <a:p>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228B46C7-CA22-1FCF-8D1C-71A41C99F625}"/>
              </a:ext>
            </a:extLst>
          </p:cNvPr>
          <p:cNvSpPr>
            <a:spLocks noGrp="1"/>
          </p:cNvSpPr>
          <p:nvPr>
            <p:ph type="sldNum" sz="quarter" idx="12"/>
          </p:nvPr>
        </p:nvSpPr>
        <p:spPr/>
        <p:txBody>
          <a:bodyPr/>
          <a:lstStyle/>
          <a:p>
            <a:fld id="{320A84BC-3F9E-4B08-9743-FC4E27FA5126}" type="slidenum">
              <a:rPr lang="tr-TR" sz="1600" smtClean="0">
                <a:latin typeface="Aptos"/>
              </a:rPr>
              <a:pPr/>
              <a:t>46</a:t>
            </a:fld>
            <a:endParaRPr lang="tr-TR" sz="1600">
              <a:latin typeface="Aptos"/>
            </a:endParaRPr>
          </a:p>
        </p:txBody>
      </p:sp>
      <p:pic>
        <p:nvPicPr>
          <p:cNvPr id="5" name="Picture 2" descr="E:\doğa sempozyumu\logo.jpg"/>
          <p:cNvPicPr>
            <a:picLocks noChangeAspect="1" noChangeArrowheads="1"/>
          </p:cNvPicPr>
          <p:nvPr/>
        </p:nvPicPr>
        <p:blipFill>
          <a:blip r:embed="rId5"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2358886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6EA5EE-FCC0-F563-D79A-60351EE91EEC}"/>
              </a:ext>
            </a:extLst>
          </p:cNvPr>
          <p:cNvSpPr>
            <a:spLocks noGrp="1"/>
          </p:cNvSpPr>
          <p:nvPr>
            <p:ph idx="1"/>
          </p:nvPr>
        </p:nvSpPr>
        <p:spPr>
          <a:xfrm>
            <a:off x="136516" y="677585"/>
            <a:ext cx="6546682" cy="6375555"/>
          </a:xfrm>
        </p:spPr>
        <p:txBody>
          <a:bodyPr vert="horz" lIns="91440" tIns="45720" rIns="91440" bIns="45720" rtlCol="0" anchor="t">
            <a:noAutofit/>
          </a:bodyPr>
          <a:lstStyle/>
          <a:p>
            <a:pPr marL="0" indent="0" algn="ctr">
              <a:buNone/>
            </a:pPr>
            <a:endParaRPr lang="tr-TR" sz="1200" b="1" dirty="0">
              <a:latin typeface="Times New Roman"/>
              <a:cs typeface="Times New Roman"/>
            </a:endParaRPr>
          </a:p>
          <a:p>
            <a:pPr marL="0" indent="0" algn="ctr">
              <a:buNone/>
            </a:pPr>
            <a:endParaRPr lang="tr-TR" sz="1200" b="1" dirty="0">
              <a:latin typeface="Times New Roman"/>
              <a:cs typeface="Times New Roman"/>
            </a:endParaRPr>
          </a:p>
          <a:p>
            <a:pPr marL="0" indent="0" algn="ctr">
              <a:buNone/>
            </a:pPr>
            <a:r>
              <a:rPr lang="tr-TR" sz="1200" b="1" dirty="0">
                <a:latin typeface="Times New Roman"/>
                <a:cs typeface="Times New Roman"/>
              </a:rPr>
              <a:t>GASTRONOMİK KİMLİĞİ İLE GÖMEÇ</a:t>
            </a:r>
            <a:endParaRPr lang="tr-TR" sz="1200" dirty="0">
              <a:latin typeface="Times New Roman"/>
              <a:cs typeface="Times New Roman"/>
            </a:endParaRPr>
          </a:p>
          <a:p>
            <a:pPr algn="ctr"/>
            <a:endParaRPr lang="tr-TR" sz="1200" dirty="0">
              <a:latin typeface="Times New Roman"/>
              <a:cs typeface="Times New Roman"/>
            </a:endParaRPr>
          </a:p>
          <a:p>
            <a:pPr marL="0" indent="0" algn="r">
              <a:buNone/>
            </a:pPr>
            <a:r>
              <a:rPr lang="tr-TR" sz="1200" dirty="0">
                <a:latin typeface="Times New Roman"/>
                <a:cs typeface="Times New Roman"/>
              </a:rPr>
              <a:t>Gizem ÖZGÜREL</a:t>
            </a:r>
            <a:r>
              <a:rPr lang="tr-TR" sz="1200" dirty="0">
                <a:latin typeface="Times New Roman"/>
                <a:cs typeface="Times New Roman"/>
                <a:hlinkClick r:id="rId2"/>
              </a:rPr>
              <a:t>*</a:t>
            </a:r>
            <a:endParaRPr lang="tr-TR" sz="1200" dirty="0">
              <a:latin typeface="Times New Roman"/>
              <a:cs typeface="Times New Roman"/>
            </a:endParaRPr>
          </a:p>
          <a:p>
            <a:pPr marL="0" indent="0" algn="r">
              <a:buNone/>
            </a:pPr>
            <a:r>
              <a:rPr lang="tr-TR" sz="1200" dirty="0">
                <a:latin typeface="Times New Roman"/>
                <a:cs typeface="Times New Roman"/>
              </a:rPr>
              <a:t>Kübra ÜRKÜN</a:t>
            </a:r>
            <a:r>
              <a:rPr lang="tr-TR" sz="1200" dirty="0">
                <a:latin typeface="Times New Roman"/>
                <a:cs typeface="Times New Roman"/>
                <a:hlinkClick r:id="rId2"/>
              </a:rPr>
              <a:t>**</a:t>
            </a:r>
            <a:endParaRPr lang="tr-TR" sz="1200" dirty="0">
              <a:latin typeface="Times New Roman"/>
              <a:cs typeface="Times New Roman"/>
            </a:endParaRPr>
          </a:p>
          <a:p>
            <a:endParaRPr lang="tr-TR" sz="1200" dirty="0">
              <a:latin typeface="Times New Roman"/>
              <a:cs typeface="Times New Roman"/>
            </a:endParaRPr>
          </a:p>
          <a:p>
            <a:pPr marL="0" indent="0" algn="just">
              <a:buNone/>
            </a:pPr>
            <a:r>
              <a:rPr lang="tr-TR" sz="1200" b="1" dirty="0">
                <a:latin typeface="Times New Roman"/>
                <a:cs typeface="Times New Roman"/>
              </a:rPr>
              <a:t>ÖZET</a:t>
            </a:r>
            <a:endParaRPr lang="tr-TR" sz="1200" dirty="0">
              <a:latin typeface="Times New Roman"/>
              <a:cs typeface="Times New Roman"/>
            </a:endParaRPr>
          </a:p>
          <a:p>
            <a:pPr marL="0" indent="0" algn="just">
              <a:buNone/>
            </a:pPr>
            <a:r>
              <a:rPr lang="tr-TR" sz="1200" dirty="0">
                <a:latin typeface="Times New Roman"/>
                <a:cs typeface="Times New Roman"/>
              </a:rPr>
              <a:t>Balıkesir iline bağlı olan Gömeç, Türkiye'nin batı kıyılarında yer alan, tarihi ve kültürel açıdan zenginlikler barındıran bir ilçedir. Burhaniye ile Ayvalık ilçeleri arasında bulunan, turizm pastasından yeterince pay alamayan Gömeç’in tanıtım ve pazarlama çalışmalarında değerlendirilebilecek, daha fazla ziyaretçi akışına katkı sağlayabilecek gastronomik çekiciliklerinin ortaya çıkarılması gerekmektedir. Gastronomik kimlik kavramı, “</a:t>
            </a:r>
            <a:r>
              <a:rPr lang="tr-TR" sz="1200" i="1" dirty="0">
                <a:latin typeface="Times New Roman"/>
                <a:cs typeface="Times New Roman"/>
              </a:rPr>
              <a:t>bir destinasyonun sahipliğindeki gastronomik niteliklerin ve özelliklerin bütünü”</a:t>
            </a:r>
            <a:r>
              <a:rPr lang="tr-TR" sz="1200" dirty="0">
                <a:latin typeface="Times New Roman"/>
                <a:cs typeface="Times New Roman"/>
              </a:rPr>
              <a:t> olarak tanımlanmaktadır (Akbulut ve Yazıcıoğlu, 2020: 104). Çevresel ve kültürel faktörler etkisinde var olan yerel malzemeler ile geleneksel yemeklerin birleşimini içeren gastronomik kimlik; hem art zamanlı hem de eş zamanlı olarak algılanan kültürel, sosyal, zihinsel ve ekonomik perspektifleri belirleyen maddi ve manevi alanları birbirine bağlamaktadır. Yapılan çalışmada Gömeç ilçesinin gastronomik açıdan barındırdığı değerler ve özellikler ekseninde gastronomik kimliğini ortaya çıkartmak amaçlanmıştır. Nitel araştırma yönteminin benimsendiği çalışmada, ikincil verilerden elde edilen bulgular sunulmuştur. Araştırmadan elde edilen bulgular Harrington’ın (2005) Gastronomik Kimlik Modeli örnek alınarak çevresel (coğrafya ve iklim, yöreye ait ürünler, yeni ürünlerin yöreye uyumu) ve kültürel (tarih, etnik çeşitlilik, deneme-yanılma, inançlar ve değerler) temalar altında gruplandırılmıştır. Araştırmadan elde edilen dikkat çekici bulgulardan bazıları şunlardır: Arıcılık yapıldığı için bal peteği anlamına gelen Gömeç’in kuruluşunun 1660-1670’li yıllara dayandığı, tarımın ana geçim kaynağı olduğu, Yörük, Boşnak ve Türkmen kültürlerini barındıran toplumsal bir yapı sergilediği, zeytin ve zeytinyağı kültürünün baskın olduğu, Mahalle fırınları ve evlerde tandır ocaklarının Gömeç mutfak kültürünün eşsiz bir parçasını oluşturduğu, kültürel etkinlikler ve doğum-düğün-ölüm gibi geçiş dönemlerinde yemeğin önemli bir yer tuttuğu, hamur işlerinden (Boşnak Böreği, Hamur Aşı, Nohut Ekmeği vb.) ot yemeklerine (Acı Filiz, </a:t>
            </a:r>
            <a:r>
              <a:rPr lang="tr-TR" sz="1200" dirty="0" err="1">
                <a:latin typeface="Times New Roman"/>
                <a:cs typeface="Times New Roman"/>
              </a:rPr>
              <a:t>Akkız</a:t>
            </a:r>
            <a:r>
              <a:rPr lang="tr-TR" sz="1200" dirty="0">
                <a:latin typeface="Times New Roman"/>
                <a:cs typeface="Times New Roman"/>
              </a:rPr>
              <a:t>, Develik vb.), ana yemeklerden (Fasulye Tiridi, Et Güveç, Çığırtma vb.) tatlılara (Pelte, </a:t>
            </a:r>
            <a:r>
              <a:rPr lang="tr-TR" sz="1200" dirty="0" err="1">
                <a:latin typeface="Times New Roman"/>
                <a:cs typeface="Times New Roman"/>
              </a:rPr>
              <a:t>Dibile</a:t>
            </a:r>
            <a:r>
              <a:rPr lang="tr-TR" sz="1200" dirty="0">
                <a:latin typeface="Times New Roman"/>
                <a:cs typeface="Times New Roman"/>
              </a:rPr>
              <a:t>, Basma Helva, Zerde vb.) yöreye ait çeşitli ürünlere sahip olduğu tespit edilmiştir.</a:t>
            </a:r>
          </a:p>
          <a:p>
            <a:pPr marL="0" indent="0" algn="just">
              <a:buNone/>
            </a:pPr>
            <a:r>
              <a:rPr lang="tr-TR" sz="1200" b="1" dirty="0">
                <a:latin typeface="Times New Roman"/>
                <a:cs typeface="Times New Roman"/>
              </a:rPr>
              <a:t>Anahtar Kelimeler: </a:t>
            </a:r>
            <a:r>
              <a:rPr lang="tr-TR" sz="1200" dirty="0">
                <a:latin typeface="Times New Roman"/>
                <a:cs typeface="Times New Roman"/>
              </a:rPr>
              <a:t>Gastronomik Kimlik, Gastronomik Kimlik Modeli, Gömeç.</a:t>
            </a:r>
          </a:p>
          <a:p>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4BF4E467-F866-E0AF-8C75-0B6FBBC5C00E}"/>
              </a:ext>
            </a:extLst>
          </p:cNvPr>
          <p:cNvSpPr>
            <a:spLocks noGrp="1"/>
          </p:cNvSpPr>
          <p:nvPr>
            <p:ph type="sldNum" sz="quarter" idx="12"/>
          </p:nvPr>
        </p:nvSpPr>
        <p:spPr/>
        <p:txBody>
          <a:bodyPr/>
          <a:lstStyle/>
          <a:p>
            <a:fld id="{320A84BC-3F9E-4B08-9743-FC4E27FA5126}" type="slidenum">
              <a:rPr lang="tr-TR" sz="1600" smtClean="0">
                <a:latin typeface="Aptos"/>
              </a:rPr>
              <a:pPr/>
              <a:t>47</a:t>
            </a:fld>
            <a:endParaRPr lang="tr-TR" sz="1600">
              <a:latin typeface="Aptos"/>
            </a:endParaRPr>
          </a:p>
        </p:txBody>
      </p:sp>
      <p:sp>
        <p:nvSpPr>
          <p:cNvPr id="5" name="Metin kutusu 4">
            <a:extLst>
              <a:ext uri="{FF2B5EF4-FFF2-40B4-BE49-F238E27FC236}">
                <a16:creationId xmlns:a16="http://schemas.microsoft.com/office/drawing/2014/main" id="{0ED2F11A-7138-A6A2-D36F-8841D0B8F0CF}"/>
              </a:ext>
            </a:extLst>
          </p:cNvPr>
          <p:cNvSpPr txBox="1"/>
          <p:nvPr/>
        </p:nvSpPr>
        <p:spPr>
          <a:xfrm>
            <a:off x="137667" y="7856907"/>
            <a:ext cx="654603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tr-TR" sz="1200" u="sng" dirty="0">
                <a:solidFill>
                  <a:srgbClr val="0563C1"/>
                </a:solidFill>
                <a:latin typeface="Times New Roman"/>
                <a:cs typeface="Arial"/>
                <a:hlinkClick r:id="rId2"/>
              </a:rPr>
              <a:t>*</a:t>
            </a:r>
            <a:r>
              <a:rPr lang="tr-TR" sz="1100" dirty="0">
                <a:latin typeface="Times New Roman"/>
                <a:cs typeface="Arial"/>
              </a:rPr>
              <a:t> Doç. Dr., Balıkesir Üniversitesi Burhaniye Uygulamalı Bilimler Fakültesi, Turizm İşletmeciliği, </a:t>
            </a:r>
            <a:r>
              <a:rPr lang="tr-TR" sz="1100" u="sng" dirty="0">
                <a:solidFill>
                  <a:srgbClr val="0563C1"/>
                </a:solidFill>
                <a:latin typeface="Times New Roman"/>
                <a:cs typeface="Arial"/>
                <a:hlinkClick r:id="rId3"/>
              </a:rPr>
              <a:t>gizem.ozgurel@balikesir.edu.tr</a:t>
            </a:r>
            <a:r>
              <a:rPr lang="tr-TR" sz="1100" dirty="0">
                <a:latin typeface="Times New Roman"/>
                <a:cs typeface="Arial"/>
              </a:rPr>
              <a:t>​</a:t>
            </a:r>
          </a:p>
          <a:p>
            <a:r>
              <a:rPr lang="tr-TR" sz="1100" u="sng" dirty="0">
                <a:solidFill>
                  <a:srgbClr val="0563C1"/>
                </a:solidFill>
                <a:latin typeface="Times New Roman"/>
                <a:cs typeface="Arial"/>
                <a:hlinkClick r:id="rId2"/>
              </a:rPr>
              <a:t>**</a:t>
            </a:r>
            <a:r>
              <a:rPr lang="tr-TR" sz="1100" dirty="0">
                <a:latin typeface="Times New Roman"/>
                <a:cs typeface="Arial"/>
              </a:rPr>
              <a:t> Balıkesir Üniversitesi Sosyal Bilimler Enstitüsü, Konaklama İşletmeciliği, </a:t>
            </a:r>
            <a:r>
              <a:rPr lang="tr-TR" sz="1100" u="sng" dirty="0">
                <a:solidFill>
                  <a:srgbClr val="0563C1"/>
                </a:solidFill>
                <a:latin typeface="Times New Roman"/>
                <a:cs typeface="Arial"/>
                <a:hlinkClick r:id="rId4"/>
              </a:rPr>
              <a:t>kubra.urkunn@gmail.com</a:t>
            </a:r>
          </a:p>
        </p:txBody>
      </p:sp>
      <p:pic>
        <p:nvPicPr>
          <p:cNvPr id="6" name="Picture 2" descr="E:\doğa sempozyumu\logo.jpg"/>
          <p:cNvPicPr>
            <a:picLocks noChangeAspect="1" noChangeArrowheads="1"/>
          </p:cNvPicPr>
          <p:nvPr/>
        </p:nvPicPr>
        <p:blipFill>
          <a:blip r:embed="rId5"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2303230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F80194-09FC-4C62-39B9-C39DE83EAE36}"/>
              </a:ext>
            </a:extLst>
          </p:cNvPr>
          <p:cNvSpPr>
            <a:spLocks noGrp="1"/>
          </p:cNvSpPr>
          <p:nvPr>
            <p:ph idx="1"/>
          </p:nvPr>
        </p:nvSpPr>
        <p:spPr>
          <a:xfrm>
            <a:off x="59215" y="742040"/>
            <a:ext cx="6701374" cy="4943829"/>
          </a:xfrm>
        </p:spPr>
        <p:txBody>
          <a:bodyPr vert="horz" lIns="91440" tIns="45720" rIns="91440" bIns="45720" rtlCol="0" anchor="t">
            <a:normAutofit/>
          </a:bodyPr>
          <a:lstStyle/>
          <a:p>
            <a:pPr marL="0" indent="0" algn="ctr">
              <a:buNone/>
            </a:pPr>
            <a:endParaRPr lang="tr-TR" sz="1200" b="1" dirty="0">
              <a:latin typeface="Times New Roman"/>
              <a:cs typeface="Times New Roman"/>
            </a:endParaRPr>
          </a:p>
          <a:p>
            <a:pPr marL="0" indent="0" algn="ctr">
              <a:buNone/>
            </a:pPr>
            <a:r>
              <a:rPr lang="en-US" sz="1200" b="1" dirty="0">
                <a:latin typeface="Times New Roman"/>
                <a:cs typeface="Times New Roman"/>
              </a:rPr>
              <a:t>MADRA ÖĞRENME KÖYÜ </a:t>
            </a:r>
            <a:endParaRPr lang="tr-TR" sz="1200" dirty="0">
              <a:latin typeface="Times New Roman"/>
              <a:cs typeface="Times New Roman"/>
            </a:endParaRPr>
          </a:p>
          <a:p>
            <a:endParaRPr lang="tr-TR" sz="1200" dirty="0">
              <a:latin typeface="Times New Roman"/>
              <a:cs typeface="Times New Roman"/>
            </a:endParaRPr>
          </a:p>
          <a:p>
            <a:pPr marL="0" indent="0" algn="r">
              <a:buNone/>
            </a:pPr>
            <a:r>
              <a:rPr lang="tr-TR" sz="1200" dirty="0">
                <a:latin typeface="Times New Roman"/>
                <a:cs typeface="Times New Roman"/>
              </a:rPr>
              <a:t>Erdem VARDAR</a:t>
            </a:r>
            <a:r>
              <a:rPr lang="tr-TR" sz="1200" dirty="0">
                <a:latin typeface="Times New Roman"/>
                <a:cs typeface="Times New Roman"/>
                <a:hlinkClick r:id="rId2"/>
              </a:rPr>
              <a:t>*</a:t>
            </a:r>
            <a:endParaRPr lang="tr-TR" sz="1200" dirty="0">
              <a:latin typeface="Times New Roman"/>
              <a:cs typeface="Times New Roman"/>
            </a:endParaRPr>
          </a:p>
          <a:p>
            <a:endParaRPr lang="tr-TR" sz="1200" dirty="0">
              <a:latin typeface="Times New Roman"/>
              <a:cs typeface="Times New Roman"/>
            </a:endParaRPr>
          </a:p>
          <a:p>
            <a:pPr marL="0" indent="0">
              <a:buNone/>
            </a:pPr>
            <a:r>
              <a:rPr lang="tr-TR" sz="1200" b="1" dirty="0">
                <a:latin typeface="Times New Roman"/>
                <a:cs typeface="Times New Roman"/>
              </a:rPr>
              <a:t>ÖZET</a:t>
            </a:r>
            <a:endParaRPr lang="tr-TR" sz="1200" dirty="0">
              <a:latin typeface="Times New Roman"/>
              <a:cs typeface="Times New Roman"/>
            </a:endParaRPr>
          </a:p>
          <a:p>
            <a:pPr marL="0" indent="0" algn="just">
              <a:buNone/>
            </a:pPr>
            <a:r>
              <a:rPr lang="tr-TR" sz="1200" dirty="0">
                <a:latin typeface="Times New Roman"/>
                <a:cs typeface="Times New Roman"/>
              </a:rPr>
              <a:t>Madra Öğrenme Köyü Projesi ekolojik yerleşke özelliklerini barındıran, öğrenme hizmetleri sunumuna olanak veren ve sürdürülebilir yaşam öğretisinin kırsal alanda deneyimlenebileceği bir eğitim merkezi olma fikriyle yapılandırılması planlanan bir merkez niteliğindedir. Öğrenme Köyü Projesi ile Türk toplumunda ve uluslararası katılımcılarda “Dünya Vatandaşlığı” kimliğinin güçlendirilmesine katkı sağlayacak öğrenme programlarının geliştirilmesi ve hizmete sunulması ve insanın doğayı ve yaşamı mümkün kılan çeşitliliğin bütünüyle bir arada yaşama ile ilgili bilgi ve birikimi kazanmasını sağlayacak deneyimler edinmesi amaçlanmaktadır. Kendi enerjisini üreten, kendi atığını yöneten ve doğaya ve doğal süreçlere saygılı prensiplerle kurulu olması planlanan bu merkezde eğitim alanları ve konaklama alanlarıyla tümüyle ekolojik yerleşke kriterlerine uygun kurulumu planlanmaktadır. Suyunu hasat eden, ısı ve ışık kaynağı için enerjisini üreten, doğal malzemeyi ve doğal örüntüyü koruyan bir yerleşim anlayışıyla sürdürülebilir bir yaşam alanı olma özelliğindedir. Merkez aynı zamanda olası bir deprem zamanında yatakhane ve yemekhanesiyle Gömeç halkı için geçici bir barınma alanı olma özelliği de taşıyacaktır. </a:t>
            </a:r>
          </a:p>
          <a:p>
            <a:pPr marL="0" indent="0" algn="just">
              <a:buNone/>
            </a:pPr>
            <a:r>
              <a:rPr lang="tr-TR" sz="1200" b="1" dirty="0">
                <a:latin typeface="Times New Roman"/>
                <a:cs typeface="Times New Roman"/>
              </a:rPr>
              <a:t>Anahtar Kelimeler</a:t>
            </a:r>
            <a:r>
              <a:rPr lang="tr-TR" sz="1200" dirty="0">
                <a:latin typeface="Times New Roman"/>
                <a:cs typeface="Times New Roman"/>
              </a:rPr>
              <a:t>: Sürdürülebilirlik, Öğrenme Köyü, Madra Dağı</a:t>
            </a:r>
          </a:p>
          <a:p>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D20D02BA-6FB5-1441-AB0D-1D3F5B0B882C}"/>
              </a:ext>
            </a:extLst>
          </p:cNvPr>
          <p:cNvSpPr>
            <a:spLocks noGrp="1"/>
          </p:cNvSpPr>
          <p:nvPr>
            <p:ph type="sldNum" sz="quarter" idx="12"/>
          </p:nvPr>
        </p:nvSpPr>
        <p:spPr/>
        <p:txBody>
          <a:bodyPr/>
          <a:lstStyle/>
          <a:p>
            <a:fld id="{320A84BC-3F9E-4B08-9743-FC4E27FA5126}" type="slidenum">
              <a:rPr lang="tr-TR" sz="1600" smtClean="0">
                <a:latin typeface="Aptos"/>
              </a:rPr>
              <a:pPr/>
              <a:t>48</a:t>
            </a:fld>
            <a:endParaRPr lang="tr-TR" sz="1600">
              <a:latin typeface="Aptos"/>
            </a:endParaRPr>
          </a:p>
        </p:txBody>
      </p:sp>
      <p:sp>
        <p:nvSpPr>
          <p:cNvPr id="5" name="Metin kutusu 4">
            <a:extLst>
              <a:ext uri="{FF2B5EF4-FFF2-40B4-BE49-F238E27FC236}">
                <a16:creationId xmlns:a16="http://schemas.microsoft.com/office/drawing/2014/main" id="{CA7CDE57-0075-9B0E-5FB5-C5BB30868CD2}"/>
              </a:ext>
            </a:extLst>
          </p:cNvPr>
          <p:cNvSpPr txBox="1"/>
          <p:nvPr/>
        </p:nvSpPr>
        <p:spPr>
          <a:xfrm>
            <a:off x="59329" y="8192073"/>
            <a:ext cx="65847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latin typeface="Times New Roman"/>
              <a:cs typeface="Times New Roman"/>
            </a:endParaRPr>
          </a:p>
          <a:p>
            <a:r>
              <a:rPr lang="tr-TR" sz="1200" u="sng" dirty="0">
                <a:solidFill>
                  <a:srgbClr val="0563C1"/>
                </a:solidFill>
                <a:latin typeface="Times New Roman"/>
                <a:cs typeface="Times New Roman"/>
                <a:hlinkClick r:id="rId2"/>
              </a:rPr>
              <a:t>*</a:t>
            </a:r>
            <a:r>
              <a:rPr lang="tr-TR" sz="1200" dirty="0">
                <a:latin typeface="Times New Roman"/>
                <a:cs typeface="Times New Roman"/>
              </a:rPr>
              <a:t> </a:t>
            </a:r>
            <a:r>
              <a:rPr lang="tr-TR" sz="1100" dirty="0">
                <a:latin typeface="Times New Roman"/>
                <a:cs typeface="Times New Roman"/>
              </a:rPr>
              <a:t>Yuva Derneği Başkanı, </a:t>
            </a:r>
            <a:r>
              <a:rPr lang="tr-TR" sz="1100" u="sng" dirty="0">
                <a:solidFill>
                  <a:srgbClr val="0563C1"/>
                </a:solidFill>
                <a:latin typeface="Times New Roman"/>
                <a:cs typeface="Times New Roman"/>
                <a:hlinkClick r:id="rId3"/>
              </a:rPr>
              <a:t>erdem.vardar@yuva.org.tr</a:t>
            </a:r>
          </a:p>
        </p:txBody>
      </p:sp>
      <p:pic>
        <p:nvPicPr>
          <p:cNvPr id="6" name="Picture 2" descr="E:\doğa sempozyumu\logo.jpg"/>
          <p:cNvPicPr>
            <a:picLocks noChangeAspect="1" noChangeArrowheads="1"/>
          </p:cNvPicPr>
          <p:nvPr/>
        </p:nvPicPr>
        <p:blipFill>
          <a:blip r:embed="rId4" cstate="print"/>
          <a:srcRect/>
          <a:stretch>
            <a:fillRect/>
          </a:stretch>
        </p:blipFill>
        <p:spPr bwMode="auto">
          <a:xfrm>
            <a:off x="275090" y="304799"/>
            <a:ext cx="1044575" cy="1044575"/>
          </a:xfrm>
          <a:prstGeom prst="rect">
            <a:avLst/>
          </a:prstGeom>
          <a:noFill/>
        </p:spPr>
      </p:pic>
    </p:spTree>
    <p:extLst>
      <p:ext uri="{BB962C8B-B14F-4D97-AF65-F5344CB8AC3E}">
        <p14:creationId xmlns:p14="http://schemas.microsoft.com/office/powerpoint/2010/main" val="4053336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73574917-49B2-309A-66EA-F0CBF20A81BD}"/>
              </a:ext>
            </a:extLst>
          </p:cNvPr>
          <p:cNvSpPr>
            <a:spLocks noGrp="1"/>
          </p:cNvSpPr>
          <p:nvPr>
            <p:ph type="sldNum" sz="quarter" idx="12"/>
          </p:nvPr>
        </p:nvSpPr>
        <p:spPr/>
        <p:txBody>
          <a:bodyPr/>
          <a:lstStyle/>
          <a:p>
            <a:fld id="{320A84BC-3F9E-4B08-9743-FC4E27FA5126}" type="slidenum">
              <a:rPr lang="tr-TR" sz="1600" smtClean="0">
                <a:latin typeface="Aptos"/>
              </a:rPr>
              <a:pPr/>
              <a:t>49</a:t>
            </a:fld>
            <a:endParaRPr lang="tr-TR" sz="1600">
              <a:latin typeface="Aptos"/>
            </a:endParaRPr>
          </a:p>
        </p:txBody>
      </p:sp>
      <p:sp>
        <p:nvSpPr>
          <p:cNvPr id="6" name="İçerik Yer Tutucusu 5">
            <a:extLst>
              <a:ext uri="{FF2B5EF4-FFF2-40B4-BE49-F238E27FC236}">
                <a16:creationId xmlns:a16="http://schemas.microsoft.com/office/drawing/2014/main" id="{795CDE3E-8985-C428-E945-9532C69892AD}"/>
              </a:ext>
            </a:extLst>
          </p:cNvPr>
          <p:cNvSpPr>
            <a:spLocks noGrp="1"/>
          </p:cNvSpPr>
          <p:nvPr>
            <p:ph idx="1"/>
          </p:nvPr>
        </p:nvSpPr>
        <p:spPr>
          <a:xfrm>
            <a:off x="200934" y="909623"/>
            <a:ext cx="6508009" cy="6259469"/>
          </a:xfrm>
        </p:spPr>
        <p:txBody>
          <a:bodyPr vert="horz" lIns="91440" tIns="45720" rIns="91440" bIns="45720" rtlCol="0" anchor="t">
            <a:noAutofit/>
          </a:bodyPr>
          <a:lstStyle/>
          <a:p>
            <a:pPr marL="0" indent="0" algn="ctr">
              <a:buNone/>
            </a:pPr>
            <a:endParaRPr lang="tr-TR" sz="1200" b="1" cap="all" dirty="0">
              <a:latin typeface="Times New Roman"/>
              <a:cs typeface="Times New Roman"/>
            </a:endParaRPr>
          </a:p>
          <a:p>
            <a:pPr marL="0" indent="0" algn="ctr">
              <a:buNone/>
            </a:pPr>
            <a:r>
              <a:rPr lang="tr-TR" sz="1200" b="1" cap="all" dirty="0">
                <a:latin typeface="Times New Roman"/>
                <a:cs typeface="Times New Roman"/>
              </a:rPr>
              <a:t>GÖMEÇ’TE JEOSİT OLABILECEK ALANLAR VE ÖZELLİKLERİ</a:t>
            </a:r>
            <a:endParaRPr lang="tr-TR" sz="1200" dirty="0">
              <a:latin typeface="Times New Roman"/>
              <a:cs typeface="Times New Roman"/>
            </a:endParaRPr>
          </a:p>
          <a:p>
            <a:pPr algn="ctr"/>
            <a:endParaRPr lang="tr-TR" sz="1200" dirty="0">
              <a:latin typeface="Times New Roman"/>
              <a:cs typeface="Times New Roman"/>
            </a:endParaRPr>
          </a:p>
          <a:p>
            <a:pPr algn="r"/>
            <a:endParaRPr lang="tr-TR" sz="1200" dirty="0">
              <a:latin typeface="Times New Roman"/>
              <a:cs typeface="Times New Roman"/>
            </a:endParaRPr>
          </a:p>
          <a:p>
            <a:pPr marL="0" indent="0" algn="r">
              <a:buNone/>
            </a:pPr>
            <a:r>
              <a:rPr lang="en-US" sz="1200" dirty="0">
                <a:latin typeface="Times New Roman"/>
                <a:cs typeface="Times New Roman"/>
              </a:rPr>
              <a:t>Recep EFE</a:t>
            </a:r>
            <a:r>
              <a:rPr lang="en-US" sz="1200" dirty="0">
                <a:latin typeface="Times New Roman"/>
                <a:cs typeface="Times New Roman"/>
                <a:hlinkClick r:id="rId2"/>
              </a:rPr>
              <a:t>*</a:t>
            </a:r>
            <a:endParaRPr lang="tr-TR" sz="1200" dirty="0">
              <a:latin typeface="Times New Roman"/>
              <a:cs typeface="Times New Roman"/>
            </a:endParaRPr>
          </a:p>
          <a:p>
            <a:pPr marL="0" indent="0" algn="r">
              <a:buNone/>
            </a:pPr>
            <a:r>
              <a:rPr lang="en-US" sz="1200" dirty="0">
                <a:latin typeface="Times New Roman"/>
                <a:cs typeface="Times New Roman"/>
              </a:rPr>
              <a:t>İsa CÜREBAL</a:t>
            </a:r>
            <a:r>
              <a:rPr lang="en-US" sz="1200" dirty="0">
                <a:latin typeface="Times New Roman"/>
                <a:cs typeface="Times New Roman"/>
                <a:hlinkClick r:id="rId2"/>
              </a:rPr>
              <a:t>**</a:t>
            </a:r>
            <a:endParaRPr lang="tr-TR" sz="1200" dirty="0">
              <a:latin typeface="Times New Roman"/>
              <a:cs typeface="Times New Roman"/>
            </a:endParaRPr>
          </a:p>
          <a:p>
            <a:pPr marL="0" indent="0" algn="r">
              <a:buNone/>
            </a:pPr>
            <a:r>
              <a:rPr lang="en-US" sz="1200" dirty="0">
                <a:latin typeface="Times New Roman"/>
                <a:cs typeface="Times New Roman"/>
              </a:rPr>
              <a:t>Abdullah SOYKAN</a:t>
            </a:r>
            <a:r>
              <a:rPr lang="en-US" sz="1200" dirty="0">
                <a:latin typeface="Times New Roman"/>
                <a:cs typeface="Times New Roman"/>
                <a:hlinkClick r:id="rId2"/>
              </a:rPr>
              <a:t>***</a:t>
            </a:r>
            <a:endParaRPr lang="tr-TR" sz="1200" dirty="0">
              <a:latin typeface="Times New Roman"/>
              <a:cs typeface="Times New Roman"/>
            </a:endParaRPr>
          </a:p>
          <a:p>
            <a:pPr algn="just"/>
            <a:endParaRPr lang="tr-TR" sz="1200" dirty="0">
              <a:latin typeface="Times New Roman"/>
              <a:cs typeface="Times New Roman"/>
            </a:endParaRPr>
          </a:p>
          <a:p>
            <a:pPr marL="0" indent="0" algn="just">
              <a:buNone/>
            </a:pPr>
            <a:r>
              <a:rPr lang="en-US" sz="1200" b="1" dirty="0">
                <a:latin typeface="Times New Roman"/>
                <a:cs typeface="Times New Roman"/>
              </a:rPr>
              <a:t>ÖZET</a:t>
            </a:r>
            <a:endParaRPr lang="tr-TR" sz="1200" dirty="0">
              <a:latin typeface="Times New Roman"/>
              <a:cs typeface="Times New Roman"/>
            </a:endParaRPr>
          </a:p>
          <a:p>
            <a:pPr marL="0" indent="0" algn="just">
              <a:buNone/>
            </a:pPr>
            <a:r>
              <a:rPr lang="en-US" sz="1200" dirty="0" err="1">
                <a:latin typeface="Times New Roman"/>
                <a:cs typeface="Times New Roman"/>
              </a:rPr>
              <a:t>Jeositler</a:t>
            </a:r>
            <a:r>
              <a:rPr lang="en-US" sz="1200" dirty="0">
                <a:latin typeface="Times New Roman"/>
                <a:cs typeface="Times New Roman"/>
              </a:rPr>
              <a:t> </a:t>
            </a:r>
            <a:r>
              <a:rPr lang="en-US" sz="1200" dirty="0" err="1">
                <a:latin typeface="Times New Roman"/>
                <a:cs typeface="Times New Roman"/>
              </a:rPr>
              <a:t>ve</a:t>
            </a:r>
            <a:r>
              <a:rPr lang="en-US" sz="1200" dirty="0">
                <a:latin typeface="Times New Roman"/>
                <a:cs typeface="Times New Roman"/>
              </a:rPr>
              <a:t> </a:t>
            </a:r>
            <a:r>
              <a:rPr lang="en-US" sz="1200" dirty="0" err="1">
                <a:latin typeface="Times New Roman"/>
                <a:cs typeface="Times New Roman"/>
              </a:rPr>
              <a:t>jeomorfositler</a:t>
            </a:r>
            <a:r>
              <a:rPr lang="en-US" sz="1200" dirty="0">
                <a:latin typeface="Times New Roman"/>
                <a:cs typeface="Times New Roman"/>
              </a:rPr>
              <a:t>, </a:t>
            </a:r>
            <a:r>
              <a:rPr lang="en-US" sz="1200" dirty="0" err="1">
                <a:latin typeface="Times New Roman"/>
                <a:cs typeface="Times New Roman"/>
              </a:rPr>
              <a:t>geoturizm</a:t>
            </a:r>
            <a:r>
              <a:rPr lang="en-US" sz="1200" dirty="0">
                <a:latin typeface="Times New Roman"/>
                <a:cs typeface="Times New Roman"/>
              </a:rPr>
              <a:t> </a:t>
            </a:r>
            <a:r>
              <a:rPr lang="en-US" sz="1200" dirty="0" err="1">
                <a:latin typeface="Times New Roman"/>
                <a:cs typeface="Times New Roman"/>
              </a:rPr>
              <a:t>için</a:t>
            </a:r>
            <a:r>
              <a:rPr lang="en-US" sz="1200" dirty="0">
                <a:latin typeface="Times New Roman"/>
                <a:cs typeface="Times New Roman"/>
              </a:rPr>
              <a:t> </a:t>
            </a:r>
            <a:r>
              <a:rPr lang="en-US" sz="1200" dirty="0" err="1">
                <a:latin typeface="Times New Roman"/>
                <a:cs typeface="Times New Roman"/>
              </a:rPr>
              <a:t>önemli</a:t>
            </a:r>
            <a:r>
              <a:rPr lang="en-US" sz="1200" dirty="0">
                <a:latin typeface="Times New Roman"/>
                <a:cs typeface="Times New Roman"/>
              </a:rPr>
              <a:t> </a:t>
            </a:r>
            <a:r>
              <a:rPr lang="en-US" sz="1200" dirty="0" err="1">
                <a:latin typeface="Times New Roman"/>
                <a:cs typeface="Times New Roman"/>
              </a:rPr>
              <a:t>ve</a:t>
            </a:r>
            <a:r>
              <a:rPr lang="en-US" sz="1200" dirty="0">
                <a:latin typeface="Times New Roman"/>
                <a:cs typeface="Times New Roman"/>
              </a:rPr>
              <a:t> </a:t>
            </a:r>
            <a:r>
              <a:rPr lang="en-US" sz="1200" dirty="0" err="1">
                <a:latin typeface="Times New Roman"/>
                <a:cs typeface="Times New Roman"/>
              </a:rPr>
              <a:t>gerekli</a:t>
            </a:r>
            <a:r>
              <a:rPr lang="en-US" sz="1200" dirty="0">
                <a:latin typeface="Times New Roman"/>
                <a:cs typeface="Times New Roman"/>
              </a:rPr>
              <a:t> </a:t>
            </a:r>
            <a:r>
              <a:rPr lang="en-US" sz="1200" dirty="0" err="1">
                <a:latin typeface="Times New Roman"/>
                <a:cs typeface="Times New Roman"/>
              </a:rPr>
              <a:t>doğal</a:t>
            </a:r>
            <a:r>
              <a:rPr lang="en-US" sz="1200" dirty="0">
                <a:latin typeface="Times New Roman"/>
                <a:cs typeface="Times New Roman"/>
              </a:rPr>
              <a:t> </a:t>
            </a:r>
            <a:r>
              <a:rPr lang="en-US" sz="1200" dirty="0" err="1">
                <a:latin typeface="Times New Roman"/>
                <a:cs typeface="Times New Roman"/>
              </a:rPr>
              <a:t>kaynaklardır</a:t>
            </a:r>
            <a:r>
              <a:rPr lang="en-US" sz="1200" dirty="0">
                <a:latin typeface="Times New Roman"/>
                <a:cs typeface="Times New Roman"/>
              </a:rPr>
              <a:t>. </a:t>
            </a:r>
            <a:r>
              <a:rPr lang="en-US" sz="1200" dirty="0" err="1">
                <a:latin typeface="Times New Roman"/>
                <a:cs typeface="Times New Roman"/>
              </a:rPr>
              <a:t>Jeomorfosit</a:t>
            </a:r>
            <a:r>
              <a:rPr lang="en-US" sz="1200" dirty="0">
                <a:latin typeface="Times New Roman"/>
                <a:cs typeface="Times New Roman"/>
              </a:rPr>
              <a:t> kavramı, </a:t>
            </a:r>
            <a:r>
              <a:rPr lang="en-US" sz="1200" dirty="0" err="1">
                <a:latin typeface="Times New Roman"/>
                <a:cs typeface="Times New Roman"/>
              </a:rPr>
              <a:t>dünya</a:t>
            </a:r>
            <a:r>
              <a:rPr lang="en-US" sz="1200" dirty="0">
                <a:latin typeface="Times New Roman"/>
                <a:cs typeface="Times New Roman"/>
              </a:rPr>
              <a:t> </a:t>
            </a:r>
            <a:r>
              <a:rPr lang="en-US" sz="1200" dirty="0" err="1">
                <a:latin typeface="Times New Roman"/>
                <a:cs typeface="Times New Roman"/>
              </a:rPr>
              <a:t>tarihinin</a:t>
            </a:r>
            <a:r>
              <a:rPr lang="en-US" sz="1200" dirty="0">
                <a:latin typeface="Times New Roman"/>
                <a:cs typeface="Times New Roman"/>
              </a:rPr>
              <a:t> </a:t>
            </a:r>
            <a:r>
              <a:rPr lang="en-US" sz="1200" dirty="0" err="1">
                <a:latin typeface="Times New Roman"/>
                <a:cs typeface="Times New Roman"/>
              </a:rPr>
              <a:t>anlaşılmasına</a:t>
            </a:r>
            <a:r>
              <a:rPr lang="en-US" sz="1200" dirty="0">
                <a:latin typeface="Times New Roman"/>
                <a:cs typeface="Times New Roman"/>
              </a:rPr>
              <a:t> </a:t>
            </a:r>
            <a:r>
              <a:rPr lang="en-US" sz="1200" dirty="0" err="1">
                <a:latin typeface="Times New Roman"/>
                <a:cs typeface="Times New Roman"/>
              </a:rPr>
              <a:t>katkıda</a:t>
            </a:r>
            <a:r>
              <a:rPr lang="en-US" sz="1200" dirty="0">
                <a:latin typeface="Times New Roman"/>
                <a:cs typeface="Times New Roman"/>
              </a:rPr>
              <a:t> </a:t>
            </a:r>
            <a:r>
              <a:rPr lang="en-US" sz="1200" dirty="0" err="1">
                <a:latin typeface="Times New Roman"/>
                <a:cs typeface="Times New Roman"/>
              </a:rPr>
              <a:t>bulunabilecek</a:t>
            </a:r>
            <a:r>
              <a:rPr lang="en-US" sz="1200" dirty="0">
                <a:latin typeface="Times New Roman"/>
                <a:cs typeface="Times New Roman"/>
              </a:rPr>
              <a:t> </a:t>
            </a:r>
            <a:r>
              <a:rPr lang="en-US" sz="1200" dirty="0" err="1">
                <a:latin typeface="Times New Roman"/>
                <a:cs typeface="Times New Roman"/>
              </a:rPr>
              <a:t>kadar</a:t>
            </a:r>
            <a:r>
              <a:rPr lang="en-US" sz="1200" dirty="0">
                <a:latin typeface="Times New Roman"/>
                <a:cs typeface="Times New Roman"/>
              </a:rPr>
              <a:t> </a:t>
            </a:r>
            <a:r>
              <a:rPr lang="en-US" sz="1200" dirty="0" err="1">
                <a:latin typeface="Times New Roman"/>
                <a:cs typeface="Times New Roman"/>
              </a:rPr>
              <a:t>önemli</a:t>
            </a:r>
            <a:r>
              <a:rPr lang="en-US" sz="1200" dirty="0">
                <a:latin typeface="Times New Roman"/>
                <a:cs typeface="Times New Roman"/>
              </a:rPr>
              <a:t> </a:t>
            </a:r>
            <a:r>
              <a:rPr lang="en-US" sz="1200" dirty="0" err="1">
                <a:latin typeface="Times New Roman"/>
                <a:cs typeface="Times New Roman"/>
              </a:rPr>
              <a:t>olan</a:t>
            </a:r>
            <a:r>
              <a:rPr lang="en-US" sz="1200" dirty="0">
                <a:latin typeface="Times New Roman"/>
                <a:cs typeface="Times New Roman"/>
              </a:rPr>
              <a:t> </a:t>
            </a:r>
            <a:r>
              <a:rPr lang="en-US" sz="1200" dirty="0" err="1">
                <a:latin typeface="Times New Roman"/>
                <a:cs typeface="Times New Roman"/>
              </a:rPr>
              <a:t>bilimsel</a:t>
            </a:r>
            <a:r>
              <a:rPr lang="en-US" sz="1200" dirty="0">
                <a:latin typeface="Times New Roman"/>
                <a:cs typeface="Times New Roman"/>
              </a:rPr>
              <a:t> </a:t>
            </a:r>
            <a:r>
              <a:rPr lang="en-US" sz="1200" dirty="0" err="1">
                <a:latin typeface="Times New Roman"/>
                <a:cs typeface="Times New Roman"/>
              </a:rPr>
              <a:t>olarak</a:t>
            </a:r>
            <a:r>
              <a:rPr lang="en-US" sz="1200" dirty="0">
                <a:latin typeface="Times New Roman"/>
                <a:cs typeface="Times New Roman"/>
              </a:rPr>
              <a:t> </a:t>
            </a:r>
            <a:r>
              <a:rPr lang="en-US" sz="1200" dirty="0" err="1">
                <a:latin typeface="Times New Roman"/>
                <a:cs typeface="Times New Roman"/>
              </a:rPr>
              <a:t>çeşitli</a:t>
            </a:r>
            <a:r>
              <a:rPr lang="en-US" sz="1200" dirty="0">
                <a:latin typeface="Times New Roman"/>
                <a:cs typeface="Times New Roman"/>
              </a:rPr>
              <a:t> </a:t>
            </a:r>
            <a:r>
              <a:rPr lang="en-US" sz="1200" dirty="0" err="1">
                <a:latin typeface="Times New Roman"/>
                <a:cs typeface="Times New Roman"/>
              </a:rPr>
              <a:t>ve</a:t>
            </a:r>
            <a:r>
              <a:rPr lang="en-US" sz="1200" dirty="0">
                <a:latin typeface="Times New Roman"/>
                <a:cs typeface="Times New Roman"/>
              </a:rPr>
              <a:t> </a:t>
            </a:r>
            <a:r>
              <a:rPr lang="en-US" sz="1200" dirty="0" err="1">
                <a:latin typeface="Times New Roman"/>
                <a:cs typeface="Times New Roman"/>
              </a:rPr>
              <a:t>özel</a:t>
            </a:r>
            <a:r>
              <a:rPr lang="en-US" sz="1200" dirty="0">
                <a:latin typeface="Times New Roman"/>
                <a:cs typeface="Times New Roman"/>
              </a:rPr>
              <a:t> </a:t>
            </a:r>
            <a:r>
              <a:rPr lang="en-US" sz="1200" dirty="0" err="1">
                <a:latin typeface="Times New Roman"/>
                <a:cs typeface="Times New Roman"/>
              </a:rPr>
              <a:t>yerşekillerini</a:t>
            </a:r>
            <a:r>
              <a:rPr lang="en-US" sz="1200" dirty="0">
                <a:latin typeface="Times New Roman"/>
                <a:cs typeface="Times New Roman"/>
              </a:rPr>
              <a:t> </a:t>
            </a:r>
            <a:r>
              <a:rPr lang="en-US" sz="1200" dirty="0" err="1">
                <a:latin typeface="Times New Roman"/>
                <a:cs typeface="Times New Roman"/>
              </a:rPr>
              <a:t>tanımlamak</a:t>
            </a:r>
            <a:r>
              <a:rPr lang="en-US" sz="1200" dirty="0">
                <a:latin typeface="Times New Roman"/>
                <a:cs typeface="Times New Roman"/>
              </a:rPr>
              <a:t> </a:t>
            </a:r>
            <a:r>
              <a:rPr lang="en-US" sz="1200" dirty="0" err="1">
                <a:latin typeface="Times New Roman"/>
                <a:cs typeface="Times New Roman"/>
              </a:rPr>
              <a:t>için</a:t>
            </a:r>
            <a:r>
              <a:rPr lang="en-US" sz="1200" dirty="0">
                <a:latin typeface="Times New Roman"/>
                <a:cs typeface="Times New Roman"/>
              </a:rPr>
              <a:t> </a:t>
            </a:r>
            <a:r>
              <a:rPr lang="en-US" sz="1200" dirty="0" err="1">
                <a:latin typeface="Times New Roman"/>
                <a:cs typeface="Times New Roman"/>
              </a:rPr>
              <a:t>kullanılır</a:t>
            </a:r>
            <a:r>
              <a:rPr lang="en-US" sz="1200" dirty="0">
                <a:latin typeface="Times New Roman"/>
                <a:cs typeface="Times New Roman"/>
              </a:rPr>
              <a:t>. </a:t>
            </a:r>
            <a:r>
              <a:rPr lang="en-US" sz="1200" dirty="0" err="1">
                <a:latin typeface="Times New Roman"/>
                <a:cs typeface="Times New Roman"/>
              </a:rPr>
              <a:t>Dünyada</a:t>
            </a:r>
            <a:r>
              <a:rPr lang="en-US" sz="1200" dirty="0">
                <a:latin typeface="Times New Roman"/>
                <a:cs typeface="Times New Roman"/>
              </a:rPr>
              <a:t> </a:t>
            </a:r>
            <a:r>
              <a:rPr lang="en-US" sz="1200" dirty="0" err="1">
                <a:latin typeface="Times New Roman"/>
                <a:cs typeface="Times New Roman"/>
              </a:rPr>
              <a:t>doğa</a:t>
            </a:r>
            <a:r>
              <a:rPr lang="en-US" sz="1200" dirty="0">
                <a:latin typeface="Times New Roman"/>
                <a:cs typeface="Times New Roman"/>
              </a:rPr>
              <a:t> </a:t>
            </a:r>
            <a:r>
              <a:rPr lang="en-US" sz="1200" dirty="0" err="1">
                <a:latin typeface="Times New Roman"/>
                <a:cs typeface="Times New Roman"/>
              </a:rPr>
              <a:t>turizmi</a:t>
            </a:r>
            <a:r>
              <a:rPr lang="en-US" sz="1200" dirty="0">
                <a:latin typeface="Times New Roman"/>
                <a:cs typeface="Times New Roman"/>
              </a:rPr>
              <a:t> </a:t>
            </a:r>
            <a:r>
              <a:rPr lang="en-US" sz="1200" dirty="0" err="1">
                <a:latin typeface="Times New Roman"/>
                <a:cs typeface="Times New Roman"/>
              </a:rPr>
              <a:t>uzun</a:t>
            </a:r>
            <a:r>
              <a:rPr lang="en-US" sz="1200" dirty="0">
                <a:latin typeface="Times New Roman"/>
                <a:cs typeface="Times New Roman"/>
              </a:rPr>
              <a:t> </a:t>
            </a:r>
            <a:r>
              <a:rPr lang="en-US" sz="1200" dirty="0" err="1">
                <a:latin typeface="Times New Roman"/>
                <a:cs typeface="Times New Roman"/>
              </a:rPr>
              <a:t>zamandır</a:t>
            </a:r>
            <a:r>
              <a:rPr lang="en-US" sz="1200" dirty="0">
                <a:latin typeface="Times New Roman"/>
                <a:cs typeface="Times New Roman"/>
              </a:rPr>
              <a:t> </a:t>
            </a:r>
            <a:r>
              <a:rPr lang="en-US" sz="1200" dirty="0" err="1">
                <a:latin typeface="Times New Roman"/>
                <a:cs typeface="Times New Roman"/>
              </a:rPr>
              <a:t>ilgi</a:t>
            </a:r>
            <a:r>
              <a:rPr lang="en-US" sz="1200" dirty="0">
                <a:latin typeface="Times New Roman"/>
                <a:cs typeface="Times New Roman"/>
              </a:rPr>
              <a:t> </a:t>
            </a:r>
            <a:r>
              <a:rPr lang="en-US" sz="1200" dirty="0" err="1">
                <a:latin typeface="Times New Roman"/>
                <a:cs typeface="Times New Roman"/>
              </a:rPr>
              <a:t>gören</a:t>
            </a:r>
            <a:r>
              <a:rPr lang="en-US" sz="1200" dirty="0">
                <a:latin typeface="Times New Roman"/>
                <a:cs typeface="Times New Roman"/>
              </a:rPr>
              <a:t> </a:t>
            </a:r>
            <a:r>
              <a:rPr lang="en-US" sz="1200" dirty="0" err="1">
                <a:latin typeface="Times New Roman"/>
                <a:cs typeface="Times New Roman"/>
              </a:rPr>
              <a:t>bir</a:t>
            </a:r>
            <a:r>
              <a:rPr lang="en-US" sz="1200" dirty="0">
                <a:latin typeface="Times New Roman"/>
                <a:cs typeface="Times New Roman"/>
              </a:rPr>
              <a:t> </a:t>
            </a:r>
            <a:r>
              <a:rPr lang="en-US" sz="1200" dirty="0" err="1">
                <a:latin typeface="Times New Roman"/>
                <a:cs typeface="Times New Roman"/>
              </a:rPr>
              <a:t>faaliyettir</a:t>
            </a:r>
            <a:r>
              <a:rPr lang="en-US" sz="1200" dirty="0">
                <a:latin typeface="Times New Roman"/>
                <a:cs typeface="Times New Roman"/>
              </a:rPr>
              <a:t>. </a:t>
            </a:r>
            <a:r>
              <a:rPr lang="en-US" sz="1200" dirty="0" err="1">
                <a:latin typeface="Times New Roman"/>
                <a:cs typeface="Times New Roman"/>
              </a:rPr>
              <a:t>Ancak</a:t>
            </a:r>
            <a:r>
              <a:rPr lang="en-US" sz="1200" dirty="0">
                <a:latin typeface="Times New Roman"/>
                <a:cs typeface="Times New Roman"/>
              </a:rPr>
              <a:t> son 20 </a:t>
            </a:r>
            <a:r>
              <a:rPr lang="en-US" sz="1200" dirty="0" err="1">
                <a:latin typeface="Times New Roman"/>
                <a:cs typeface="Times New Roman"/>
              </a:rPr>
              <a:t>yıldır</a:t>
            </a:r>
            <a:r>
              <a:rPr lang="en-US" sz="1200" dirty="0">
                <a:latin typeface="Times New Roman"/>
                <a:cs typeface="Times New Roman"/>
              </a:rPr>
              <a:t> </a:t>
            </a:r>
            <a:r>
              <a:rPr lang="en-US" sz="1200" dirty="0" err="1">
                <a:latin typeface="Times New Roman"/>
                <a:cs typeface="Times New Roman"/>
              </a:rPr>
              <a:t>gündemde</a:t>
            </a:r>
            <a:r>
              <a:rPr lang="en-US" sz="1200" dirty="0">
                <a:latin typeface="Times New Roman"/>
                <a:cs typeface="Times New Roman"/>
              </a:rPr>
              <a:t> </a:t>
            </a:r>
            <a:r>
              <a:rPr lang="en-US" sz="1200" dirty="0" err="1">
                <a:latin typeface="Times New Roman"/>
                <a:cs typeface="Times New Roman"/>
              </a:rPr>
              <a:t>olan</a:t>
            </a:r>
            <a:r>
              <a:rPr lang="en-US" sz="1200" dirty="0">
                <a:latin typeface="Times New Roman"/>
                <a:cs typeface="Times New Roman"/>
              </a:rPr>
              <a:t> </a:t>
            </a:r>
            <a:r>
              <a:rPr lang="en-US" sz="1200" dirty="0" err="1">
                <a:latin typeface="Times New Roman"/>
                <a:cs typeface="Times New Roman"/>
              </a:rPr>
              <a:t>Jeopark</a:t>
            </a:r>
            <a:r>
              <a:rPr lang="en-US" sz="1200" dirty="0">
                <a:latin typeface="Times New Roman"/>
                <a:cs typeface="Times New Roman"/>
              </a:rPr>
              <a:t> </a:t>
            </a:r>
            <a:r>
              <a:rPr lang="en-US" sz="1200" dirty="0" err="1">
                <a:latin typeface="Times New Roman"/>
                <a:cs typeface="Times New Roman"/>
              </a:rPr>
              <a:t>olgusu</a:t>
            </a:r>
            <a:r>
              <a:rPr lang="en-US" sz="1200" dirty="0">
                <a:latin typeface="Times New Roman"/>
                <a:cs typeface="Times New Roman"/>
              </a:rPr>
              <a:t>, </a:t>
            </a:r>
            <a:r>
              <a:rPr lang="en-US" sz="1200" dirty="0" err="1">
                <a:latin typeface="Times New Roman"/>
                <a:cs typeface="Times New Roman"/>
              </a:rPr>
              <a:t>geoturizme</a:t>
            </a:r>
            <a:r>
              <a:rPr lang="en-US" sz="1200" dirty="0">
                <a:latin typeface="Times New Roman"/>
                <a:cs typeface="Times New Roman"/>
              </a:rPr>
              <a:t> </a:t>
            </a:r>
            <a:r>
              <a:rPr lang="en-US" sz="1200" dirty="0" err="1">
                <a:latin typeface="Times New Roman"/>
                <a:cs typeface="Times New Roman"/>
              </a:rPr>
              <a:t>farklı</a:t>
            </a:r>
            <a:r>
              <a:rPr lang="en-US" sz="1200" dirty="0">
                <a:latin typeface="Times New Roman"/>
                <a:cs typeface="Times New Roman"/>
              </a:rPr>
              <a:t> </a:t>
            </a:r>
            <a:r>
              <a:rPr lang="en-US" sz="1200" dirty="0" err="1">
                <a:latin typeface="Times New Roman"/>
                <a:cs typeface="Times New Roman"/>
              </a:rPr>
              <a:t>bir</a:t>
            </a:r>
            <a:r>
              <a:rPr lang="en-US" sz="1200" dirty="0">
                <a:latin typeface="Times New Roman"/>
                <a:cs typeface="Times New Roman"/>
              </a:rPr>
              <a:t> </a:t>
            </a:r>
            <a:r>
              <a:rPr lang="en-US" sz="1200" dirty="0" err="1">
                <a:latin typeface="Times New Roman"/>
                <a:cs typeface="Times New Roman"/>
              </a:rPr>
              <a:t>boyut</a:t>
            </a:r>
            <a:r>
              <a:rPr lang="en-US" sz="1200" dirty="0">
                <a:latin typeface="Times New Roman"/>
                <a:cs typeface="Times New Roman"/>
              </a:rPr>
              <a:t> </a:t>
            </a:r>
            <a:r>
              <a:rPr lang="en-US" sz="1200" dirty="0" err="1">
                <a:latin typeface="Times New Roman"/>
                <a:cs typeface="Times New Roman"/>
              </a:rPr>
              <a:t>kazandırmıştır</a:t>
            </a:r>
            <a:r>
              <a:rPr lang="en-US" sz="1200" dirty="0">
                <a:latin typeface="Times New Roman"/>
                <a:cs typeface="Times New Roman"/>
              </a:rPr>
              <a:t>. </a:t>
            </a:r>
            <a:r>
              <a:rPr lang="en-US" sz="1200" dirty="0" err="1">
                <a:latin typeface="Times New Roman"/>
                <a:cs typeface="Times New Roman"/>
              </a:rPr>
              <a:t>Jeoparklar</a:t>
            </a:r>
            <a:r>
              <a:rPr lang="en-US" sz="1200" dirty="0">
                <a:latin typeface="Times New Roman"/>
                <a:cs typeface="Times New Roman"/>
              </a:rPr>
              <a:t> </a:t>
            </a:r>
            <a:r>
              <a:rPr lang="en-US" sz="1200" dirty="0" err="1">
                <a:latin typeface="Times New Roman"/>
                <a:cs typeface="Times New Roman"/>
              </a:rPr>
              <a:t>sayesinde</a:t>
            </a:r>
            <a:r>
              <a:rPr lang="en-US" sz="1200" dirty="0">
                <a:latin typeface="Times New Roman"/>
                <a:cs typeface="Times New Roman"/>
              </a:rPr>
              <a:t> </a:t>
            </a:r>
            <a:r>
              <a:rPr lang="en-US" sz="1200" dirty="0" err="1">
                <a:latin typeface="Times New Roman"/>
                <a:cs typeface="Times New Roman"/>
              </a:rPr>
              <a:t>mevcut</a:t>
            </a:r>
            <a:r>
              <a:rPr lang="en-US" sz="1200" dirty="0">
                <a:latin typeface="Times New Roman"/>
                <a:cs typeface="Times New Roman"/>
              </a:rPr>
              <a:t> </a:t>
            </a:r>
            <a:r>
              <a:rPr lang="en-US" sz="1200" dirty="0" err="1">
                <a:latin typeface="Times New Roman"/>
                <a:cs typeface="Times New Roman"/>
              </a:rPr>
              <a:t>bilinen</a:t>
            </a:r>
            <a:r>
              <a:rPr lang="en-US" sz="1200" dirty="0">
                <a:latin typeface="Times New Roman"/>
                <a:cs typeface="Times New Roman"/>
              </a:rPr>
              <a:t> </a:t>
            </a:r>
            <a:r>
              <a:rPr lang="en-US" sz="1200" dirty="0" err="1">
                <a:latin typeface="Times New Roman"/>
                <a:cs typeface="Times New Roman"/>
              </a:rPr>
              <a:t>destinasyonlara</a:t>
            </a:r>
            <a:r>
              <a:rPr lang="en-US" sz="1200" dirty="0">
                <a:latin typeface="Times New Roman"/>
                <a:cs typeface="Times New Roman"/>
              </a:rPr>
              <a:t> yeni </a:t>
            </a:r>
            <a:r>
              <a:rPr lang="en-US" sz="1200" dirty="0" err="1">
                <a:latin typeface="Times New Roman"/>
                <a:cs typeface="Times New Roman"/>
              </a:rPr>
              <a:t>turizm</a:t>
            </a:r>
            <a:r>
              <a:rPr lang="en-US" sz="1200" dirty="0">
                <a:latin typeface="Times New Roman"/>
                <a:cs typeface="Times New Roman"/>
              </a:rPr>
              <a:t> </a:t>
            </a:r>
            <a:r>
              <a:rPr lang="en-US" sz="1200" dirty="0" err="1">
                <a:latin typeface="Times New Roman"/>
                <a:cs typeface="Times New Roman"/>
              </a:rPr>
              <a:t>destinasyonları</a:t>
            </a:r>
            <a:r>
              <a:rPr lang="en-US" sz="1200" dirty="0">
                <a:latin typeface="Times New Roman"/>
                <a:cs typeface="Times New Roman"/>
              </a:rPr>
              <a:t> </a:t>
            </a:r>
            <a:r>
              <a:rPr lang="en-US" sz="1200" dirty="0" err="1">
                <a:latin typeface="Times New Roman"/>
                <a:cs typeface="Times New Roman"/>
              </a:rPr>
              <a:t>eklenmiştir</a:t>
            </a:r>
            <a:r>
              <a:rPr lang="en-US" sz="1200" dirty="0">
                <a:latin typeface="Times New Roman"/>
                <a:cs typeface="Times New Roman"/>
              </a:rPr>
              <a:t>. Bu </a:t>
            </a:r>
            <a:r>
              <a:rPr lang="en-US" sz="1200" dirty="0" err="1">
                <a:latin typeface="Times New Roman"/>
                <a:cs typeface="Times New Roman"/>
              </a:rPr>
              <a:t>sayede</a:t>
            </a:r>
            <a:r>
              <a:rPr lang="en-US" sz="1200" dirty="0">
                <a:latin typeface="Times New Roman"/>
                <a:cs typeface="Times New Roman"/>
              </a:rPr>
              <a:t> </a:t>
            </a:r>
            <a:r>
              <a:rPr lang="en-US" sz="1200" dirty="0" err="1">
                <a:latin typeface="Times New Roman"/>
                <a:cs typeface="Times New Roman"/>
              </a:rPr>
              <a:t>geoturizm</a:t>
            </a:r>
            <a:r>
              <a:rPr lang="en-US" sz="1200" dirty="0">
                <a:latin typeface="Times New Roman"/>
                <a:cs typeface="Times New Roman"/>
              </a:rPr>
              <a:t> </a:t>
            </a:r>
            <a:r>
              <a:rPr lang="en-US" sz="1200" dirty="0" err="1">
                <a:latin typeface="Times New Roman"/>
                <a:cs typeface="Times New Roman"/>
              </a:rPr>
              <a:t>yoluyla</a:t>
            </a:r>
            <a:r>
              <a:rPr lang="en-US" sz="1200" dirty="0">
                <a:latin typeface="Times New Roman"/>
                <a:cs typeface="Times New Roman"/>
              </a:rPr>
              <a:t> </a:t>
            </a:r>
            <a:r>
              <a:rPr lang="en-US" sz="1200" dirty="0" err="1">
                <a:latin typeface="Times New Roman"/>
                <a:cs typeface="Times New Roman"/>
              </a:rPr>
              <a:t>kırsal</a:t>
            </a:r>
            <a:r>
              <a:rPr lang="en-US" sz="1200" dirty="0">
                <a:latin typeface="Times New Roman"/>
                <a:cs typeface="Times New Roman"/>
              </a:rPr>
              <a:t> </a:t>
            </a:r>
            <a:r>
              <a:rPr lang="en-US" sz="1200" dirty="0" err="1">
                <a:latin typeface="Times New Roman"/>
                <a:cs typeface="Times New Roman"/>
              </a:rPr>
              <a:t>kesimde</a:t>
            </a:r>
            <a:r>
              <a:rPr lang="en-US" sz="1200" dirty="0">
                <a:latin typeface="Times New Roman"/>
                <a:cs typeface="Times New Roman"/>
              </a:rPr>
              <a:t> </a:t>
            </a:r>
            <a:r>
              <a:rPr lang="en-US" sz="1200" dirty="0" err="1">
                <a:latin typeface="Times New Roman"/>
                <a:cs typeface="Times New Roman"/>
              </a:rPr>
              <a:t>yaşayan</a:t>
            </a:r>
            <a:r>
              <a:rPr lang="en-US" sz="1200" dirty="0">
                <a:latin typeface="Times New Roman"/>
                <a:cs typeface="Times New Roman"/>
              </a:rPr>
              <a:t> </a:t>
            </a:r>
            <a:r>
              <a:rPr lang="en-US" sz="1200" dirty="0" err="1">
                <a:latin typeface="Times New Roman"/>
                <a:cs typeface="Times New Roman"/>
              </a:rPr>
              <a:t>insanların</a:t>
            </a:r>
            <a:r>
              <a:rPr lang="en-US" sz="1200" dirty="0">
                <a:latin typeface="Times New Roman"/>
                <a:cs typeface="Times New Roman"/>
              </a:rPr>
              <a:t> </a:t>
            </a:r>
            <a:r>
              <a:rPr lang="en-US" sz="1200" dirty="0" err="1">
                <a:latin typeface="Times New Roman"/>
                <a:cs typeface="Times New Roman"/>
              </a:rPr>
              <a:t>gelişimine</a:t>
            </a:r>
            <a:r>
              <a:rPr lang="en-US" sz="1200" dirty="0">
                <a:latin typeface="Times New Roman"/>
                <a:cs typeface="Times New Roman"/>
              </a:rPr>
              <a:t> </a:t>
            </a:r>
            <a:r>
              <a:rPr lang="en-US" sz="1200" dirty="0" err="1">
                <a:latin typeface="Times New Roman"/>
                <a:cs typeface="Times New Roman"/>
              </a:rPr>
              <a:t>önemli</a:t>
            </a:r>
            <a:r>
              <a:rPr lang="en-US" sz="1200" dirty="0">
                <a:latin typeface="Times New Roman"/>
                <a:cs typeface="Times New Roman"/>
              </a:rPr>
              <a:t> </a:t>
            </a:r>
            <a:r>
              <a:rPr lang="en-US" sz="1200" dirty="0" err="1">
                <a:latin typeface="Times New Roman"/>
                <a:cs typeface="Times New Roman"/>
              </a:rPr>
              <a:t>bir</a:t>
            </a:r>
            <a:r>
              <a:rPr lang="en-US" sz="1200" dirty="0">
                <a:latin typeface="Times New Roman"/>
                <a:cs typeface="Times New Roman"/>
              </a:rPr>
              <a:t> </a:t>
            </a:r>
            <a:r>
              <a:rPr lang="en-US" sz="1200" dirty="0" err="1">
                <a:latin typeface="Times New Roman"/>
                <a:cs typeface="Times New Roman"/>
              </a:rPr>
              <a:t>katkı</a:t>
            </a:r>
            <a:r>
              <a:rPr lang="en-US" sz="1200" dirty="0">
                <a:latin typeface="Times New Roman"/>
                <a:cs typeface="Times New Roman"/>
              </a:rPr>
              <a:t> </a:t>
            </a:r>
            <a:r>
              <a:rPr lang="en-US" sz="1200" dirty="0" err="1">
                <a:latin typeface="Times New Roman"/>
                <a:cs typeface="Times New Roman"/>
              </a:rPr>
              <a:t>sağlanmaktadır</a:t>
            </a:r>
            <a:r>
              <a:rPr lang="en-US" sz="1200" dirty="0">
                <a:latin typeface="Times New Roman"/>
                <a:cs typeface="Times New Roman"/>
              </a:rPr>
              <a:t>.</a:t>
            </a:r>
            <a:r>
              <a:rPr lang="tr-TR" sz="1200" dirty="0">
                <a:latin typeface="Times New Roman"/>
                <a:cs typeface="Times New Roman"/>
              </a:rPr>
              <a:t>Doğa turizmi ile ilgilenen insanlar artık gezdikleri yerler hakkında daha detaylı bilgi sahibi olmayı istemektedir. Bu bilgiler sadece jeoloji veya yer bilimleri ile ilgili olmamalı, aynı zamanda kültürel, tarihi, ekolojik, arkeolojik ve estetik yönleri de içermelidir. Bu sayede ziyaretçi buranın neden önemli olduğunu ve neden korunması gerektiğini daha iyi kavramaktadır. Bu çalışma, </a:t>
            </a:r>
            <a:r>
              <a:rPr lang="tr-TR" sz="1200" dirty="0" err="1">
                <a:latin typeface="Times New Roman"/>
                <a:cs typeface="Times New Roman"/>
              </a:rPr>
              <a:t>İda</a:t>
            </a:r>
            <a:r>
              <a:rPr lang="tr-TR" sz="1200" dirty="0">
                <a:latin typeface="Times New Roman"/>
                <a:cs typeface="Times New Roman"/>
              </a:rPr>
              <a:t> Madra </a:t>
            </a:r>
            <a:r>
              <a:rPr lang="tr-TR" sz="1200" dirty="0" err="1">
                <a:latin typeface="Times New Roman"/>
                <a:cs typeface="Times New Roman"/>
              </a:rPr>
              <a:t>Jeopark</a:t>
            </a:r>
            <a:r>
              <a:rPr lang="tr-TR" sz="1200" dirty="0">
                <a:latin typeface="Times New Roman"/>
                <a:cs typeface="Times New Roman"/>
              </a:rPr>
              <a:t> alanındaki (Gömeç İlçesi örneğinde) </a:t>
            </a:r>
            <a:r>
              <a:rPr lang="tr-TR" sz="1200" dirty="0" err="1">
                <a:latin typeface="Times New Roman"/>
                <a:cs typeface="Times New Roman"/>
              </a:rPr>
              <a:t>jeosit</a:t>
            </a:r>
            <a:r>
              <a:rPr lang="tr-TR" sz="1200" dirty="0">
                <a:latin typeface="Times New Roman"/>
                <a:cs typeface="Times New Roman"/>
              </a:rPr>
              <a:t> ve </a:t>
            </a:r>
            <a:r>
              <a:rPr lang="tr-TR" sz="1200" dirty="0" err="1">
                <a:latin typeface="Times New Roman"/>
                <a:cs typeface="Times New Roman"/>
              </a:rPr>
              <a:t>jeomorfositlerin</a:t>
            </a:r>
            <a:r>
              <a:rPr lang="tr-TR" sz="1200" dirty="0">
                <a:latin typeface="Times New Roman"/>
                <a:cs typeface="Times New Roman"/>
              </a:rPr>
              <a:t> belirli kriterler çerçevesinde değerlendirilmesi amacıyla yapılmıştır. </a:t>
            </a:r>
            <a:r>
              <a:rPr lang="tr-TR" sz="1200" dirty="0" err="1">
                <a:latin typeface="Times New Roman"/>
                <a:cs typeface="Times New Roman"/>
              </a:rPr>
              <a:t>İda</a:t>
            </a:r>
            <a:r>
              <a:rPr lang="tr-TR" sz="1200" dirty="0">
                <a:latin typeface="Times New Roman"/>
                <a:cs typeface="Times New Roman"/>
              </a:rPr>
              <a:t> Madra </a:t>
            </a:r>
            <a:r>
              <a:rPr lang="tr-TR" sz="1200" dirty="0" err="1">
                <a:latin typeface="Times New Roman"/>
                <a:cs typeface="Times New Roman"/>
              </a:rPr>
              <a:t>Jeoparkı</a:t>
            </a:r>
            <a:r>
              <a:rPr lang="tr-TR" sz="1200" dirty="0">
                <a:latin typeface="Times New Roman"/>
                <a:cs typeface="Times New Roman"/>
              </a:rPr>
              <a:t> Türkiye'nin kuzeybatısında yer almaktadır. </a:t>
            </a:r>
            <a:r>
              <a:rPr lang="tr-TR" sz="1200" dirty="0" err="1">
                <a:latin typeface="Times New Roman"/>
                <a:cs typeface="Times New Roman"/>
              </a:rPr>
              <a:t>Jeopark</a:t>
            </a:r>
            <a:r>
              <a:rPr lang="tr-TR" sz="1200" dirty="0">
                <a:latin typeface="Times New Roman"/>
                <a:cs typeface="Times New Roman"/>
              </a:rPr>
              <a:t>, Balıkesir ilinin tamamını, Çanakkale'nin Ayvacık ve Ezine ilçelerini, ayrıca İzmir'in Bergama ilçesini kapsamaktadır. </a:t>
            </a:r>
            <a:r>
              <a:rPr lang="en-US" sz="1200" dirty="0" err="1">
                <a:latin typeface="Times New Roman"/>
                <a:cs typeface="Times New Roman"/>
              </a:rPr>
              <a:t>Jeopark</a:t>
            </a:r>
            <a:r>
              <a:rPr lang="en-US" sz="1200" dirty="0">
                <a:latin typeface="Times New Roman"/>
                <a:cs typeface="Times New Roman"/>
              </a:rPr>
              <a:t> </a:t>
            </a:r>
            <a:r>
              <a:rPr lang="en-US" sz="1200" dirty="0" err="1">
                <a:latin typeface="Times New Roman"/>
                <a:cs typeface="Times New Roman"/>
              </a:rPr>
              <a:t>alanı</a:t>
            </a:r>
            <a:r>
              <a:rPr lang="en-US" sz="1200" dirty="0">
                <a:latin typeface="Times New Roman"/>
                <a:cs typeface="Times New Roman"/>
              </a:rPr>
              <a:t> </a:t>
            </a:r>
            <a:r>
              <a:rPr lang="en-US" sz="1200" dirty="0" err="1">
                <a:latin typeface="Times New Roman"/>
                <a:cs typeface="Times New Roman"/>
              </a:rPr>
              <a:t>yaklaşık</a:t>
            </a:r>
            <a:r>
              <a:rPr lang="en-US" sz="1200" dirty="0">
                <a:latin typeface="Times New Roman"/>
                <a:cs typeface="Times New Roman"/>
              </a:rPr>
              <a:t> 17 bin km2'dir. </a:t>
            </a:r>
            <a:r>
              <a:rPr lang="en-US" sz="1200" dirty="0" err="1">
                <a:latin typeface="Times New Roman"/>
                <a:cs typeface="Times New Roman"/>
              </a:rPr>
              <a:t>Jeopark</a:t>
            </a:r>
            <a:r>
              <a:rPr lang="en-US" sz="1200" dirty="0">
                <a:latin typeface="Times New Roman"/>
                <a:cs typeface="Times New Roman"/>
              </a:rPr>
              <a:t>, hem Marmara hem de Ege </a:t>
            </a:r>
            <a:r>
              <a:rPr lang="en-US" sz="1200" dirty="0" err="1">
                <a:latin typeface="Times New Roman"/>
                <a:cs typeface="Times New Roman"/>
              </a:rPr>
              <a:t>Denizi</a:t>
            </a:r>
            <a:r>
              <a:rPr lang="en-US" sz="1200" dirty="0">
                <a:latin typeface="Times New Roman"/>
                <a:cs typeface="Times New Roman"/>
              </a:rPr>
              <a:t> </a:t>
            </a:r>
            <a:r>
              <a:rPr lang="en-US" sz="1200" dirty="0" err="1">
                <a:latin typeface="Times New Roman"/>
                <a:cs typeface="Times New Roman"/>
              </a:rPr>
              <a:t>kıyısında</a:t>
            </a:r>
            <a:r>
              <a:rPr lang="en-US" sz="1200" dirty="0">
                <a:latin typeface="Times New Roman"/>
                <a:cs typeface="Times New Roman"/>
              </a:rPr>
              <a:t> </a:t>
            </a:r>
            <a:r>
              <a:rPr lang="en-US" sz="1200" dirty="0" err="1">
                <a:latin typeface="Times New Roman"/>
                <a:cs typeface="Times New Roman"/>
              </a:rPr>
              <a:t>özel</a:t>
            </a:r>
            <a:r>
              <a:rPr lang="en-US" sz="1200" dirty="0">
                <a:latin typeface="Times New Roman"/>
                <a:cs typeface="Times New Roman"/>
              </a:rPr>
              <a:t> </a:t>
            </a:r>
            <a:r>
              <a:rPr lang="en-US" sz="1200" dirty="0" err="1">
                <a:latin typeface="Times New Roman"/>
                <a:cs typeface="Times New Roman"/>
              </a:rPr>
              <a:t>bir</a:t>
            </a:r>
            <a:r>
              <a:rPr lang="en-US" sz="1200" dirty="0">
                <a:latin typeface="Times New Roman"/>
                <a:cs typeface="Times New Roman"/>
              </a:rPr>
              <a:t> </a:t>
            </a:r>
            <a:r>
              <a:rPr lang="en-US" sz="1200" dirty="0" err="1">
                <a:latin typeface="Times New Roman"/>
                <a:cs typeface="Times New Roman"/>
              </a:rPr>
              <a:t>konuma</a:t>
            </a:r>
            <a:r>
              <a:rPr lang="en-US" sz="1200" dirty="0">
                <a:latin typeface="Times New Roman"/>
                <a:cs typeface="Times New Roman"/>
              </a:rPr>
              <a:t> </a:t>
            </a:r>
            <a:r>
              <a:rPr lang="en-US" sz="1200" dirty="0" err="1">
                <a:latin typeface="Times New Roman"/>
                <a:cs typeface="Times New Roman"/>
              </a:rPr>
              <a:t>sahiptir</a:t>
            </a:r>
            <a:r>
              <a:rPr lang="en-US" sz="1200" dirty="0">
                <a:latin typeface="Times New Roman"/>
                <a:cs typeface="Times New Roman"/>
              </a:rPr>
              <a:t>. </a:t>
            </a:r>
            <a:r>
              <a:rPr lang="en-US" sz="1200" dirty="0" err="1">
                <a:latin typeface="Times New Roman"/>
                <a:cs typeface="Times New Roman"/>
              </a:rPr>
              <a:t>Jeopark</a:t>
            </a:r>
            <a:r>
              <a:rPr lang="en-US" sz="1200" dirty="0">
                <a:latin typeface="Times New Roman"/>
                <a:cs typeface="Times New Roman"/>
              </a:rPr>
              <a:t> </a:t>
            </a:r>
            <a:r>
              <a:rPr lang="en-US" sz="1200" dirty="0" err="1">
                <a:latin typeface="Times New Roman"/>
                <a:cs typeface="Times New Roman"/>
              </a:rPr>
              <a:t>alanında</a:t>
            </a:r>
            <a:r>
              <a:rPr lang="en-US" sz="1200" dirty="0">
                <a:latin typeface="Times New Roman"/>
                <a:cs typeface="Times New Roman"/>
              </a:rPr>
              <a:t> </a:t>
            </a:r>
            <a:r>
              <a:rPr lang="en-US" sz="1200" dirty="0" err="1">
                <a:latin typeface="Times New Roman"/>
                <a:cs typeface="Times New Roman"/>
              </a:rPr>
              <a:t>uluslararası</a:t>
            </a:r>
            <a:r>
              <a:rPr lang="en-US" sz="1200" dirty="0">
                <a:latin typeface="Times New Roman"/>
                <a:cs typeface="Times New Roman"/>
              </a:rPr>
              <a:t> </a:t>
            </a:r>
            <a:r>
              <a:rPr lang="en-US" sz="1200" dirty="0" err="1">
                <a:latin typeface="Times New Roman"/>
                <a:cs typeface="Times New Roman"/>
              </a:rPr>
              <a:t>alanda</a:t>
            </a:r>
            <a:r>
              <a:rPr lang="en-US" sz="1200" dirty="0">
                <a:latin typeface="Times New Roman"/>
                <a:cs typeface="Times New Roman"/>
              </a:rPr>
              <a:t> nadir </a:t>
            </a:r>
            <a:r>
              <a:rPr lang="en-US" sz="1200" dirty="0" err="1">
                <a:latin typeface="Times New Roman"/>
                <a:cs typeface="Times New Roman"/>
              </a:rPr>
              <a:t>bulunan</a:t>
            </a:r>
            <a:r>
              <a:rPr lang="en-US" sz="1200" dirty="0">
                <a:latin typeface="Times New Roman"/>
                <a:cs typeface="Times New Roman"/>
              </a:rPr>
              <a:t> </a:t>
            </a:r>
            <a:r>
              <a:rPr lang="en-US" sz="1200" dirty="0" err="1">
                <a:latin typeface="Times New Roman"/>
                <a:cs typeface="Times New Roman"/>
              </a:rPr>
              <a:t>ve</a:t>
            </a:r>
            <a:r>
              <a:rPr lang="en-US" sz="1200" dirty="0">
                <a:latin typeface="Times New Roman"/>
                <a:cs typeface="Times New Roman"/>
              </a:rPr>
              <a:t> </a:t>
            </a:r>
            <a:r>
              <a:rPr lang="en-US" sz="1200" dirty="0" err="1">
                <a:latin typeface="Times New Roman"/>
                <a:cs typeface="Times New Roman"/>
              </a:rPr>
              <a:t>bilimsel</a:t>
            </a:r>
            <a:r>
              <a:rPr lang="en-US" sz="1200" dirty="0">
                <a:latin typeface="Times New Roman"/>
                <a:cs typeface="Times New Roman"/>
              </a:rPr>
              <a:t>, </a:t>
            </a:r>
            <a:r>
              <a:rPr lang="en-US" sz="1200" dirty="0" err="1">
                <a:latin typeface="Times New Roman"/>
                <a:cs typeface="Times New Roman"/>
              </a:rPr>
              <a:t>estetik</a:t>
            </a:r>
            <a:r>
              <a:rPr lang="en-US" sz="1200" dirty="0">
                <a:latin typeface="Times New Roman"/>
                <a:cs typeface="Times New Roman"/>
              </a:rPr>
              <a:t> </a:t>
            </a:r>
            <a:r>
              <a:rPr lang="en-US" sz="1200" dirty="0" err="1">
                <a:latin typeface="Times New Roman"/>
                <a:cs typeface="Times New Roman"/>
              </a:rPr>
              <a:t>ve</a:t>
            </a:r>
            <a:r>
              <a:rPr lang="en-US" sz="1200" dirty="0">
                <a:latin typeface="Times New Roman"/>
                <a:cs typeface="Times New Roman"/>
              </a:rPr>
              <a:t> </a:t>
            </a:r>
            <a:r>
              <a:rPr lang="en-US" sz="1200" dirty="0" err="1">
                <a:latin typeface="Times New Roman"/>
                <a:cs typeface="Times New Roman"/>
              </a:rPr>
              <a:t>eğitsel</a:t>
            </a:r>
            <a:r>
              <a:rPr lang="en-US" sz="1200" dirty="0">
                <a:latin typeface="Times New Roman"/>
                <a:cs typeface="Times New Roman"/>
              </a:rPr>
              <a:t> </a:t>
            </a:r>
            <a:r>
              <a:rPr lang="en-US" sz="1200" dirty="0" err="1">
                <a:latin typeface="Times New Roman"/>
                <a:cs typeface="Times New Roman"/>
              </a:rPr>
              <a:t>değer</a:t>
            </a:r>
            <a:r>
              <a:rPr lang="en-US" sz="1200" dirty="0">
                <a:latin typeface="Times New Roman"/>
                <a:cs typeface="Times New Roman"/>
              </a:rPr>
              <a:t> </a:t>
            </a:r>
            <a:r>
              <a:rPr lang="en-US" sz="1200" dirty="0" err="1">
                <a:latin typeface="Times New Roman"/>
                <a:cs typeface="Times New Roman"/>
              </a:rPr>
              <a:t>açısından</a:t>
            </a:r>
            <a:r>
              <a:rPr lang="en-US" sz="1200" dirty="0">
                <a:latin typeface="Times New Roman"/>
                <a:cs typeface="Times New Roman"/>
              </a:rPr>
              <a:t> </a:t>
            </a:r>
            <a:r>
              <a:rPr lang="en-US" sz="1200" dirty="0" err="1">
                <a:latin typeface="Times New Roman"/>
                <a:cs typeface="Times New Roman"/>
              </a:rPr>
              <a:t>üstün</a:t>
            </a:r>
            <a:r>
              <a:rPr lang="en-US" sz="1200" dirty="0">
                <a:latin typeface="Times New Roman"/>
                <a:cs typeface="Times New Roman"/>
              </a:rPr>
              <a:t> </a:t>
            </a:r>
            <a:r>
              <a:rPr lang="en-US" sz="1200" dirty="0" err="1">
                <a:latin typeface="Times New Roman"/>
                <a:cs typeface="Times New Roman"/>
              </a:rPr>
              <a:t>nitelikli</a:t>
            </a:r>
            <a:r>
              <a:rPr lang="en-US" sz="1200" dirty="0">
                <a:latin typeface="Times New Roman"/>
                <a:cs typeface="Times New Roman"/>
              </a:rPr>
              <a:t> 11 </a:t>
            </a:r>
            <a:r>
              <a:rPr lang="en-US" sz="1200" dirty="0" err="1">
                <a:latin typeface="Times New Roman"/>
                <a:cs typeface="Times New Roman"/>
              </a:rPr>
              <a:t>tematik</a:t>
            </a:r>
            <a:r>
              <a:rPr lang="en-US" sz="1200" dirty="0">
                <a:latin typeface="Times New Roman"/>
                <a:cs typeface="Times New Roman"/>
              </a:rPr>
              <a:t> 7 </a:t>
            </a:r>
            <a:r>
              <a:rPr lang="en-US" sz="1200" dirty="0" err="1">
                <a:latin typeface="Times New Roman"/>
                <a:cs typeface="Times New Roman"/>
              </a:rPr>
              <a:t>kavramsal</a:t>
            </a:r>
            <a:r>
              <a:rPr lang="en-US" sz="1200" dirty="0">
                <a:latin typeface="Times New Roman"/>
                <a:cs typeface="Times New Roman"/>
              </a:rPr>
              <a:t> </a:t>
            </a:r>
            <a:r>
              <a:rPr lang="en-US" sz="1200" dirty="0" err="1">
                <a:latin typeface="Times New Roman"/>
                <a:cs typeface="Times New Roman"/>
              </a:rPr>
              <a:t>nokta</a:t>
            </a:r>
            <a:r>
              <a:rPr lang="en-US" sz="1200" dirty="0">
                <a:latin typeface="Times New Roman"/>
                <a:cs typeface="Times New Roman"/>
              </a:rPr>
              <a:t> </a:t>
            </a:r>
            <a:r>
              <a:rPr lang="en-US" sz="1200" dirty="0" err="1">
                <a:latin typeface="Times New Roman"/>
                <a:cs typeface="Times New Roman"/>
              </a:rPr>
              <a:t>belirlenmiştir</a:t>
            </a:r>
            <a:r>
              <a:rPr lang="en-US" sz="1200" dirty="0">
                <a:latin typeface="Times New Roman"/>
                <a:cs typeface="Times New Roman"/>
              </a:rPr>
              <a:t>. Bu  </a:t>
            </a:r>
            <a:r>
              <a:rPr lang="en-US" sz="1200" dirty="0" err="1">
                <a:latin typeface="Times New Roman"/>
                <a:cs typeface="Times New Roman"/>
              </a:rPr>
              <a:t>konuyla</a:t>
            </a:r>
            <a:r>
              <a:rPr lang="en-US" sz="1200" dirty="0">
                <a:latin typeface="Times New Roman"/>
                <a:cs typeface="Times New Roman"/>
              </a:rPr>
              <a:t> </a:t>
            </a:r>
            <a:r>
              <a:rPr lang="en-US" sz="1200" dirty="0" err="1">
                <a:latin typeface="Times New Roman"/>
                <a:cs typeface="Times New Roman"/>
              </a:rPr>
              <a:t>ilgili</a:t>
            </a:r>
            <a:r>
              <a:rPr lang="en-US" sz="1200" dirty="0">
                <a:latin typeface="Times New Roman"/>
                <a:cs typeface="Times New Roman"/>
              </a:rPr>
              <a:t> </a:t>
            </a:r>
            <a:r>
              <a:rPr lang="en-US" sz="1200" dirty="0" err="1">
                <a:latin typeface="Times New Roman"/>
                <a:cs typeface="Times New Roman"/>
              </a:rPr>
              <a:t>araştırmalar</a:t>
            </a:r>
            <a:r>
              <a:rPr lang="en-US" sz="1200" dirty="0">
                <a:latin typeface="Times New Roman"/>
                <a:cs typeface="Times New Roman"/>
              </a:rPr>
              <a:t> </a:t>
            </a:r>
            <a:r>
              <a:rPr lang="en-US" sz="1200" dirty="0" err="1">
                <a:latin typeface="Times New Roman"/>
                <a:cs typeface="Times New Roman"/>
              </a:rPr>
              <a:t>devam</a:t>
            </a:r>
            <a:r>
              <a:rPr lang="en-US" sz="1200" dirty="0">
                <a:latin typeface="Times New Roman"/>
                <a:cs typeface="Times New Roman"/>
              </a:rPr>
              <a:t> </a:t>
            </a:r>
            <a:r>
              <a:rPr lang="en-US" sz="1200" dirty="0" err="1">
                <a:latin typeface="Times New Roman"/>
                <a:cs typeface="Times New Roman"/>
              </a:rPr>
              <a:t>etmektedir</a:t>
            </a:r>
            <a:r>
              <a:rPr lang="en-US" sz="1200" dirty="0">
                <a:latin typeface="Times New Roman"/>
                <a:cs typeface="Times New Roman"/>
              </a:rPr>
              <a:t>.</a:t>
            </a:r>
            <a:endParaRPr lang="tr-TR" sz="1200" dirty="0">
              <a:latin typeface="Times New Roman"/>
              <a:cs typeface="Times New Roman"/>
            </a:endParaRPr>
          </a:p>
          <a:p>
            <a:pPr algn="just"/>
            <a:endParaRPr lang="tr-TR" sz="1200" dirty="0">
              <a:latin typeface="Times New Roman"/>
              <a:cs typeface="Times New Roman"/>
            </a:endParaRPr>
          </a:p>
          <a:p>
            <a:pPr marL="0" indent="0">
              <a:buNone/>
            </a:pPr>
            <a:r>
              <a:rPr lang="en-US" sz="1200" b="1" dirty="0" err="1">
                <a:latin typeface="Times New Roman"/>
                <a:cs typeface="Times New Roman"/>
              </a:rPr>
              <a:t>AnahtarKelimeler</a:t>
            </a:r>
            <a:r>
              <a:rPr lang="en-US" sz="1200" b="1" dirty="0">
                <a:latin typeface="Times New Roman"/>
                <a:cs typeface="Times New Roman"/>
              </a:rPr>
              <a:t>: </a:t>
            </a:r>
            <a:r>
              <a:rPr lang="en-US" sz="1200" dirty="0" err="1">
                <a:latin typeface="Times New Roman"/>
                <a:cs typeface="Times New Roman"/>
              </a:rPr>
              <a:t>Jeosit</a:t>
            </a:r>
            <a:r>
              <a:rPr lang="en-US" sz="1200" dirty="0">
                <a:latin typeface="Times New Roman"/>
                <a:cs typeface="Times New Roman"/>
              </a:rPr>
              <a:t>, </a:t>
            </a:r>
            <a:r>
              <a:rPr lang="en-US" sz="1200" dirty="0" err="1">
                <a:latin typeface="Times New Roman"/>
                <a:cs typeface="Times New Roman"/>
              </a:rPr>
              <a:t>Jeomorfosit</a:t>
            </a:r>
            <a:r>
              <a:rPr lang="en-US" sz="1200" dirty="0">
                <a:latin typeface="Times New Roman"/>
                <a:cs typeface="Times New Roman"/>
              </a:rPr>
              <a:t>, </a:t>
            </a:r>
            <a:r>
              <a:rPr lang="en-US" sz="1200" dirty="0" err="1">
                <a:latin typeface="Times New Roman"/>
                <a:cs typeface="Times New Roman"/>
              </a:rPr>
              <a:t>Geoturizm</a:t>
            </a:r>
            <a:r>
              <a:rPr lang="en-US" sz="1200" dirty="0">
                <a:latin typeface="Times New Roman"/>
                <a:cs typeface="Times New Roman"/>
              </a:rPr>
              <a:t>, İda Madra </a:t>
            </a:r>
            <a:r>
              <a:rPr lang="en-US" sz="1200" dirty="0" err="1">
                <a:latin typeface="Times New Roman"/>
                <a:cs typeface="Times New Roman"/>
              </a:rPr>
              <a:t>Jeoparkı</a:t>
            </a:r>
            <a:r>
              <a:rPr lang="tr-TR" sz="1200" dirty="0">
                <a:latin typeface="Times New Roman"/>
                <a:ea typeface="+mn-lt"/>
                <a:cs typeface="Times New Roman"/>
              </a:rPr>
              <a:t> </a:t>
            </a:r>
            <a:endParaRPr lang="tr-TR" sz="1200" dirty="0">
              <a:latin typeface="Times New Roman"/>
              <a:cs typeface="Times New Roman"/>
            </a:endParaRPr>
          </a:p>
          <a:p>
            <a:pPr marL="0" indent="0">
              <a:buNone/>
            </a:pPr>
            <a:endParaRPr lang="en-US" sz="1200" dirty="0">
              <a:latin typeface="Times New Roman"/>
              <a:cs typeface="Times New Roman"/>
            </a:endParaRPr>
          </a:p>
          <a:p>
            <a:endParaRPr lang="tr-TR" sz="1200" dirty="0">
              <a:latin typeface="Times New Roman"/>
              <a:cs typeface="Times New Roman"/>
            </a:endParaRPr>
          </a:p>
        </p:txBody>
      </p:sp>
      <p:sp>
        <p:nvSpPr>
          <p:cNvPr id="9" name="Başlık 8">
            <a:extLst>
              <a:ext uri="{FF2B5EF4-FFF2-40B4-BE49-F238E27FC236}">
                <a16:creationId xmlns:a16="http://schemas.microsoft.com/office/drawing/2014/main" id="{2BE217CD-7C0F-0C2A-0E92-7BAB8BE257B9}"/>
              </a:ext>
            </a:extLst>
          </p:cNvPr>
          <p:cNvSpPr>
            <a:spLocks noGrp="1"/>
          </p:cNvSpPr>
          <p:nvPr>
            <p:ph type="title"/>
          </p:nvPr>
        </p:nvSpPr>
        <p:spPr>
          <a:xfrm>
            <a:off x="381162" y="7398295"/>
            <a:ext cx="6005262" cy="1914702"/>
          </a:xfrm>
        </p:spPr>
        <p:txBody>
          <a:bodyPr>
            <a:normAutofit/>
          </a:bodyPr>
          <a:lstStyle/>
          <a:p>
            <a:r>
              <a:rPr lang="tr-TR" sz="1200" dirty="0">
                <a:latin typeface="Times New Roman"/>
                <a:cs typeface="Times New Roman"/>
              </a:rPr>
              <a:t>*</a:t>
            </a:r>
            <a:r>
              <a:rPr lang="tr-TR" sz="1100" dirty="0">
                <a:latin typeface="Times New Roman"/>
                <a:cs typeface="Times New Roman"/>
              </a:rPr>
              <a:t>Prof. Dr., Balıkesir Üniversitesi, Fen – Edebiyat Fakültesi, Coğrafya Bölümü, </a:t>
            </a:r>
            <a:r>
              <a:rPr lang="tr-TR" sz="1100" dirty="0">
                <a:latin typeface="Times New Roman"/>
                <a:cs typeface="Times New Roman"/>
                <a:hlinkClick r:id="rId3"/>
              </a:rPr>
              <a:t>recepefe@hotmail.com</a:t>
            </a:r>
            <a:endParaRPr lang="tr-TR" sz="1100" dirty="0">
              <a:latin typeface="Times New Roman"/>
              <a:cs typeface="Times New Roman"/>
            </a:endParaRPr>
          </a:p>
          <a:p>
            <a:r>
              <a:rPr lang="tr-TR" sz="1100" dirty="0">
                <a:latin typeface="Times New Roman"/>
                <a:cs typeface="Times New Roman"/>
              </a:rPr>
              <a:t>**Prof. Dr., Balıkesir Üniversitesi, Fen – Edebiyat Fakültesi, </a:t>
            </a:r>
            <a:r>
              <a:rPr lang="tr-TR" sz="1100" dirty="0">
                <a:latin typeface="Times New Roman"/>
                <a:cs typeface="Times New Roman"/>
                <a:hlinkClick r:id="rId4"/>
              </a:rPr>
              <a:t>Coğrafya Bölümü, curebal@balikesir.edu.tr</a:t>
            </a:r>
            <a:endParaRPr lang="tr-TR" sz="1100" dirty="0">
              <a:latin typeface="Times New Roman"/>
              <a:cs typeface="Times New Roman"/>
            </a:endParaRPr>
          </a:p>
          <a:p>
            <a:r>
              <a:rPr lang="tr-TR" sz="1100" dirty="0">
                <a:latin typeface="Times New Roman"/>
                <a:cs typeface="Times New Roman"/>
              </a:rPr>
              <a:t>***Prof. Dr., Balıkesir Üniversitesi, Fen – Edebiyat Fakültesi, Coğrafya Bölümü, </a:t>
            </a:r>
            <a:r>
              <a:rPr lang="tr-TR" sz="1100" dirty="0">
                <a:latin typeface="Times New Roman"/>
                <a:cs typeface="Times New Roman"/>
                <a:hlinkClick r:id="rId5"/>
              </a:rPr>
              <a:t>asoykan@balikesir.edu.tr</a:t>
            </a:r>
            <a:endParaRPr lang="tr-TR" sz="1100" dirty="0">
              <a:latin typeface="Times New Roman"/>
              <a:cs typeface="Times New Roman"/>
            </a:endParaRPr>
          </a:p>
          <a:p>
            <a:pPr marL="171450" indent="-171450">
              <a:buFont typeface="Arial" panose="020B0604020202020204" pitchFamily="34" charset="0"/>
              <a:buChar char="•"/>
            </a:pPr>
            <a:endParaRPr lang="tr-TR" sz="1200" dirty="0">
              <a:latin typeface="Times New Roman"/>
              <a:cs typeface="Times New Roman"/>
            </a:endParaRPr>
          </a:p>
        </p:txBody>
      </p:sp>
      <p:pic>
        <p:nvPicPr>
          <p:cNvPr id="5" name="Picture 2" descr="E:\doğa sempozyumu\logo.jpg"/>
          <p:cNvPicPr>
            <a:picLocks noChangeAspect="1" noChangeArrowheads="1"/>
          </p:cNvPicPr>
          <p:nvPr/>
        </p:nvPicPr>
        <p:blipFill>
          <a:blip r:embed="rId6" cstate="print"/>
          <a:srcRect/>
          <a:stretch>
            <a:fillRect/>
          </a:stretch>
        </p:blipFill>
        <p:spPr bwMode="auto">
          <a:xfrm>
            <a:off x="231548" y="203199"/>
            <a:ext cx="1044575" cy="1044575"/>
          </a:xfrm>
          <a:prstGeom prst="rect">
            <a:avLst/>
          </a:prstGeom>
          <a:noFill/>
        </p:spPr>
      </p:pic>
    </p:spTree>
    <p:extLst>
      <p:ext uri="{BB962C8B-B14F-4D97-AF65-F5344CB8AC3E}">
        <p14:creationId xmlns:p14="http://schemas.microsoft.com/office/powerpoint/2010/main" val="245537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7F4705-B070-EB0A-2BDD-4C8EF2E0D20F}"/>
              </a:ext>
            </a:extLst>
          </p:cNvPr>
          <p:cNvSpPr>
            <a:spLocks noGrp="1"/>
          </p:cNvSpPr>
          <p:nvPr>
            <p:ph idx="1"/>
          </p:nvPr>
        </p:nvSpPr>
        <p:spPr>
          <a:xfrm>
            <a:off x="547153" y="879439"/>
            <a:ext cx="5734377" cy="6150834"/>
          </a:xfrm>
        </p:spPr>
        <p:txBody>
          <a:bodyPr vert="horz" lIns="91440" tIns="45720" rIns="91440" bIns="45720" rtlCol="0" anchor="t">
            <a:noAutofit/>
          </a:bodyPr>
          <a:lstStyle/>
          <a:p>
            <a:pPr marL="0" indent="0" algn="ctr">
              <a:buNone/>
            </a:pPr>
            <a:r>
              <a:rPr lang="tr-TR" sz="1200" b="1" dirty="0">
                <a:latin typeface="Times New Roman"/>
                <a:ea typeface="Calibri"/>
                <a:cs typeface="Times New Roman"/>
              </a:rPr>
              <a:t>DANIŞMA VE DÜZENLEME KURULU</a:t>
            </a:r>
            <a:endParaRPr lang="tr-TR" sz="1200" dirty="0">
              <a:latin typeface="Times New Roman"/>
              <a:ea typeface="Calibri"/>
              <a:cs typeface="Times New Roman"/>
            </a:endParaRPr>
          </a:p>
          <a:p>
            <a:pPr marL="0" indent="0" algn="ctr">
              <a:spcBef>
                <a:spcPts val="500"/>
              </a:spcBef>
              <a:buNone/>
            </a:pPr>
            <a:r>
              <a:rPr lang="tr-TR" sz="1200" dirty="0">
                <a:latin typeface="Times New Roman"/>
                <a:ea typeface="Calibri"/>
                <a:cs typeface="Times New Roman"/>
              </a:rPr>
              <a:t>Prof. Dr. Fatih SATIL, Balıkesir Üniversitesi</a:t>
            </a:r>
            <a:br>
              <a:rPr lang="tr-TR" sz="1200" dirty="0">
                <a:latin typeface="Times New Roman"/>
                <a:ea typeface="Calibri"/>
                <a:cs typeface="Times New Roman"/>
              </a:rPr>
            </a:br>
            <a:r>
              <a:rPr lang="tr-TR" sz="1200" dirty="0">
                <a:latin typeface="Times New Roman"/>
                <a:ea typeface="Calibri"/>
                <a:cs typeface="Times New Roman"/>
              </a:rPr>
              <a:t> Mürsel SABANCI, Balıkesir Kent Konseyi Başkanı</a:t>
            </a:r>
            <a:br>
              <a:rPr lang="tr-TR" sz="1200" dirty="0">
                <a:latin typeface="Times New Roman"/>
                <a:ea typeface="Calibri"/>
                <a:cs typeface="Times New Roman"/>
              </a:rPr>
            </a:br>
            <a:r>
              <a:rPr lang="tr-TR" sz="1200" dirty="0">
                <a:latin typeface="Times New Roman"/>
                <a:ea typeface="Calibri"/>
                <a:cs typeface="Times New Roman"/>
              </a:rPr>
              <a:t> Prof. Dr. Abdullah SOYKAN, Balıkesir Üniversitesi</a:t>
            </a:r>
            <a:br>
              <a:rPr lang="tr-TR" sz="1200" dirty="0">
                <a:latin typeface="Times New Roman"/>
                <a:ea typeface="Calibri"/>
                <a:cs typeface="Times New Roman"/>
              </a:rPr>
            </a:br>
            <a:r>
              <a:rPr lang="tr-TR" sz="1200" dirty="0">
                <a:latin typeface="Times New Roman"/>
                <a:ea typeface="Calibri"/>
                <a:cs typeface="Times New Roman"/>
              </a:rPr>
              <a:t> Prof. Dr. Ahmet KÖROĞLU, Balıkesir Üniversitesi</a:t>
            </a:r>
            <a:br>
              <a:rPr lang="tr-TR" sz="1200" dirty="0">
                <a:latin typeface="Times New Roman"/>
                <a:ea typeface="Calibri"/>
                <a:cs typeface="Times New Roman"/>
              </a:rPr>
            </a:br>
            <a:r>
              <a:rPr lang="tr-TR" sz="1200" dirty="0">
                <a:latin typeface="Times New Roman"/>
                <a:ea typeface="Calibri"/>
                <a:cs typeface="Times New Roman"/>
              </a:rPr>
              <a:t> Prof. Dr. Özlem KÖROĞLU, Balıkesir Üniversitesi</a:t>
            </a:r>
            <a:br>
              <a:rPr lang="tr-TR" sz="1200" dirty="0">
                <a:latin typeface="Times New Roman"/>
                <a:ea typeface="Calibri"/>
                <a:cs typeface="Times New Roman"/>
              </a:rPr>
            </a:br>
            <a:r>
              <a:rPr lang="tr-TR" sz="1200" dirty="0">
                <a:latin typeface="Times New Roman"/>
                <a:ea typeface="Calibri"/>
                <a:cs typeface="Times New Roman"/>
              </a:rPr>
              <a:t> Prof. Dr. Oya İnci BOLAT, Balıkesir Üniversitesi</a:t>
            </a:r>
            <a:br>
              <a:rPr lang="tr-TR" sz="1200" dirty="0">
                <a:latin typeface="Times New Roman"/>
                <a:ea typeface="Calibri"/>
                <a:cs typeface="Times New Roman"/>
              </a:rPr>
            </a:br>
            <a:r>
              <a:rPr lang="tr-TR" sz="1200" dirty="0">
                <a:latin typeface="Times New Roman"/>
                <a:ea typeface="Calibri"/>
                <a:cs typeface="Times New Roman"/>
              </a:rPr>
              <a:t> Prof. Dr. Asım SALDAMLI, Bolu Abant İzzet Baysal Üniversitesi</a:t>
            </a:r>
            <a:br>
              <a:rPr lang="tr-TR" sz="1200" dirty="0">
                <a:latin typeface="Times New Roman"/>
                <a:ea typeface="Calibri"/>
                <a:cs typeface="Times New Roman"/>
              </a:rPr>
            </a:br>
            <a:r>
              <a:rPr lang="tr-TR" sz="1200" dirty="0">
                <a:latin typeface="Times New Roman"/>
                <a:ea typeface="Calibri"/>
                <a:cs typeface="Times New Roman"/>
              </a:rPr>
              <a:t> Prof. Dr. Serdar YILMAZ, Balıkesir Üniversitesi</a:t>
            </a:r>
            <a:br>
              <a:rPr lang="tr-TR" sz="1200" dirty="0">
                <a:latin typeface="Times New Roman"/>
                <a:ea typeface="Calibri"/>
                <a:cs typeface="Times New Roman"/>
              </a:rPr>
            </a:br>
            <a:r>
              <a:rPr lang="tr-TR" sz="1200" dirty="0">
                <a:latin typeface="Times New Roman"/>
                <a:ea typeface="Calibri"/>
                <a:cs typeface="Times New Roman"/>
              </a:rPr>
              <a:t> Doç. Dr. Ali Timuçin ATAYOĞLU, İstanbul Medipol Üniversitesi</a:t>
            </a:r>
            <a:br>
              <a:rPr lang="tr-TR" sz="1200" dirty="0">
                <a:latin typeface="Times New Roman"/>
                <a:ea typeface="Calibri"/>
                <a:cs typeface="Times New Roman"/>
              </a:rPr>
            </a:br>
            <a:r>
              <a:rPr lang="tr-TR" sz="1200" dirty="0">
                <a:latin typeface="Times New Roman"/>
                <a:ea typeface="Calibri"/>
                <a:cs typeface="Times New Roman"/>
              </a:rPr>
              <a:t> Doç. Dr. Ferhat TOPBAŞ, İzmir Demokrasi Üniversitesi</a:t>
            </a:r>
            <a:br>
              <a:rPr lang="tr-TR" sz="1200" dirty="0">
                <a:latin typeface="Times New Roman"/>
                <a:ea typeface="Calibri"/>
                <a:cs typeface="Times New Roman"/>
              </a:rPr>
            </a:br>
            <a:r>
              <a:rPr lang="tr-TR" sz="1200" dirty="0">
                <a:latin typeface="Times New Roman"/>
                <a:ea typeface="Calibri"/>
                <a:cs typeface="Times New Roman"/>
              </a:rPr>
              <a:t> Doç. Dr. Sabriye ÇELİK UĞUZ, Balıkesir Üniversitesi </a:t>
            </a:r>
            <a:br>
              <a:rPr lang="tr-TR" sz="1200" dirty="0">
                <a:latin typeface="Times New Roman"/>
                <a:ea typeface="Calibri"/>
                <a:cs typeface="Times New Roman"/>
              </a:rPr>
            </a:br>
            <a:r>
              <a:rPr lang="tr-TR" sz="1200" dirty="0">
                <a:latin typeface="Times New Roman"/>
                <a:ea typeface="Calibri"/>
                <a:cs typeface="Times New Roman"/>
              </a:rPr>
              <a:t>Doç. Dr. H. Hakan OKAY, Balıkesir Üniversitesi </a:t>
            </a:r>
            <a:br>
              <a:rPr lang="tr-TR" sz="1200" dirty="0">
                <a:latin typeface="Times New Roman"/>
                <a:ea typeface="Calibri"/>
                <a:cs typeface="Times New Roman"/>
              </a:rPr>
            </a:br>
            <a:r>
              <a:rPr lang="tr-TR" sz="1200" dirty="0">
                <a:latin typeface="Times New Roman"/>
                <a:ea typeface="Calibri"/>
                <a:cs typeface="Times New Roman"/>
              </a:rPr>
              <a:t>Doç. Dr. Abdurrahman KORKMAZ, İzmir Çelebi Üniversitesi </a:t>
            </a:r>
            <a:br>
              <a:rPr lang="tr-TR" sz="1200" dirty="0">
                <a:latin typeface="Times New Roman"/>
                <a:ea typeface="Calibri"/>
                <a:cs typeface="Times New Roman"/>
              </a:rPr>
            </a:br>
            <a:r>
              <a:rPr lang="tr-TR" sz="1200" dirty="0">
                <a:latin typeface="Times New Roman"/>
                <a:ea typeface="Calibri"/>
                <a:cs typeface="Times New Roman"/>
              </a:rPr>
              <a:t>Doç. Dr. Songül ASLAN, Aydın Adnan Menderes Üniversitesi</a:t>
            </a:r>
          </a:p>
          <a:p>
            <a:pPr marL="0" indent="0" algn="ctr">
              <a:spcBef>
                <a:spcPts val="500"/>
              </a:spcBef>
              <a:buNone/>
            </a:pPr>
            <a:r>
              <a:rPr lang="tr-TR" sz="1200" dirty="0">
                <a:latin typeface="Times New Roman"/>
                <a:ea typeface="Calibri"/>
                <a:cs typeface="Times New Roman"/>
              </a:rPr>
              <a:t>Doç. Dr. Taner DALGIN, Muğla Sıtkı Koçman Üniversitesi</a:t>
            </a:r>
            <a:br>
              <a:rPr lang="tr-TR" sz="1200" dirty="0">
                <a:latin typeface="Times New Roman"/>
                <a:ea typeface="Calibri"/>
                <a:cs typeface="Times New Roman"/>
              </a:rPr>
            </a:br>
            <a:r>
              <a:rPr lang="tr-TR" sz="1200" dirty="0">
                <a:latin typeface="Times New Roman"/>
                <a:ea typeface="Calibri"/>
                <a:cs typeface="Times New Roman"/>
              </a:rPr>
              <a:t> Doç. Dr. Serap ALPER Mimar Sinan Güzel Sanatlar Üniversitesi</a:t>
            </a:r>
            <a:br>
              <a:rPr lang="tr-TR" sz="1200" dirty="0">
                <a:latin typeface="Times New Roman"/>
                <a:ea typeface="Calibri"/>
                <a:cs typeface="Times New Roman"/>
              </a:rPr>
            </a:br>
            <a:r>
              <a:rPr lang="tr-TR" sz="1200" dirty="0">
                <a:latin typeface="Times New Roman"/>
                <a:ea typeface="Calibri"/>
                <a:cs typeface="Times New Roman"/>
              </a:rPr>
              <a:t> Doç. Dr. Gizem ÖZGÜREL, Balıkesir Üniversitesi</a:t>
            </a:r>
            <a:br>
              <a:rPr lang="tr-TR" sz="1200" dirty="0">
                <a:latin typeface="Times New Roman"/>
                <a:ea typeface="Calibri"/>
                <a:cs typeface="Times New Roman"/>
              </a:rPr>
            </a:br>
            <a:r>
              <a:rPr lang="tr-TR" sz="1200" dirty="0">
                <a:latin typeface="Times New Roman"/>
                <a:ea typeface="Calibri"/>
                <a:cs typeface="Times New Roman"/>
              </a:rPr>
              <a:t> Doç. Dr. Gökçe Aysun KILIÇ, Balıkesir Üniversitesi</a:t>
            </a:r>
            <a:br>
              <a:rPr lang="tr-TR" sz="1200" dirty="0">
                <a:latin typeface="Times New Roman"/>
                <a:ea typeface="Calibri"/>
                <a:cs typeface="Times New Roman"/>
              </a:rPr>
            </a:br>
            <a:r>
              <a:rPr lang="tr-TR" sz="1200" dirty="0">
                <a:latin typeface="Times New Roman"/>
                <a:ea typeface="Calibri"/>
                <a:cs typeface="Times New Roman"/>
              </a:rPr>
              <a:t> Doç. Dr. Sami Sonat ÖZDEMİR, Balıkesir Üniversitesi</a:t>
            </a:r>
            <a:br>
              <a:rPr lang="tr-TR" sz="1200" dirty="0">
                <a:latin typeface="Times New Roman"/>
                <a:ea typeface="Calibri"/>
                <a:cs typeface="Times New Roman"/>
              </a:rPr>
            </a:br>
            <a:r>
              <a:rPr lang="tr-TR" sz="1200" dirty="0">
                <a:latin typeface="Times New Roman"/>
                <a:ea typeface="Calibri"/>
                <a:cs typeface="Times New Roman"/>
              </a:rPr>
              <a:t> Dr. Öğr. Üyesi Hüseyin Murat ÖZGEN, Mimar Sinan Güzel Sanatlar Üniversitesi</a:t>
            </a:r>
            <a:br>
              <a:rPr lang="tr-TR" sz="1200" dirty="0">
                <a:latin typeface="Times New Roman"/>
                <a:ea typeface="Calibri"/>
                <a:cs typeface="Times New Roman"/>
              </a:rPr>
            </a:br>
            <a:r>
              <a:rPr lang="tr-TR" sz="1200" dirty="0">
                <a:latin typeface="Times New Roman"/>
                <a:ea typeface="Calibri"/>
                <a:cs typeface="Times New Roman"/>
              </a:rPr>
              <a:t> Dr. Öğr. Üyesi Esat ÖZATA, Beykent Üniversitesi</a:t>
            </a:r>
            <a:br>
              <a:rPr lang="tr-TR" sz="1200" dirty="0">
                <a:latin typeface="Times New Roman"/>
                <a:ea typeface="Calibri"/>
                <a:cs typeface="Times New Roman"/>
              </a:rPr>
            </a:br>
            <a:r>
              <a:rPr lang="tr-TR" sz="1200" dirty="0">
                <a:latin typeface="Times New Roman"/>
                <a:ea typeface="Calibri"/>
                <a:cs typeface="Times New Roman"/>
              </a:rPr>
              <a:t> Dr. Öğr. Üyesi Figen ALTINER, Balıkesir Üniversitesi</a:t>
            </a:r>
            <a:br>
              <a:rPr lang="tr-TR" sz="1200" dirty="0">
                <a:latin typeface="Times New Roman"/>
                <a:ea typeface="Calibri"/>
                <a:cs typeface="Times New Roman"/>
              </a:rPr>
            </a:br>
            <a:r>
              <a:rPr lang="tr-TR" sz="1200" dirty="0">
                <a:latin typeface="Times New Roman"/>
                <a:ea typeface="Calibri"/>
                <a:cs typeface="Times New Roman"/>
              </a:rPr>
              <a:t> Dr. Öğr. Üyesi Çağla ÖZER, İstinye Üniversitesi </a:t>
            </a:r>
            <a:br>
              <a:rPr lang="tr-TR" sz="1200" dirty="0">
                <a:latin typeface="Times New Roman"/>
                <a:ea typeface="Calibri"/>
                <a:cs typeface="Times New Roman"/>
              </a:rPr>
            </a:br>
            <a:r>
              <a:rPr lang="tr-TR" sz="1200" dirty="0">
                <a:latin typeface="Times New Roman"/>
                <a:ea typeface="Calibri"/>
                <a:cs typeface="Times New Roman"/>
              </a:rPr>
              <a:t>Dr. </a:t>
            </a:r>
            <a:r>
              <a:rPr lang="tr-TR" sz="1200" dirty="0" err="1">
                <a:latin typeface="Times New Roman"/>
                <a:ea typeface="Calibri"/>
                <a:cs typeface="Times New Roman"/>
              </a:rPr>
              <a:t>Dilşen</a:t>
            </a:r>
            <a:r>
              <a:rPr lang="tr-TR" sz="1200" dirty="0">
                <a:latin typeface="Times New Roman"/>
                <a:ea typeface="Calibri"/>
                <a:cs typeface="Times New Roman"/>
              </a:rPr>
              <a:t> OKTAY ERTEM, Edremit Körfezi Zeytin Üreticileri Derneği Başkan Vekili</a:t>
            </a:r>
            <a:br>
              <a:rPr lang="tr-TR" sz="1200" dirty="0">
                <a:latin typeface="Times New Roman"/>
                <a:ea typeface="Calibri"/>
                <a:cs typeface="Times New Roman"/>
              </a:rPr>
            </a:br>
            <a:r>
              <a:rPr lang="tr-TR" sz="1200" dirty="0">
                <a:latin typeface="Times New Roman"/>
                <a:ea typeface="Calibri"/>
                <a:cs typeface="Times New Roman"/>
              </a:rPr>
              <a:t> Dr. Deniz BAĞRIAÇIK, Sosyolog-Yazar ve Bağımsız Yapımcı</a:t>
            </a:r>
            <a:br>
              <a:rPr lang="tr-TR" sz="1200" dirty="0">
                <a:latin typeface="Times New Roman"/>
                <a:ea typeface="Calibri"/>
                <a:cs typeface="Times New Roman"/>
              </a:rPr>
            </a:br>
            <a:r>
              <a:rPr lang="tr-TR" sz="1200" dirty="0">
                <a:latin typeface="Times New Roman"/>
                <a:ea typeface="Calibri"/>
                <a:cs typeface="Times New Roman"/>
              </a:rPr>
              <a:t> Arş. Gör. Dr. Emine YILMAZ, Muğla Sıtkı Koçman Üniversitesi</a:t>
            </a:r>
            <a:br>
              <a:rPr lang="tr-TR" sz="1200" dirty="0">
                <a:latin typeface="Times New Roman"/>
                <a:ea typeface="Calibri"/>
                <a:cs typeface="Times New Roman"/>
              </a:rPr>
            </a:br>
            <a:r>
              <a:rPr lang="tr-TR" sz="1200" dirty="0">
                <a:latin typeface="Times New Roman"/>
                <a:ea typeface="Calibri"/>
                <a:cs typeface="Times New Roman"/>
              </a:rPr>
              <a:t> Mustafa AYSEL, Burhaniye Ticaret Odası Başkanı</a:t>
            </a:r>
            <a:br>
              <a:rPr lang="tr-TR" sz="1200" dirty="0">
                <a:latin typeface="Times New Roman"/>
                <a:ea typeface="Calibri"/>
                <a:cs typeface="Times New Roman"/>
              </a:rPr>
            </a:br>
            <a:r>
              <a:rPr lang="tr-TR" sz="1200" dirty="0">
                <a:latin typeface="Times New Roman"/>
                <a:ea typeface="Calibri"/>
                <a:cs typeface="Times New Roman"/>
              </a:rPr>
              <a:t> Mehmet Özgü MANİSALI, Burhaniye Ticaret Odası Yönetim Kurulu Üyesi</a:t>
            </a:r>
            <a:br>
              <a:rPr lang="tr-TR" sz="1200" dirty="0">
                <a:latin typeface="Times New Roman"/>
                <a:ea typeface="Calibri"/>
                <a:cs typeface="Times New Roman"/>
              </a:rPr>
            </a:br>
            <a:r>
              <a:rPr lang="tr-TR" sz="1200" dirty="0">
                <a:latin typeface="Times New Roman"/>
                <a:ea typeface="Calibri"/>
                <a:cs typeface="Times New Roman"/>
              </a:rPr>
              <a:t> Nazım TANRIKULU, BAÇEM Müdürü</a:t>
            </a:r>
            <a:br>
              <a:rPr lang="tr-TR" sz="1200" dirty="0">
                <a:latin typeface="Times New Roman"/>
                <a:ea typeface="Calibri"/>
                <a:cs typeface="Times New Roman"/>
              </a:rPr>
            </a:br>
            <a:r>
              <a:rPr lang="tr-TR" sz="1200" dirty="0">
                <a:latin typeface="Times New Roman"/>
                <a:ea typeface="Calibri"/>
                <a:cs typeface="Times New Roman"/>
              </a:rPr>
              <a:t> Ali Rıza TARGAY, Gömeç Kent Konseyi Başkanı</a:t>
            </a:r>
            <a:br>
              <a:rPr lang="tr-TR" sz="1200" dirty="0">
                <a:latin typeface="Times New Roman"/>
                <a:ea typeface="Calibri"/>
                <a:cs typeface="Times New Roman"/>
              </a:rPr>
            </a:br>
            <a:r>
              <a:rPr lang="tr-TR" sz="1200" dirty="0">
                <a:latin typeface="Times New Roman"/>
                <a:ea typeface="Calibri"/>
                <a:cs typeface="Times New Roman"/>
              </a:rPr>
              <a:t> Kemal GİRGİN, Araştırmacı ve Tarihçi</a:t>
            </a:r>
            <a:br>
              <a:rPr lang="tr-TR" sz="1200" dirty="0">
                <a:latin typeface="Times New Roman"/>
                <a:ea typeface="Calibri"/>
                <a:cs typeface="Times New Roman"/>
              </a:rPr>
            </a:br>
            <a:r>
              <a:rPr lang="tr-TR" sz="1200" dirty="0">
                <a:latin typeface="Times New Roman"/>
                <a:ea typeface="Calibri"/>
                <a:cs typeface="Times New Roman"/>
              </a:rPr>
              <a:t> Gizem MANİSALI, </a:t>
            </a:r>
            <a:r>
              <a:rPr lang="tr-TR" sz="1200" dirty="0" err="1">
                <a:latin typeface="Times New Roman"/>
                <a:ea typeface="Calibri"/>
                <a:cs typeface="Times New Roman"/>
              </a:rPr>
              <a:t>Özem’le</a:t>
            </a:r>
            <a:r>
              <a:rPr lang="tr-TR" sz="1200" dirty="0">
                <a:latin typeface="Times New Roman"/>
                <a:ea typeface="Calibri"/>
                <a:cs typeface="Times New Roman"/>
              </a:rPr>
              <a:t> Yaşam ve </a:t>
            </a:r>
            <a:r>
              <a:rPr lang="tr-TR" sz="1200" dirty="0" err="1">
                <a:latin typeface="Times New Roman"/>
                <a:ea typeface="Calibri"/>
                <a:cs typeface="Times New Roman"/>
              </a:rPr>
              <a:t>Akkızhan</a:t>
            </a:r>
            <a:r>
              <a:rPr lang="tr-TR" sz="1200" dirty="0">
                <a:latin typeface="Times New Roman"/>
                <a:ea typeface="Calibri"/>
                <a:cs typeface="Times New Roman"/>
              </a:rPr>
              <a:t> Otel Mutfak Şefi</a:t>
            </a:r>
            <a:br>
              <a:rPr lang="tr-TR" sz="1200" dirty="0">
                <a:latin typeface="Times New Roman"/>
                <a:ea typeface="Calibri"/>
                <a:cs typeface="Times New Roman"/>
              </a:rPr>
            </a:br>
            <a:r>
              <a:rPr lang="tr-TR" sz="1200" dirty="0">
                <a:latin typeface="Times New Roman"/>
                <a:ea typeface="Calibri"/>
                <a:cs typeface="Times New Roman"/>
              </a:rPr>
              <a:t> Gülcan SAĞ, Gömeç Belediyesi, Kültür ve Sosyal İşler Müdürü</a:t>
            </a:r>
            <a:endParaRPr lang="tr-TR" dirty="0">
              <a:ea typeface="Calibri" panose="020F0502020204030204"/>
              <a:cs typeface="Calibri" panose="020F0502020204030204"/>
            </a:endParaRPr>
          </a:p>
          <a:p>
            <a:pPr marL="0" indent="0" algn="ctr">
              <a:spcBef>
                <a:spcPts val="400"/>
              </a:spcBef>
              <a:buNone/>
            </a:pPr>
            <a:endParaRPr lang="tr-TR" sz="1200" b="1" dirty="0">
              <a:latin typeface="Times New Roman"/>
              <a:ea typeface="Calibri"/>
              <a:cs typeface="Times New Roman"/>
            </a:endParaRPr>
          </a:p>
          <a:p>
            <a:pPr marL="285750" indent="-285750" algn="just">
              <a:spcBef>
                <a:spcPts val="500"/>
              </a:spcBef>
              <a:buFont typeface="Arial,Sans-Serif" panose="020B0604020202020204" pitchFamily="34" charset="0"/>
            </a:pPr>
            <a:endParaRPr lang="tr-TR" sz="1200" b="1" dirty="0">
              <a:latin typeface="Times New Roman"/>
              <a:ea typeface="Calibri"/>
              <a:cs typeface="Times New Roman"/>
            </a:endParaRPr>
          </a:p>
          <a:p>
            <a:pPr algn="ctr"/>
            <a:endParaRPr lang="tr-TR" sz="1200" b="1" dirty="0">
              <a:latin typeface="Times New Roman"/>
              <a:ea typeface="Calibri"/>
              <a:cs typeface="Times New Roman"/>
            </a:endParaRPr>
          </a:p>
          <a:p>
            <a:pPr algn="ctr"/>
            <a:endParaRPr lang="tr-TR" sz="1200" dirty="0">
              <a:latin typeface="Times New Roman"/>
              <a:ea typeface="Calibri"/>
              <a:cs typeface="Times New Roman"/>
            </a:endParaRPr>
          </a:p>
        </p:txBody>
      </p:sp>
      <p:sp>
        <p:nvSpPr>
          <p:cNvPr id="5" name="Metin kutusu 1">
            <a:extLst>
              <a:ext uri="{FF2B5EF4-FFF2-40B4-BE49-F238E27FC236}">
                <a16:creationId xmlns:a16="http://schemas.microsoft.com/office/drawing/2014/main" id="{B6C70A79-849F-56CF-AF64-067F62A10312}"/>
              </a:ext>
            </a:extLst>
          </p:cNvPr>
          <p:cNvSpPr txBox="1"/>
          <p:nvPr/>
        </p:nvSpPr>
        <p:spPr>
          <a:xfrm>
            <a:off x="693521" y="7107894"/>
            <a:ext cx="5470957" cy="19186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spcBef>
                <a:spcPts val="300"/>
              </a:spcBef>
            </a:pPr>
            <a:r>
              <a:rPr lang="tr-TR" sz="1200" b="1" dirty="0">
                <a:latin typeface="Times New Roman"/>
                <a:cs typeface="Times New Roman"/>
              </a:rPr>
              <a:t>SEKRETERYA</a:t>
            </a:r>
            <a:endParaRPr lang="tr-TR" sz="1200" dirty="0" err="1">
              <a:latin typeface="Times New Roman"/>
              <a:cs typeface="Times New Roman"/>
            </a:endParaRPr>
          </a:p>
          <a:p>
            <a:pPr marL="285750" algn="ctr">
              <a:lnSpc>
                <a:spcPct val="80000"/>
              </a:lnSpc>
              <a:spcBef>
                <a:spcPts val="300"/>
              </a:spcBef>
              <a:buFont typeface="Arial,Sans-Serif"/>
              <a:buChar char="•"/>
            </a:pPr>
            <a:r>
              <a:rPr lang="tr-TR" sz="1200" dirty="0">
                <a:latin typeface="Times New Roman"/>
                <a:cs typeface="Times New Roman"/>
              </a:rPr>
              <a:t>Ersin BAŞARAN, Gömeç Belediyesi</a:t>
            </a:r>
            <a:endParaRPr lang="en-US" sz="1200" dirty="0">
              <a:latin typeface="Times New Roman"/>
              <a:cs typeface="Times New Roman"/>
            </a:endParaRPr>
          </a:p>
          <a:p>
            <a:pPr marL="285750" algn="ctr">
              <a:lnSpc>
                <a:spcPct val="80000"/>
              </a:lnSpc>
              <a:spcBef>
                <a:spcPts val="300"/>
              </a:spcBef>
              <a:buFont typeface="Arial,Sans-Serif"/>
              <a:buChar char="•"/>
            </a:pPr>
            <a:r>
              <a:rPr lang="tr-TR" sz="1200" dirty="0">
                <a:latin typeface="Times New Roman"/>
                <a:cs typeface="Times New Roman"/>
              </a:rPr>
              <a:t>Gülcan SAĞ, Gömeç Belediyesi</a:t>
            </a:r>
            <a:endParaRPr lang="en-US" sz="1200" dirty="0">
              <a:latin typeface="Times New Roman"/>
              <a:cs typeface="Times New Roman"/>
            </a:endParaRPr>
          </a:p>
          <a:p>
            <a:pPr marL="285750" algn="ctr">
              <a:lnSpc>
                <a:spcPct val="80000"/>
              </a:lnSpc>
              <a:spcBef>
                <a:spcPts val="300"/>
              </a:spcBef>
              <a:buFont typeface="Arial,Sans-Serif"/>
              <a:buChar char="•"/>
            </a:pPr>
            <a:r>
              <a:rPr lang="tr-TR" sz="1200" dirty="0">
                <a:latin typeface="Times New Roman"/>
                <a:cs typeface="Times New Roman"/>
              </a:rPr>
              <a:t> Fehim HOROZLAR, Gömeç Belediyesi</a:t>
            </a:r>
            <a:endParaRPr lang="en-US" sz="1200" dirty="0">
              <a:latin typeface="Times New Roman"/>
              <a:cs typeface="Times New Roman"/>
            </a:endParaRPr>
          </a:p>
          <a:p>
            <a:pPr marL="285750" algn="ctr">
              <a:lnSpc>
                <a:spcPct val="80000"/>
              </a:lnSpc>
              <a:spcBef>
                <a:spcPts val="300"/>
              </a:spcBef>
              <a:buFont typeface="Arial,Sans-Serif"/>
              <a:buChar char="•"/>
            </a:pPr>
            <a:r>
              <a:rPr lang="tr-TR" sz="1200" dirty="0">
                <a:latin typeface="Times New Roman"/>
                <a:cs typeface="Times New Roman"/>
              </a:rPr>
              <a:t>Demet TOK, Gömeç Kent Konseyi</a:t>
            </a:r>
            <a:endParaRPr lang="en-US" sz="1200" dirty="0">
              <a:latin typeface="Times New Roman"/>
              <a:cs typeface="Times New Roman"/>
            </a:endParaRPr>
          </a:p>
          <a:p>
            <a:pPr marL="285750" algn="ctr">
              <a:lnSpc>
                <a:spcPct val="80000"/>
              </a:lnSpc>
              <a:spcBef>
                <a:spcPts val="300"/>
              </a:spcBef>
              <a:buFont typeface="Arial,Sans-Serif"/>
              <a:buChar char="•"/>
            </a:pPr>
            <a:r>
              <a:rPr lang="tr-TR" sz="1200" dirty="0">
                <a:latin typeface="Times New Roman"/>
                <a:cs typeface="Times New Roman"/>
              </a:rPr>
              <a:t>Harun ATAMAN, Balıkesir Üniversitesi</a:t>
            </a:r>
            <a:endParaRPr lang="en-US" sz="1200" dirty="0">
              <a:latin typeface="Times New Roman"/>
              <a:cs typeface="Times New Roman"/>
            </a:endParaRPr>
          </a:p>
          <a:p>
            <a:pPr marL="285750" algn="ctr">
              <a:lnSpc>
                <a:spcPct val="80000"/>
              </a:lnSpc>
              <a:spcBef>
                <a:spcPts val="300"/>
              </a:spcBef>
              <a:buFont typeface="Arial,Sans-Serif"/>
              <a:buChar char="•"/>
            </a:pPr>
            <a:r>
              <a:rPr lang="tr-TR" sz="1200" dirty="0">
                <a:latin typeface="Times New Roman"/>
                <a:cs typeface="Times New Roman"/>
              </a:rPr>
              <a:t>Merve KARAKAŞ, Balıkesir Üniversitesi</a:t>
            </a:r>
            <a:endParaRPr lang="en-US" sz="1200" dirty="0">
              <a:latin typeface="Times New Roman"/>
              <a:cs typeface="Times New Roman"/>
            </a:endParaRPr>
          </a:p>
          <a:p>
            <a:pPr marL="285750" algn="ctr">
              <a:lnSpc>
                <a:spcPct val="80000"/>
              </a:lnSpc>
              <a:spcBef>
                <a:spcPts val="300"/>
              </a:spcBef>
              <a:buFont typeface="Arial,Sans-Serif"/>
              <a:buChar char="•"/>
            </a:pPr>
            <a:r>
              <a:rPr lang="tr-TR" sz="1200" dirty="0">
                <a:latin typeface="Times New Roman"/>
                <a:cs typeface="Times New Roman"/>
              </a:rPr>
              <a:t>Kübra ÜRKÜN, Balıkesir Üniversitesi</a:t>
            </a:r>
            <a:endParaRPr lang="en-US" sz="1200" dirty="0">
              <a:latin typeface="Times New Roman"/>
              <a:cs typeface="Times New Roman"/>
            </a:endParaRPr>
          </a:p>
          <a:p>
            <a:pPr marL="285750" algn="ctr">
              <a:lnSpc>
                <a:spcPct val="80000"/>
              </a:lnSpc>
              <a:spcBef>
                <a:spcPts val="300"/>
              </a:spcBef>
              <a:buFont typeface="Arial,Sans-Serif"/>
              <a:buChar char="•"/>
            </a:pPr>
            <a:r>
              <a:rPr lang="tr-TR" sz="1200" dirty="0">
                <a:latin typeface="Times New Roman"/>
                <a:cs typeface="Times New Roman"/>
              </a:rPr>
              <a:t>Azra Selin GÜLER, Balıkesir Üniversitesi</a:t>
            </a:r>
            <a:endParaRPr lang="en-US" sz="1200" dirty="0">
              <a:latin typeface="Times New Roman"/>
              <a:cs typeface="Times New Roman"/>
            </a:endParaRPr>
          </a:p>
          <a:p>
            <a:pPr marL="285750" algn="ctr">
              <a:lnSpc>
                <a:spcPct val="80000"/>
              </a:lnSpc>
              <a:spcBef>
                <a:spcPts val="300"/>
              </a:spcBef>
              <a:buFont typeface="Arial,Sans-Serif"/>
              <a:buChar char="•"/>
            </a:pPr>
            <a:r>
              <a:rPr lang="tr-TR" sz="1200" dirty="0" err="1">
                <a:latin typeface="Times New Roman"/>
                <a:cs typeface="Times New Roman"/>
              </a:rPr>
              <a:t>Seznur</a:t>
            </a:r>
            <a:r>
              <a:rPr lang="tr-TR" sz="1200" dirty="0">
                <a:latin typeface="Times New Roman"/>
                <a:cs typeface="Times New Roman"/>
              </a:rPr>
              <a:t> AVAN, Balıkesir Üniversitesi</a:t>
            </a:r>
            <a:endParaRPr lang="tr-TR" dirty="0">
              <a:ea typeface="Calibri" panose="020F0502020204030204"/>
              <a:cs typeface="Calibri" panose="020F0502020204030204"/>
            </a:endParaRPr>
          </a:p>
        </p:txBody>
      </p:sp>
      <p:sp>
        <p:nvSpPr>
          <p:cNvPr id="4" name="Slayt Numarası Yer Tutucusu 3">
            <a:extLst>
              <a:ext uri="{FF2B5EF4-FFF2-40B4-BE49-F238E27FC236}">
                <a16:creationId xmlns:a16="http://schemas.microsoft.com/office/drawing/2014/main" id="{97CF646E-738A-B010-0B84-8C79F14A3603}"/>
              </a:ext>
            </a:extLst>
          </p:cNvPr>
          <p:cNvSpPr>
            <a:spLocks noGrp="1"/>
          </p:cNvSpPr>
          <p:nvPr>
            <p:ph type="sldNum" sz="quarter" idx="12"/>
          </p:nvPr>
        </p:nvSpPr>
        <p:spPr/>
        <p:txBody>
          <a:bodyPr/>
          <a:lstStyle/>
          <a:p>
            <a:fld id="{320A84BC-3F9E-4B08-9743-FC4E27FA5126}" type="slidenum">
              <a:rPr lang="tr-TR" sz="1400" smtClean="0">
                <a:latin typeface="Aptos"/>
              </a:rPr>
              <a:pPr/>
              <a:t>5</a:t>
            </a:fld>
            <a:endParaRPr lang="tr-TR" sz="1400">
              <a:latin typeface="Aptos"/>
            </a:endParaRPr>
          </a:p>
        </p:txBody>
      </p:sp>
    </p:spTree>
    <p:extLst>
      <p:ext uri="{BB962C8B-B14F-4D97-AF65-F5344CB8AC3E}">
        <p14:creationId xmlns:p14="http://schemas.microsoft.com/office/powerpoint/2010/main" val="3663340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D4EDC6-B30B-402C-A9DB-5B0AEFD75821}"/>
              </a:ext>
            </a:extLst>
          </p:cNvPr>
          <p:cNvSpPr>
            <a:spLocks noGrp="1"/>
          </p:cNvSpPr>
          <p:nvPr>
            <p:ph type="title"/>
          </p:nvPr>
        </p:nvSpPr>
        <p:spPr>
          <a:xfrm>
            <a:off x="84982" y="8262677"/>
            <a:ext cx="6740046" cy="728046"/>
          </a:xfrm>
        </p:spPr>
        <p:txBody>
          <a:bodyPr>
            <a:normAutofit/>
          </a:bodyPr>
          <a:lstStyle/>
          <a:p>
            <a:pPr>
              <a:spcBef>
                <a:spcPts val="1000"/>
              </a:spcBef>
            </a:pPr>
            <a:r>
              <a:rPr lang="tr-TR" sz="1100" dirty="0">
                <a:latin typeface="Times New Roman"/>
                <a:cs typeface="Times New Roman"/>
                <a:hlinkClick r:id="rId2"/>
              </a:rPr>
              <a:t>*</a:t>
            </a:r>
            <a:r>
              <a:rPr lang="tr-TR" sz="1100" dirty="0">
                <a:latin typeface="Times New Roman"/>
                <a:cs typeface="Times New Roman"/>
              </a:rPr>
              <a:t> Dr. Öğretim Üyesi, Balıkesir Üniversitesi Mimarlık Fakültesi Restorasyon ABD, </a:t>
            </a:r>
            <a:br>
              <a:rPr lang="tr-TR" sz="1100" dirty="0">
                <a:latin typeface="Times New Roman"/>
                <a:cs typeface="Times New Roman"/>
              </a:rPr>
            </a:br>
            <a:r>
              <a:rPr lang="tr-TR" sz="1100" dirty="0">
                <a:latin typeface="Times New Roman"/>
                <a:cs typeface="Times New Roman"/>
                <a:hlinkClick r:id="rId3"/>
              </a:rPr>
              <a:t>fdgundogdu@gmail.com</a:t>
            </a:r>
            <a:endParaRPr lang="tr-TR" sz="1100" dirty="0">
              <a:latin typeface="Times New Roman"/>
              <a:cs typeface="Times New Roman"/>
            </a:endParaRPr>
          </a:p>
          <a:p>
            <a:endParaRPr lang="tr-TR" sz="1200" dirty="0">
              <a:latin typeface="Times New Roman"/>
              <a:cs typeface="Times New Roman"/>
            </a:endParaRPr>
          </a:p>
        </p:txBody>
      </p:sp>
      <p:sp>
        <p:nvSpPr>
          <p:cNvPr id="3" name="İçerik Yer Tutucusu 2">
            <a:extLst>
              <a:ext uri="{FF2B5EF4-FFF2-40B4-BE49-F238E27FC236}">
                <a16:creationId xmlns:a16="http://schemas.microsoft.com/office/drawing/2014/main" id="{4B907173-A2A7-3C42-1C43-DFC7AB996DB3}"/>
              </a:ext>
            </a:extLst>
          </p:cNvPr>
          <p:cNvSpPr>
            <a:spLocks noGrp="1"/>
          </p:cNvSpPr>
          <p:nvPr>
            <p:ph idx="1"/>
          </p:nvPr>
        </p:nvSpPr>
        <p:spPr>
          <a:xfrm>
            <a:off x="84983" y="1541281"/>
            <a:ext cx="6624027" cy="5575852"/>
          </a:xfrm>
        </p:spPr>
        <p:txBody>
          <a:bodyPr vert="horz" lIns="91440" tIns="45720" rIns="91440" bIns="45720" rtlCol="0" anchor="t">
            <a:normAutofit/>
          </a:bodyPr>
          <a:lstStyle/>
          <a:p>
            <a:pPr marL="0" indent="0" algn="ctr">
              <a:buNone/>
            </a:pPr>
            <a:r>
              <a:rPr lang="tr-TR" sz="1200" b="1" dirty="0">
                <a:latin typeface="Times New Roman"/>
                <a:cs typeface="Times New Roman"/>
              </a:rPr>
              <a:t>GÖMEÇ BELEDİYE BAŞKANLIĞI BİNASI ÖZELİNDE KORUMA SORUNLARINA PRATİK BİR YAKLAŞIM</a:t>
            </a:r>
            <a:br>
              <a:rPr lang="tr-TR" sz="1200" b="1" dirty="0">
                <a:latin typeface="Times New Roman"/>
                <a:cs typeface="Times New Roman"/>
              </a:rPr>
            </a:br>
            <a:endParaRPr lang="tr-TR" dirty="0">
              <a:cs typeface="Calibri" panose="020F0502020204030204"/>
            </a:endParaRPr>
          </a:p>
          <a:p>
            <a:pPr marL="0" indent="0" algn="r">
              <a:buNone/>
            </a:pPr>
            <a:r>
              <a:rPr lang="tr-TR" sz="1200" dirty="0">
                <a:latin typeface="Times New Roman"/>
                <a:cs typeface="Times New Roman"/>
              </a:rPr>
              <a:t>Fevziye Deniz GÜNDOĞDU</a:t>
            </a:r>
            <a:r>
              <a:rPr lang="tr-TR" sz="1200" dirty="0">
                <a:latin typeface="Times New Roman"/>
                <a:cs typeface="Times New Roman"/>
                <a:hlinkClick r:id="rId2"/>
              </a:rPr>
              <a:t>*</a:t>
            </a:r>
            <a:endParaRPr lang="tr-TR" dirty="0">
              <a:cs typeface="Calibri" panose="020F0502020204030204"/>
            </a:endParaRPr>
          </a:p>
          <a:p>
            <a:endParaRPr lang="tr-TR" dirty="0"/>
          </a:p>
          <a:p>
            <a:pPr marL="0" indent="0">
              <a:buNone/>
            </a:pPr>
            <a:r>
              <a:rPr lang="tr-TR" sz="1200" b="1" dirty="0">
                <a:latin typeface="Times New Roman"/>
                <a:cs typeface="Times New Roman"/>
              </a:rPr>
              <a:t>ÖZET</a:t>
            </a:r>
            <a:endParaRPr lang="tr-TR" dirty="0"/>
          </a:p>
          <a:p>
            <a:pPr marL="0" indent="0" algn="just">
              <a:buNone/>
            </a:pPr>
            <a:r>
              <a:rPr lang="tr-TR" sz="1200" dirty="0">
                <a:latin typeface="Times New Roman"/>
                <a:cs typeface="Times New Roman"/>
              </a:rPr>
              <a:t>Gömeç İlçesi, Balıkesir ilinin Edremit körfezini çevreleyen kıyı ve kırsal kavuşumunun yarattığı kendine özgü bir inşa tekniğine sahiptir. Deprem ve sel olaylarının etkisini yoğun olarak hissettirdiği bu coğrafyada, malzeme özellikleriyle de harmanlanarak kendine özgü bir dil oluşmuştur. Bu geleneksel mirasın diğer unsurları olan zanaat mirası hızla unutulmaktadır. Kente dair tüm hizmetler ise gelenekselin tümden reddedildiği yeni bir iskan anlayışına göre şekillendirilmektedir. Bu durum, tarihi çevreler ve geleneksel mimari için karşılaşabilecekleri en büyük tehdidi oluşturmaktadır. Giderek kentsel altyapı içine gömülen, üzerinden bakan yüksek katların arasında ezilen miras, gözümüzün önünden silindiğinden daha büyük bir hızla gönüllerimizden de düşmektedir. Görünen o ki ivedilikle bu gidişin önünün kesilmesi ancak sorunların en temeldeki kökeninin hızla teşhis edilmesidir. Kentsel ve kırsal mimari mirasın sayısının fazlalığı ise en hızlı, pratik, düşük maliyetli ancak etkin çözümlerin üretilmesini zorunlu kılmaktadır. Bu çalışmanın amacı, yöresel bazda geleneksel yapım teknikleri, malzeme ve altyapı uygulamalarının incelenerek küçük bir müdahale kılavuzu hazırlamanın mümkün olduğunu göstermektir. </a:t>
            </a:r>
            <a:endParaRPr lang="tr-TR" dirty="0"/>
          </a:p>
          <a:p>
            <a:pPr marL="0" indent="0" algn="just">
              <a:buNone/>
            </a:pPr>
            <a:r>
              <a:rPr lang="tr-TR" sz="1200" b="1" dirty="0">
                <a:latin typeface="Times New Roman"/>
                <a:cs typeface="Times New Roman"/>
              </a:rPr>
              <a:t>Anahtar Kelimeler: </a:t>
            </a:r>
            <a:r>
              <a:rPr lang="tr-TR" sz="1200" dirty="0">
                <a:latin typeface="Times New Roman"/>
                <a:cs typeface="Times New Roman"/>
              </a:rPr>
              <a:t>Geleneksel Mimari, Koruma, Kültür Varlığı, Miras. </a:t>
            </a:r>
            <a:endParaRPr lang="tr-TR" dirty="0">
              <a:cs typeface="Calibri" panose="020F0502020204030204"/>
            </a:endParaRPr>
          </a:p>
        </p:txBody>
      </p:sp>
      <p:sp>
        <p:nvSpPr>
          <p:cNvPr id="4" name="Slayt Numarası Yer Tutucusu 3">
            <a:extLst>
              <a:ext uri="{FF2B5EF4-FFF2-40B4-BE49-F238E27FC236}">
                <a16:creationId xmlns:a16="http://schemas.microsoft.com/office/drawing/2014/main" id="{FAAEE75C-C264-93EF-AD2D-7C9DD55A370D}"/>
              </a:ext>
            </a:extLst>
          </p:cNvPr>
          <p:cNvSpPr>
            <a:spLocks noGrp="1"/>
          </p:cNvSpPr>
          <p:nvPr>
            <p:ph type="sldNum" sz="quarter" idx="12"/>
          </p:nvPr>
        </p:nvSpPr>
        <p:spPr/>
        <p:txBody>
          <a:bodyPr/>
          <a:lstStyle/>
          <a:p>
            <a:fld id="{320A84BC-3F9E-4B08-9743-FC4E27FA5126}" type="slidenum">
              <a:rPr lang="tr-TR" sz="1600" smtClean="0">
                <a:latin typeface="Aptos"/>
              </a:rPr>
              <a:pPr/>
              <a:t>50</a:t>
            </a:fld>
            <a:endParaRPr lang="tr-TR" sz="1600">
              <a:latin typeface="Aptos"/>
            </a:endParaRPr>
          </a:p>
        </p:txBody>
      </p:sp>
      <p:pic>
        <p:nvPicPr>
          <p:cNvPr id="5" name="Picture 2" descr="E:\doğa sempozyumu\logo.jpg"/>
          <p:cNvPicPr>
            <a:picLocks noChangeAspect="1" noChangeArrowheads="1"/>
          </p:cNvPicPr>
          <p:nvPr/>
        </p:nvPicPr>
        <p:blipFill>
          <a:blip r:embed="rId4"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120885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C2E0E4-FE0D-5FF7-C273-E14A728E3ED7}"/>
              </a:ext>
            </a:extLst>
          </p:cNvPr>
          <p:cNvSpPr>
            <a:spLocks noGrp="1"/>
          </p:cNvSpPr>
          <p:nvPr>
            <p:ph type="title"/>
          </p:nvPr>
        </p:nvSpPr>
        <p:spPr>
          <a:xfrm>
            <a:off x="123537" y="8301461"/>
            <a:ext cx="6624028" cy="534570"/>
          </a:xfrm>
        </p:spPr>
        <p:txBody>
          <a:bodyPr>
            <a:normAutofit/>
          </a:bodyPr>
          <a:lstStyle/>
          <a:p>
            <a:pPr>
              <a:spcBef>
                <a:spcPts val="1000"/>
              </a:spcBef>
            </a:pPr>
            <a:r>
              <a:rPr lang="tr-TR" sz="1100" dirty="0">
                <a:latin typeface="Times New Roman"/>
                <a:cs typeface="Times New Roman"/>
                <a:hlinkClick r:id="rId2"/>
              </a:rPr>
              <a:t>*</a:t>
            </a:r>
            <a:r>
              <a:rPr lang="tr-TR" sz="1100" dirty="0">
                <a:latin typeface="Times New Roman"/>
                <a:cs typeface="Times New Roman"/>
              </a:rPr>
              <a:t> Gazi Üniversitesi, Mimarlık Fakültesi, Mimarlık Bölümü, ANKARA, </a:t>
            </a:r>
            <a:r>
              <a:rPr lang="tr-TR" sz="1100" dirty="0">
                <a:latin typeface="Times New Roman"/>
                <a:cs typeface="Times New Roman"/>
                <a:hlinkClick r:id="rId3"/>
              </a:rPr>
              <a:t>ilkimdmrbs@gmail.com</a:t>
            </a:r>
            <a:endParaRPr lang="tr-TR" sz="1100" dirty="0">
              <a:latin typeface="Calibri"/>
              <a:cs typeface="Calibri"/>
            </a:endParaRPr>
          </a:p>
        </p:txBody>
      </p:sp>
      <p:sp>
        <p:nvSpPr>
          <p:cNvPr id="3" name="İçerik Yer Tutucusu 2">
            <a:extLst>
              <a:ext uri="{FF2B5EF4-FFF2-40B4-BE49-F238E27FC236}">
                <a16:creationId xmlns:a16="http://schemas.microsoft.com/office/drawing/2014/main" id="{B4741A1F-7279-EB38-582A-1FA319BBC5C9}"/>
              </a:ext>
            </a:extLst>
          </p:cNvPr>
          <p:cNvSpPr>
            <a:spLocks noGrp="1"/>
          </p:cNvSpPr>
          <p:nvPr>
            <p:ph idx="1"/>
          </p:nvPr>
        </p:nvSpPr>
        <p:spPr>
          <a:xfrm>
            <a:off x="72099" y="1283461"/>
            <a:ext cx="6495119" cy="5575852"/>
          </a:xfrm>
        </p:spPr>
        <p:txBody>
          <a:bodyPr vert="horz" lIns="91440" tIns="45720" rIns="91440" bIns="45720" rtlCol="0" anchor="t">
            <a:normAutofit/>
          </a:bodyPr>
          <a:lstStyle/>
          <a:p>
            <a:pPr marL="0" indent="0" algn="ctr">
              <a:buNone/>
            </a:pPr>
            <a:r>
              <a:rPr lang="tr-TR" sz="1200" b="1" dirty="0">
                <a:latin typeface="Times New Roman"/>
                <a:cs typeface="Times New Roman"/>
              </a:rPr>
              <a:t>GÖMEÇ’TE BİR UYGULAMA ÖNERİSİ: ÇOCUK VE SÜRDÜRÜLEBİLİRLİK</a:t>
            </a:r>
            <a:endParaRPr lang="tr-TR" sz="1200" dirty="0">
              <a:latin typeface="Times New Roman"/>
              <a:cs typeface="Times New Roman"/>
            </a:endParaRPr>
          </a:p>
          <a:p>
            <a:pPr algn="ctr"/>
            <a:endParaRPr lang="tr-TR" sz="1200" dirty="0">
              <a:latin typeface="Times New Roman"/>
              <a:cs typeface="Times New Roman"/>
            </a:endParaRPr>
          </a:p>
          <a:p>
            <a:pPr algn="ctr"/>
            <a:endParaRPr lang="tr-TR" sz="1200" dirty="0">
              <a:latin typeface="Times New Roman"/>
              <a:cs typeface="Times New Roman"/>
            </a:endParaRPr>
          </a:p>
          <a:p>
            <a:pPr marL="0" indent="0" algn="r">
              <a:buNone/>
            </a:pPr>
            <a:r>
              <a:rPr lang="tr-TR" sz="1200" dirty="0">
                <a:latin typeface="Times New Roman"/>
                <a:cs typeface="Times New Roman"/>
              </a:rPr>
              <a:t>İlkim AKAR</a:t>
            </a:r>
            <a:r>
              <a:rPr lang="tr-TR" sz="1200" dirty="0">
                <a:latin typeface="Times New Roman"/>
                <a:cs typeface="Times New Roman"/>
                <a:hlinkClick r:id="rId2"/>
              </a:rPr>
              <a:t>*</a:t>
            </a:r>
            <a:endParaRPr lang="tr-TR" sz="1200" dirty="0">
              <a:latin typeface="Times New Roman"/>
              <a:cs typeface="Times New Roman"/>
            </a:endParaRPr>
          </a:p>
          <a:p>
            <a:endParaRPr lang="tr-TR" sz="1200" dirty="0">
              <a:latin typeface="Times New Roman"/>
              <a:cs typeface="Times New Roman"/>
            </a:endParaRPr>
          </a:p>
          <a:p>
            <a:pPr marL="0" indent="0">
              <a:buNone/>
            </a:pPr>
            <a:r>
              <a:rPr lang="tr-TR" sz="1200" b="1" dirty="0">
                <a:latin typeface="Times New Roman"/>
                <a:cs typeface="Times New Roman"/>
              </a:rPr>
              <a:t>ÖZET </a:t>
            </a:r>
            <a:endParaRPr lang="tr-TR" sz="1200" dirty="0">
              <a:latin typeface="Times New Roman"/>
              <a:cs typeface="Times New Roman"/>
            </a:endParaRPr>
          </a:p>
          <a:p>
            <a:endParaRPr lang="tr-TR" sz="1200" dirty="0">
              <a:latin typeface="Times New Roman"/>
              <a:cs typeface="Times New Roman"/>
            </a:endParaRPr>
          </a:p>
          <a:p>
            <a:pPr marL="0" indent="0" algn="just">
              <a:buNone/>
            </a:pPr>
            <a:r>
              <a:rPr lang="tr-TR" sz="1200" dirty="0">
                <a:latin typeface="Times New Roman"/>
                <a:cs typeface="Times New Roman"/>
              </a:rPr>
              <a:t>Günümüz insanlığının karşı karşıya kaldığı en büyük sorun olarak küresel kaynakların hızla tükeniyor olması ve ekolojik dengenin bozulmasıyla birlikte gelen küresel ısınma problemi gösterilebilmektedir. Tükenen kaynakların yerine konamıyor olması ile birlikte insanlık sürdürülebilirlik konusunda bilinçlendirilmeye ve farkındalık kazanmaya başlamıştır. Bu konudaki çalışmalar günümüzde hala yeterli seviyeye ulaşmamış olsa da uluslararası ölçekte bu alandaki eğitim çalışmaları devam etmektedir. Bir diğer kavram olan ‘sürdürülebilir kalkınma’ kavramı ise, günümüz insanının ihtiyaçlarını karşılarken gelecek nesilleri de düşünerek kaynak verimliliğini artırmaya yönelik çalışmaları ifade eder. Sürdürülebilirlik, bireysel ölçekte başlaması gereken bir olgu iken, ancak uluslararası yaygınlıkla devam ettiğinde küresel kazanımlar sağlanabilir. Bireyden başlar fakat bireylere bağlı kalmadan işleyebilen bir sistem olmaya geçiş yapabilmelidir. Diğer bir deyişle, ‘sürdürülebilirlik’ sürdürülebilir olmalıdır. Bu bilincin sürdürülebilirliği ise gelecek kuşaklara aktarılmasıyla mümkün kılınabilir. Bu anlamda erken çocukluk döneminde verilecek olan sürdürülebilirlik eğitiminin geleceğe yapılacak en büyük yatırımlardan biri olduğunu söylemek yanlış olmaz. Bu çalışma bu kavramlar üzerinden çocuklara sürdürülebilirlik eğitiminin verilebilmesini, yaşayan ve dönüşen kamusal mekanlarla mümkün kılabilmek adına bir öneri sunmaktadır. Montessori eğitim sisteminden faydalanılarak çocukların aktif olduğu kamusal bir oyun parkı ile çocuklara ekolojik dengelerin farkındalığını kazandırmak ise bu çalışmanın amacını oluşturmaktadır.</a:t>
            </a:r>
          </a:p>
          <a:p>
            <a:pPr marL="0" indent="0" algn="just">
              <a:buNone/>
            </a:pPr>
            <a:r>
              <a:rPr lang="tr-TR" sz="1200" b="1" dirty="0">
                <a:latin typeface="Times New Roman"/>
                <a:cs typeface="Times New Roman"/>
              </a:rPr>
              <a:t>Anahtar Kelimeler:</a:t>
            </a:r>
            <a:r>
              <a:rPr lang="tr-TR" sz="1200" dirty="0">
                <a:latin typeface="Times New Roman"/>
                <a:cs typeface="Times New Roman"/>
              </a:rPr>
              <a:t> Sürdürülebilirlik, Çocuk Parkı, Gömeç</a:t>
            </a:r>
          </a:p>
          <a:p>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1D00A15D-5CC9-AA94-854A-9B128F39740B}"/>
              </a:ext>
            </a:extLst>
          </p:cNvPr>
          <p:cNvSpPr>
            <a:spLocks noGrp="1"/>
          </p:cNvSpPr>
          <p:nvPr>
            <p:ph type="sldNum" sz="quarter" idx="12"/>
          </p:nvPr>
        </p:nvSpPr>
        <p:spPr/>
        <p:txBody>
          <a:bodyPr/>
          <a:lstStyle/>
          <a:p>
            <a:fld id="{320A84BC-3F9E-4B08-9743-FC4E27FA5126}" type="slidenum">
              <a:rPr lang="tr-TR" sz="1600" smtClean="0">
                <a:latin typeface="Aptos"/>
              </a:rPr>
              <a:pPr/>
              <a:t>51</a:t>
            </a:fld>
            <a:endParaRPr lang="tr-TR" sz="1600">
              <a:latin typeface="Aptos"/>
            </a:endParaRPr>
          </a:p>
        </p:txBody>
      </p:sp>
      <p:pic>
        <p:nvPicPr>
          <p:cNvPr id="5" name="Picture 2" descr="E:\doğa sempozyumu\logo.jpg"/>
          <p:cNvPicPr>
            <a:picLocks noChangeAspect="1" noChangeArrowheads="1"/>
          </p:cNvPicPr>
          <p:nvPr/>
        </p:nvPicPr>
        <p:blipFill>
          <a:blip r:embed="rId4" cstate="print"/>
          <a:srcRect/>
          <a:stretch>
            <a:fillRect/>
          </a:stretch>
        </p:blipFill>
        <p:spPr bwMode="auto">
          <a:xfrm>
            <a:off x="217036" y="217715"/>
            <a:ext cx="1044575" cy="1044575"/>
          </a:xfrm>
          <a:prstGeom prst="rect">
            <a:avLst/>
          </a:prstGeom>
          <a:noFill/>
        </p:spPr>
      </p:pic>
    </p:spTree>
    <p:extLst>
      <p:ext uri="{BB962C8B-B14F-4D97-AF65-F5344CB8AC3E}">
        <p14:creationId xmlns:p14="http://schemas.microsoft.com/office/powerpoint/2010/main" val="3219169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C64E7F-AF7A-3939-7197-051C10550206}"/>
              </a:ext>
            </a:extLst>
          </p:cNvPr>
          <p:cNvSpPr>
            <a:spLocks noGrp="1"/>
          </p:cNvSpPr>
          <p:nvPr>
            <p:ph type="title"/>
          </p:nvPr>
        </p:nvSpPr>
        <p:spPr>
          <a:xfrm>
            <a:off x="123633" y="7849479"/>
            <a:ext cx="5915025" cy="882828"/>
          </a:xfrm>
        </p:spPr>
        <p:txBody>
          <a:bodyPr/>
          <a:lstStyle/>
          <a:p>
            <a:pPr>
              <a:spcBef>
                <a:spcPts val="1000"/>
              </a:spcBef>
            </a:pPr>
            <a:r>
              <a:rPr lang="tr-TR" sz="1100" dirty="0">
                <a:latin typeface="Times New Roman"/>
                <a:cs typeface="Times New Roman"/>
                <a:hlinkClick r:id="rId2"/>
              </a:rPr>
              <a:t>*</a:t>
            </a:r>
            <a:r>
              <a:rPr lang="tr-TR" sz="1100" dirty="0">
                <a:latin typeface="Times New Roman"/>
                <a:cs typeface="Times New Roman"/>
              </a:rPr>
              <a:t>Jeoloji Mühendisi, </a:t>
            </a:r>
            <a:r>
              <a:rPr lang="tr-TR" sz="1100" dirty="0">
                <a:latin typeface="Times New Roman"/>
                <a:cs typeface="Times New Roman"/>
                <a:hlinkClick r:id="rId3"/>
              </a:rPr>
              <a:t>ardaerden@hotmail.com</a:t>
            </a:r>
            <a:r>
              <a:rPr lang="tr-TR" sz="1100" dirty="0">
                <a:latin typeface="Times New Roman"/>
                <a:cs typeface="Times New Roman"/>
              </a:rPr>
              <a:t> </a:t>
            </a:r>
          </a:p>
          <a:p>
            <a:pPr>
              <a:spcBef>
                <a:spcPts val="1000"/>
              </a:spcBef>
            </a:pPr>
            <a:r>
              <a:rPr lang="tr-TR" sz="1100" dirty="0">
                <a:latin typeface="Times New Roman"/>
                <a:cs typeface="Times New Roman"/>
                <a:hlinkClick r:id="rId2"/>
              </a:rPr>
              <a:t>**</a:t>
            </a:r>
            <a:r>
              <a:rPr lang="tr-TR" sz="1100" dirty="0">
                <a:latin typeface="Times New Roman"/>
                <a:cs typeface="Times New Roman"/>
              </a:rPr>
              <a:t>Prof. Dr., Jeoloji Mühendisi, </a:t>
            </a:r>
            <a:r>
              <a:rPr lang="tr-TR" sz="1100" dirty="0">
                <a:latin typeface="Times New Roman"/>
                <a:cs typeface="Times New Roman"/>
                <a:hlinkClick r:id="rId4"/>
              </a:rPr>
              <a:t>fazloban0204@gmail.com</a:t>
            </a:r>
            <a:r>
              <a:rPr lang="tr-TR" sz="1100" dirty="0">
                <a:latin typeface="Times New Roman"/>
                <a:cs typeface="Times New Roman"/>
              </a:rPr>
              <a:t>. </a:t>
            </a:r>
          </a:p>
        </p:txBody>
      </p:sp>
      <p:sp>
        <p:nvSpPr>
          <p:cNvPr id="3" name="İçerik Yer Tutucusu 2">
            <a:extLst>
              <a:ext uri="{FF2B5EF4-FFF2-40B4-BE49-F238E27FC236}">
                <a16:creationId xmlns:a16="http://schemas.microsoft.com/office/drawing/2014/main" id="{8E11431C-C4B1-100F-A299-2266ED1B7FF8}"/>
              </a:ext>
            </a:extLst>
          </p:cNvPr>
          <p:cNvSpPr>
            <a:spLocks noGrp="1"/>
          </p:cNvSpPr>
          <p:nvPr>
            <p:ph idx="1"/>
          </p:nvPr>
        </p:nvSpPr>
        <p:spPr>
          <a:xfrm>
            <a:off x="123633" y="1206115"/>
            <a:ext cx="6469337" cy="6285266"/>
          </a:xfrm>
        </p:spPr>
        <p:txBody>
          <a:bodyPr vert="horz" lIns="91440" tIns="45720" rIns="91440" bIns="45720" rtlCol="0" anchor="t">
            <a:normAutofit/>
          </a:bodyPr>
          <a:lstStyle/>
          <a:p>
            <a:pPr marL="0" indent="0" algn="ctr">
              <a:buNone/>
            </a:pPr>
            <a:r>
              <a:rPr lang="tr-TR" sz="1200" b="1" dirty="0">
                <a:latin typeface="Times New Roman"/>
                <a:ea typeface="+mn-lt"/>
                <a:cs typeface="Times New Roman"/>
              </a:rPr>
              <a:t>GÖMEÇ YÖRESİ JEOTERMAL POTANSİYELİ VE OLASI EKONOMİK KATKILARI </a:t>
            </a:r>
            <a:endParaRPr lang="tr-TR" sz="1200" dirty="0">
              <a:latin typeface="Times New Roman"/>
              <a:cs typeface="Times New Roman"/>
            </a:endParaRPr>
          </a:p>
          <a:p>
            <a:pPr algn="r"/>
            <a:endParaRPr lang="tr-TR" sz="1200" dirty="0">
              <a:latin typeface="Times New Roman"/>
              <a:cs typeface="Times New Roman"/>
            </a:endParaRPr>
          </a:p>
          <a:p>
            <a:pPr algn="r"/>
            <a:endParaRPr lang="tr-TR" sz="1200" dirty="0">
              <a:latin typeface="Times New Roman"/>
              <a:cs typeface="Times New Roman"/>
            </a:endParaRPr>
          </a:p>
          <a:p>
            <a:pPr marL="0" indent="0" algn="r">
              <a:buNone/>
            </a:pPr>
            <a:r>
              <a:rPr lang="tr-TR" sz="1200" dirty="0">
                <a:latin typeface="Times New Roman"/>
                <a:ea typeface="+mn-lt"/>
                <a:cs typeface="Times New Roman"/>
              </a:rPr>
              <a:t>Arda ERDEN</a:t>
            </a:r>
            <a:r>
              <a:rPr lang="tr-TR" sz="1200" dirty="0">
                <a:latin typeface="Times New Roman"/>
                <a:ea typeface="+mn-lt"/>
                <a:cs typeface="Times New Roman"/>
                <a:hlinkClick r:id="rId2"/>
              </a:rPr>
              <a:t>*</a:t>
            </a:r>
            <a:r>
              <a:rPr lang="tr-TR" sz="1200" dirty="0">
                <a:latin typeface="Times New Roman"/>
                <a:ea typeface="+mn-lt"/>
                <a:cs typeface="Times New Roman"/>
              </a:rPr>
              <a:t>  </a:t>
            </a:r>
            <a:endParaRPr lang="tr-TR" sz="1200" dirty="0">
              <a:latin typeface="Times New Roman"/>
              <a:cs typeface="Times New Roman"/>
            </a:endParaRPr>
          </a:p>
          <a:p>
            <a:pPr marL="0" indent="0" algn="r">
              <a:buNone/>
            </a:pPr>
            <a:r>
              <a:rPr lang="tr-TR" sz="1200" dirty="0">
                <a:latin typeface="Times New Roman"/>
                <a:ea typeface="+mn-lt"/>
                <a:cs typeface="Times New Roman"/>
              </a:rPr>
              <a:t>Fazlı ÇOBAN</a:t>
            </a:r>
            <a:r>
              <a:rPr lang="tr-TR" sz="1200" dirty="0">
                <a:latin typeface="Times New Roman"/>
                <a:ea typeface="+mn-lt"/>
                <a:cs typeface="Times New Roman"/>
                <a:hlinkClick r:id="rId2"/>
              </a:rPr>
              <a:t>**</a:t>
            </a:r>
            <a:r>
              <a:rPr lang="tr-TR" sz="1200" dirty="0">
                <a:latin typeface="Times New Roman"/>
                <a:ea typeface="+mn-lt"/>
                <a:cs typeface="Times New Roman"/>
              </a:rPr>
              <a:t> </a:t>
            </a:r>
            <a:endParaRPr lang="tr-TR" sz="1200" dirty="0">
              <a:latin typeface="Times New Roman"/>
              <a:cs typeface="Times New Roman"/>
            </a:endParaRPr>
          </a:p>
          <a:p>
            <a:pPr algn="just"/>
            <a:endParaRPr lang="tr-TR" sz="1200" dirty="0">
              <a:latin typeface="Times New Roman"/>
              <a:cs typeface="Times New Roman"/>
            </a:endParaRPr>
          </a:p>
          <a:p>
            <a:pPr algn="just"/>
            <a:endParaRPr lang="tr-TR" sz="1200" dirty="0">
              <a:latin typeface="Times New Roman"/>
              <a:cs typeface="Times New Roman"/>
            </a:endParaRPr>
          </a:p>
          <a:p>
            <a:pPr marL="0" indent="0" algn="just">
              <a:buNone/>
            </a:pPr>
            <a:r>
              <a:rPr lang="tr-TR" sz="1200" b="1" dirty="0">
                <a:latin typeface="Times New Roman"/>
                <a:ea typeface="+mn-lt"/>
                <a:cs typeface="Times New Roman"/>
              </a:rPr>
              <a:t>ÖZET </a:t>
            </a:r>
            <a:endParaRPr lang="tr-TR" sz="1200" dirty="0">
              <a:latin typeface="Times New Roman"/>
              <a:cs typeface="Times New Roman"/>
            </a:endParaRPr>
          </a:p>
          <a:p>
            <a:pPr marL="0" indent="0" algn="just">
              <a:buNone/>
            </a:pPr>
            <a:r>
              <a:rPr lang="tr-TR" sz="1200" dirty="0">
                <a:latin typeface="Times New Roman"/>
                <a:ea typeface="+mn-lt"/>
                <a:cs typeface="Times New Roman"/>
              </a:rPr>
              <a:t>Balıkesir ili, Körfez bölgesinde Gömeç yöresine, jeotermal potansiyel olarak baktığımızda; Kuzeybatısında Ayvacık-Güre sahaları, Güneybatısında Dikili sahaları ve batısında ise Midilli sahalarının potansiyelleri hep yüksek iken, Gömeç yöresi potansiyeli, henüz yeni yeni burada özünü vermeye gayret ettiğimiz çalışmalar kapsamında gözlem altına alınmaya çalışılmıştır. Öncelikle inceleme bölgesinin tektonik yapısı ortaya konmuş, var olan rejyonal ve yerel jeoloji, jeofizik, jeokimya ve hidroloji </a:t>
            </a:r>
            <a:r>
              <a:rPr lang="tr-TR" sz="1200" dirty="0" err="1">
                <a:latin typeface="Times New Roman"/>
                <a:ea typeface="+mn-lt"/>
                <a:cs typeface="Times New Roman"/>
              </a:rPr>
              <a:t>veritabanı</a:t>
            </a:r>
            <a:r>
              <a:rPr lang="tr-TR" sz="1200" dirty="0">
                <a:latin typeface="Times New Roman"/>
                <a:ea typeface="+mn-lt"/>
                <a:cs typeface="Times New Roman"/>
              </a:rPr>
              <a:t> oluşturulmuştur. Bu </a:t>
            </a:r>
            <a:r>
              <a:rPr lang="tr-TR" sz="1200" dirty="0" err="1">
                <a:latin typeface="Times New Roman"/>
                <a:ea typeface="+mn-lt"/>
                <a:cs typeface="Times New Roman"/>
              </a:rPr>
              <a:t>veritabanı</a:t>
            </a:r>
            <a:r>
              <a:rPr lang="tr-TR" sz="1200" dirty="0">
                <a:latin typeface="Times New Roman"/>
                <a:ea typeface="+mn-lt"/>
                <a:cs typeface="Times New Roman"/>
              </a:rPr>
              <a:t> </a:t>
            </a:r>
            <a:r>
              <a:rPr lang="tr-TR" sz="1200" dirty="0" err="1">
                <a:latin typeface="Times New Roman"/>
                <a:ea typeface="+mn-lt"/>
                <a:cs typeface="Times New Roman"/>
              </a:rPr>
              <a:t>integre</a:t>
            </a:r>
            <a:r>
              <a:rPr lang="tr-TR" sz="1200" dirty="0">
                <a:latin typeface="Times New Roman"/>
                <a:ea typeface="+mn-lt"/>
                <a:cs typeface="Times New Roman"/>
              </a:rPr>
              <a:t> yorumlanmış ve olası yeraltı kavramsal modeller oluşturulmuştur. Gömeç yöresinde bugüne dek belirlenen 4 lokasyonda derin sondaj lokasyonları belirlenmiş ve bu sondaj kuyuları işletme ruhsatları haline dönüştürülmüştür. Gömeç, Karaağaç mahallesinde, 2018 yılında bitirilen sıcak su kuyusundan, (İGJ-1) 637 metrede 39,5 º C sıcaklık ve 15 </a:t>
            </a:r>
            <a:r>
              <a:rPr lang="tr-TR" sz="1200" dirty="0" err="1">
                <a:latin typeface="Times New Roman"/>
                <a:ea typeface="+mn-lt"/>
                <a:cs typeface="Times New Roman"/>
              </a:rPr>
              <a:t>lt</a:t>
            </a:r>
            <a:r>
              <a:rPr lang="tr-TR" sz="1200" dirty="0">
                <a:latin typeface="Times New Roman"/>
                <a:ea typeface="+mn-lt"/>
                <a:cs typeface="Times New Roman"/>
              </a:rPr>
              <a:t>/sn debide ve yanında diğer sıcak su kuyusundan (İGJ-2) 756 metrede 33 º C sıcaklık ve 0,4 </a:t>
            </a:r>
            <a:r>
              <a:rPr lang="tr-TR" sz="1200" dirty="0" err="1">
                <a:latin typeface="Times New Roman"/>
                <a:ea typeface="+mn-lt"/>
                <a:cs typeface="Times New Roman"/>
              </a:rPr>
              <a:t>lt</a:t>
            </a:r>
            <a:r>
              <a:rPr lang="tr-TR" sz="1200" dirty="0">
                <a:latin typeface="Times New Roman"/>
                <a:ea typeface="+mn-lt"/>
                <a:cs typeface="Times New Roman"/>
              </a:rPr>
              <a:t>/sn debide sıcak su çıkarılmıştır. Karaağaç mahallesinde, 2014 yılında bitirilen sıcak su kuyusundan (VMK-1) 780 metrede 54 °C sıcaklıkta ve 8 </a:t>
            </a:r>
            <a:r>
              <a:rPr lang="tr-TR" sz="1200" dirty="0" err="1">
                <a:latin typeface="Times New Roman"/>
                <a:ea typeface="+mn-lt"/>
                <a:cs typeface="Times New Roman"/>
              </a:rPr>
              <a:t>lt</a:t>
            </a:r>
            <a:r>
              <a:rPr lang="tr-TR" sz="1200" dirty="0">
                <a:latin typeface="Times New Roman"/>
                <a:ea typeface="+mn-lt"/>
                <a:cs typeface="Times New Roman"/>
              </a:rPr>
              <a:t>/sn debide sıcak su çıkarılmıştır. Karaağaç mahallesinde, 2018 yılında bitirilen (BGK 2011/9 Ilıca) 750 metrede 33,3 º C sıcaklık ve 30 </a:t>
            </a:r>
            <a:r>
              <a:rPr lang="tr-TR" sz="1200" dirty="0" err="1">
                <a:latin typeface="Times New Roman"/>
                <a:ea typeface="+mn-lt"/>
                <a:cs typeface="Times New Roman"/>
              </a:rPr>
              <a:t>lt</a:t>
            </a:r>
            <a:r>
              <a:rPr lang="tr-TR" sz="1200" dirty="0">
                <a:latin typeface="Times New Roman"/>
                <a:ea typeface="+mn-lt"/>
                <a:cs typeface="Times New Roman"/>
              </a:rPr>
              <a:t>/sn debide sıcak su çıkarılmış ve tüm kuyulardan yüksek mineralizasyon da su alınmıştır. Gömeç çevresinde bulunan diğer ilçelerde ki sıcak su kuyularının da varlığı göz önüne alındığında, yörenin sağlık turizmi başta olmak üzere, birçok endüstriyel kullanım alanında ülke ve kent ekonomisine vereceği katkı bugünden planlanmalıdır. </a:t>
            </a:r>
            <a:endParaRPr lang="tr-TR" sz="1200" dirty="0">
              <a:latin typeface="Times New Roman"/>
              <a:cs typeface="Times New Roman"/>
            </a:endParaRPr>
          </a:p>
          <a:p>
            <a:pPr marL="0" indent="0" algn="just">
              <a:buNone/>
            </a:pPr>
            <a:r>
              <a:rPr lang="tr-TR" sz="1200" b="1" dirty="0">
                <a:latin typeface="Times New Roman"/>
                <a:ea typeface="+mn-lt"/>
                <a:cs typeface="Times New Roman"/>
              </a:rPr>
              <a:t>Anahtar Kelimeler:</a:t>
            </a:r>
            <a:r>
              <a:rPr lang="tr-TR" sz="1200" dirty="0">
                <a:latin typeface="Times New Roman"/>
                <a:ea typeface="+mn-lt"/>
                <a:cs typeface="Times New Roman"/>
              </a:rPr>
              <a:t> Gömeç, Jeotermal Potansiyel, Sağlık Turizmi, Jeoloji. </a:t>
            </a:r>
            <a:endParaRPr lang="tr-TR" sz="1200" dirty="0">
              <a:latin typeface="Times New Roman"/>
              <a:cs typeface="Times New Roman"/>
            </a:endParaRPr>
          </a:p>
          <a:p>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1A38934B-2909-BCA2-963C-997427DC8554}"/>
              </a:ext>
            </a:extLst>
          </p:cNvPr>
          <p:cNvSpPr>
            <a:spLocks noGrp="1"/>
          </p:cNvSpPr>
          <p:nvPr>
            <p:ph type="sldNum" sz="quarter" idx="12"/>
          </p:nvPr>
        </p:nvSpPr>
        <p:spPr/>
        <p:txBody>
          <a:bodyPr/>
          <a:lstStyle/>
          <a:p>
            <a:fld id="{320A84BC-3F9E-4B08-9743-FC4E27FA5126}" type="slidenum">
              <a:rPr lang="tr-TR" sz="1600" smtClean="0">
                <a:latin typeface="Aptos"/>
              </a:rPr>
              <a:pPr/>
              <a:t>52</a:t>
            </a:fld>
            <a:endParaRPr lang="tr-TR" sz="1600">
              <a:latin typeface="Aptos"/>
            </a:endParaRPr>
          </a:p>
        </p:txBody>
      </p:sp>
      <p:pic>
        <p:nvPicPr>
          <p:cNvPr id="5" name="Picture 2" descr="E:\doğa sempozyumu\logo.jpg"/>
          <p:cNvPicPr>
            <a:picLocks noChangeAspect="1" noChangeArrowheads="1"/>
          </p:cNvPicPr>
          <p:nvPr/>
        </p:nvPicPr>
        <p:blipFill>
          <a:blip r:embed="rId5" cstate="print"/>
          <a:srcRect/>
          <a:stretch>
            <a:fillRect/>
          </a:stretch>
        </p:blipFill>
        <p:spPr bwMode="auto">
          <a:xfrm>
            <a:off x="231548" y="159657"/>
            <a:ext cx="1044575" cy="1044575"/>
          </a:xfrm>
          <a:prstGeom prst="rect">
            <a:avLst/>
          </a:prstGeom>
          <a:noFill/>
        </p:spPr>
      </p:pic>
    </p:spTree>
    <p:extLst>
      <p:ext uri="{BB962C8B-B14F-4D97-AF65-F5344CB8AC3E}">
        <p14:creationId xmlns:p14="http://schemas.microsoft.com/office/powerpoint/2010/main" val="2603327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2C6A8F-370A-782C-54D3-24999F34E680}"/>
              </a:ext>
            </a:extLst>
          </p:cNvPr>
          <p:cNvSpPr>
            <a:spLocks noGrp="1"/>
          </p:cNvSpPr>
          <p:nvPr>
            <p:ph type="title"/>
          </p:nvPr>
        </p:nvSpPr>
        <p:spPr>
          <a:xfrm>
            <a:off x="162283" y="8314375"/>
            <a:ext cx="5915025" cy="495874"/>
          </a:xfrm>
        </p:spPr>
        <p:txBody>
          <a:bodyPr>
            <a:normAutofit/>
          </a:bodyPr>
          <a:lstStyle/>
          <a:p>
            <a:r>
              <a:rPr lang="tr-TR" sz="1100" dirty="0">
                <a:latin typeface="Times New Roman"/>
                <a:cs typeface="Times New Roman"/>
              </a:rPr>
              <a:t>*Afyon Lisesi, Tarih Öğretmeni, </a:t>
            </a:r>
            <a:r>
              <a:rPr lang="tr-TR" sz="1100" dirty="0">
                <a:latin typeface="Times New Roman"/>
                <a:cs typeface="Times New Roman"/>
                <a:hlinkClick r:id="rId2"/>
              </a:rPr>
              <a:t>hardal.oglu66@hotmail.com</a:t>
            </a:r>
            <a:endParaRPr lang="tr-TR" sz="1100" dirty="0">
              <a:latin typeface="Times New Roman"/>
              <a:cs typeface="Times New Roman"/>
            </a:endParaRPr>
          </a:p>
        </p:txBody>
      </p:sp>
      <p:sp>
        <p:nvSpPr>
          <p:cNvPr id="3" name="İçerik Yer Tutucusu 2">
            <a:extLst>
              <a:ext uri="{FF2B5EF4-FFF2-40B4-BE49-F238E27FC236}">
                <a16:creationId xmlns:a16="http://schemas.microsoft.com/office/drawing/2014/main" id="{6A05EA10-9AF5-FF8C-7771-F1023F64C62C}"/>
              </a:ext>
            </a:extLst>
          </p:cNvPr>
          <p:cNvSpPr>
            <a:spLocks noGrp="1"/>
          </p:cNvSpPr>
          <p:nvPr>
            <p:ph idx="1"/>
          </p:nvPr>
        </p:nvSpPr>
        <p:spPr>
          <a:xfrm>
            <a:off x="162283" y="2559668"/>
            <a:ext cx="6520900" cy="4337602"/>
          </a:xfrm>
        </p:spPr>
        <p:txBody>
          <a:bodyPr vert="horz" lIns="91440" tIns="45720" rIns="91440" bIns="45720" rtlCol="0" anchor="t">
            <a:normAutofit/>
          </a:bodyPr>
          <a:lstStyle/>
          <a:p>
            <a:pPr marL="0" indent="0" algn="ctr">
              <a:buNone/>
            </a:pPr>
            <a:r>
              <a:rPr lang="tr-TR" sz="1200" b="1" dirty="0">
                <a:latin typeface="Times New Roman"/>
                <a:ea typeface="Times New Roman"/>
                <a:cs typeface="Times New Roman"/>
              </a:rPr>
              <a:t>GÖMEÇ VE ÇEVRESİNDE YÖRÜK İSKÂNI</a:t>
            </a:r>
            <a:endParaRPr lang="tr-TR" sz="1200" dirty="0">
              <a:latin typeface="Times New Roman"/>
              <a:cs typeface="Times New Roman"/>
            </a:endParaRPr>
          </a:p>
          <a:p>
            <a:pPr algn="ctr"/>
            <a:endParaRPr lang="tr-TR" sz="1200" b="1" dirty="0">
              <a:latin typeface="Times New Roman"/>
              <a:cs typeface="Times New Roman"/>
            </a:endParaRPr>
          </a:p>
          <a:p>
            <a:pPr marL="0" indent="0" algn="ctr">
              <a:buNone/>
            </a:pPr>
            <a:endParaRPr lang="tr-TR" sz="1200" dirty="0">
              <a:latin typeface="Times New Roman"/>
              <a:cs typeface="Times New Roman"/>
            </a:endParaRPr>
          </a:p>
          <a:p>
            <a:pPr marL="0" indent="0" algn="r">
              <a:buNone/>
            </a:pPr>
            <a:r>
              <a:rPr lang="tr-TR" sz="1200" dirty="0">
                <a:latin typeface="Times New Roman"/>
                <a:ea typeface="Times New Roman"/>
                <a:cs typeface="Times New Roman"/>
              </a:rPr>
              <a:t>Ramazan BALKAN</a:t>
            </a:r>
            <a:r>
              <a:rPr lang="tr-TR" sz="1200" dirty="0">
                <a:latin typeface="Times New Roman"/>
                <a:ea typeface="Times New Roman"/>
                <a:cs typeface="Times New Roman"/>
                <a:hlinkClick r:id="" action="ppaction://noaction"/>
              </a:rPr>
              <a:t>*</a:t>
            </a:r>
            <a:endParaRPr lang="tr-TR" sz="1200" dirty="0">
              <a:latin typeface="Times New Roman"/>
              <a:ea typeface="Times New Roman"/>
              <a:cs typeface="Times New Roman"/>
            </a:endParaRPr>
          </a:p>
          <a:p>
            <a:pPr algn="just"/>
            <a:endParaRPr lang="tr-TR" sz="1200" b="1" dirty="0">
              <a:latin typeface="Times New Roman"/>
              <a:ea typeface="Times New Roman"/>
              <a:cs typeface="Times New Roman"/>
            </a:endParaRPr>
          </a:p>
          <a:p>
            <a:pPr algn="just"/>
            <a:endParaRPr lang="tr-TR" sz="1200" b="1" dirty="0">
              <a:latin typeface="Times New Roman"/>
              <a:ea typeface="Times New Roman"/>
              <a:cs typeface="Times New Roman"/>
            </a:endParaRPr>
          </a:p>
          <a:p>
            <a:pPr marL="0" indent="0" algn="just">
              <a:buNone/>
            </a:pPr>
            <a:r>
              <a:rPr lang="tr-TR" sz="1200" b="1" dirty="0">
                <a:latin typeface="Times New Roman"/>
                <a:ea typeface="Times New Roman"/>
                <a:cs typeface="Times New Roman"/>
              </a:rPr>
              <a:t>ÖZET</a:t>
            </a:r>
          </a:p>
          <a:p>
            <a:pPr marL="0" indent="0" algn="just">
              <a:buNone/>
            </a:pPr>
            <a:r>
              <a:rPr lang="tr-TR" sz="1200" dirty="0">
                <a:latin typeface="Times New Roman"/>
                <a:ea typeface="Times New Roman"/>
                <a:cs typeface="Times New Roman"/>
              </a:rPr>
              <a:t>Gömeç ve çevresi Yörük iskânlarının yoğun olarak yapıldığı yörelerden birisidir. 1841 tarih ve 1237 numaralı Nüfus ve İskân Defteri’ndeki kayıtlara göre Gömeç, Burhaniye ve Ayvalık çevresinde 45 iskân mahalli mevcuttur. Bu iskân mahallerinden 15 tanesinde </a:t>
            </a:r>
            <a:r>
              <a:rPr lang="tr-TR" sz="1200" dirty="0" err="1">
                <a:latin typeface="Times New Roman"/>
                <a:ea typeface="Times New Roman"/>
                <a:cs typeface="Times New Roman"/>
              </a:rPr>
              <a:t>Kılaz</a:t>
            </a:r>
            <a:r>
              <a:rPr lang="tr-TR" sz="1200" dirty="0">
                <a:latin typeface="Times New Roman"/>
                <a:ea typeface="Times New Roman"/>
                <a:cs typeface="Times New Roman"/>
              </a:rPr>
              <a:t>, 15 tanesinde Söğütlü, 8 tanesinde </a:t>
            </a:r>
            <a:r>
              <a:rPr lang="tr-TR" sz="1200" dirty="0" err="1">
                <a:latin typeface="Times New Roman"/>
                <a:ea typeface="Times New Roman"/>
                <a:cs typeface="Times New Roman"/>
              </a:rPr>
              <a:t>Yağcıbedirli</a:t>
            </a:r>
            <a:r>
              <a:rPr lang="tr-TR" sz="1200" dirty="0">
                <a:latin typeface="Times New Roman"/>
                <a:ea typeface="Times New Roman"/>
                <a:cs typeface="Times New Roman"/>
              </a:rPr>
              <a:t>, 5 tanesinde Kirli Kubaş, 2 tanesinde Selimler Yörükleri iskân edilmiştir. Yine bu iskân mahallerinde perakende olarak </a:t>
            </a:r>
            <a:r>
              <a:rPr lang="tr-TR" sz="1200" dirty="0" err="1">
                <a:latin typeface="Times New Roman"/>
                <a:ea typeface="Times New Roman"/>
                <a:cs typeface="Times New Roman"/>
              </a:rPr>
              <a:t>Karakocalı</a:t>
            </a:r>
            <a:r>
              <a:rPr lang="tr-TR" sz="1200" dirty="0">
                <a:latin typeface="Times New Roman"/>
                <a:ea typeface="Times New Roman"/>
                <a:cs typeface="Times New Roman"/>
              </a:rPr>
              <a:t>, </a:t>
            </a:r>
            <a:r>
              <a:rPr lang="tr-TR" sz="1200" dirty="0" err="1">
                <a:latin typeface="Times New Roman"/>
                <a:ea typeface="Times New Roman"/>
                <a:cs typeface="Times New Roman"/>
              </a:rPr>
              <a:t>İnciklli</a:t>
            </a:r>
            <a:r>
              <a:rPr lang="tr-TR" sz="1200" dirty="0">
                <a:latin typeface="Times New Roman"/>
                <a:ea typeface="Times New Roman"/>
                <a:cs typeface="Times New Roman"/>
              </a:rPr>
              <a:t>, </a:t>
            </a:r>
            <a:r>
              <a:rPr lang="tr-TR" sz="1200" dirty="0" err="1">
                <a:latin typeface="Times New Roman"/>
                <a:ea typeface="Times New Roman"/>
                <a:cs typeface="Times New Roman"/>
              </a:rPr>
              <a:t>Kağanlı</a:t>
            </a:r>
            <a:r>
              <a:rPr lang="tr-TR" sz="1200" dirty="0">
                <a:latin typeface="Times New Roman"/>
                <a:ea typeface="Times New Roman"/>
                <a:cs typeface="Times New Roman"/>
              </a:rPr>
              <a:t>, Karakeçili gibi diğer Yörük oymakları da küçük obalar halinde iskân edilmiştir. Tanzimat döneminde başlatılan bu iskân faaliyetleri sonucu bölgede göçebe yaşam büyük oranda son bulmuştur.</a:t>
            </a:r>
          </a:p>
          <a:p>
            <a:pPr marL="0" indent="0" algn="just">
              <a:buNone/>
            </a:pPr>
            <a:r>
              <a:rPr lang="tr-TR" sz="1200" b="1" dirty="0">
                <a:latin typeface="Times New Roman"/>
                <a:ea typeface="Times New Roman"/>
                <a:cs typeface="Times New Roman"/>
              </a:rPr>
              <a:t>Anahtar Kelimeler:</a:t>
            </a:r>
            <a:r>
              <a:rPr lang="tr-TR" sz="1200" dirty="0">
                <a:latin typeface="Times New Roman"/>
                <a:ea typeface="Times New Roman"/>
                <a:cs typeface="Times New Roman"/>
              </a:rPr>
              <a:t> Gömeç, Yörük, İskân, Nüfus, Kaza.</a:t>
            </a:r>
          </a:p>
          <a:p>
            <a:pPr marL="0" indent="0">
              <a:buNone/>
            </a:pPr>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0B7587E9-C428-89CF-9D73-046AF8D1CBE7}"/>
              </a:ext>
            </a:extLst>
          </p:cNvPr>
          <p:cNvSpPr>
            <a:spLocks noGrp="1"/>
          </p:cNvSpPr>
          <p:nvPr>
            <p:ph type="sldNum" sz="quarter" idx="12"/>
          </p:nvPr>
        </p:nvSpPr>
        <p:spPr/>
        <p:txBody>
          <a:bodyPr/>
          <a:lstStyle/>
          <a:p>
            <a:fld id="{320A84BC-3F9E-4B08-9743-FC4E27FA5126}" type="slidenum">
              <a:rPr lang="tr-TR" sz="1600" smtClean="0">
                <a:latin typeface="Aptos"/>
              </a:rPr>
              <a:pPr/>
              <a:t>53</a:t>
            </a:fld>
            <a:endParaRPr lang="tr-TR" sz="1600">
              <a:latin typeface="Aptos"/>
            </a:endParaRPr>
          </a:p>
        </p:txBody>
      </p:sp>
      <p:pic>
        <p:nvPicPr>
          <p:cNvPr id="5" name="Picture 2" descr="E:\doğa sempozyumu\logo.jpg"/>
          <p:cNvPicPr>
            <a:picLocks noChangeAspect="1" noChangeArrowheads="1"/>
          </p:cNvPicPr>
          <p:nvPr/>
        </p:nvPicPr>
        <p:blipFill>
          <a:blip r:embed="rId3"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1008397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BD6DA31-F7EE-9191-98C1-EB7FF1C30EA5}"/>
              </a:ext>
            </a:extLst>
          </p:cNvPr>
          <p:cNvSpPr>
            <a:spLocks noGrp="1"/>
          </p:cNvSpPr>
          <p:nvPr>
            <p:ph idx="1"/>
          </p:nvPr>
        </p:nvSpPr>
        <p:spPr>
          <a:xfrm>
            <a:off x="59216" y="1206115"/>
            <a:ext cx="6740046" cy="7162360"/>
          </a:xfrm>
        </p:spPr>
        <p:txBody>
          <a:bodyPr vert="horz" lIns="91440" tIns="45720" rIns="91440" bIns="45720" rtlCol="0" anchor="t">
            <a:noAutofit/>
          </a:bodyPr>
          <a:lstStyle/>
          <a:p>
            <a:pPr marL="0" indent="0" algn="ctr">
              <a:buNone/>
            </a:pPr>
            <a:r>
              <a:rPr lang="tr-TR" sz="1200" b="1" dirty="0">
                <a:latin typeface="Times New Roman"/>
                <a:ea typeface="+mn-lt"/>
                <a:cs typeface="Times New Roman"/>
              </a:rPr>
              <a:t>TELDEN AYAKKABI BAĞLAMINDA GÖSTERGE ÜRETİMİ:</a:t>
            </a:r>
            <a:br>
              <a:rPr lang="tr-TR" sz="1200" b="1" dirty="0">
                <a:latin typeface="Times New Roman"/>
                <a:ea typeface="+mn-lt"/>
                <a:cs typeface="Times New Roman"/>
              </a:rPr>
            </a:br>
            <a:r>
              <a:rPr lang="tr-TR" sz="1200" b="1" dirty="0">
                <a:latin typeface="Times New Roman"/>
                <a:ea typeface="+mn-lt"/>
                <a:cs typeface="Times New Roman"/>
              </a:rPr>
              <a:t>KÜRESEL SANAT KORİDORUNDA GÖMEÇ DURAĞI</a:t>
            </a:r>
            <a:endParaRPr lang="tr-TR" sz="1200" dirty="0">
              <a:latin typeface="Times New Roman"/>
              <a:cs typeface="Times New Roman"/>
            </a:endParaRPr>
          </a:p>
          <a:p>
            <a:pPr marL="0" indent="0" algn="r">
              <a:buNone/>
            </a:pPr>
            <a:r>
              <a:rPr lang="tr-TR" sz="1200" dirty="0">
                <a:latin typeface="Times New Roman"/>
                <a:ea typeface="+mn-lt"/>
                <a:cs typeface="Times New Roman"/>
              </a:rPr>
              <a:t>Songül ASLAN</a:t>
            </a:r>
            <a:r>
              <a:rPr lang="tr-TR" sz="1200" dirty="0">
                <a:latin typeface="Times New Roman"/>
                <a:ea typeface="+mn-lt"/>
                <a:cs typeface="Times New Roman"/>
                <a:hlinkClick r:id="rId2"/>
              </a:rPr>
              <a:t>*</a:t>
            </a:r>
            <a:endParaRPr lang="tr-TR" sz="1200" dirty="0">
              <a:latin typeface="Times New Roman"/>
              <a:cs typeface="Times New Roman"/>
            </a:endParaRPr>
          </a:p>
          <a:p>
            <a:endParaRPr lang="tr-TR" sz="1200" dirty="0">
              <a:latin typeface="Times New Roman"/>
              <a:cs typeface="Times New Roman"/>
            </a:endParaRPr>
          </a:p>
          <a:p>
            <a:pPr marL="0" indent="0" algn="just">
              <a:buNone/>
            </a:pPr>
            <a:r>
              <a:rPr lang="tr-TR" sz="1200" b="1" dirty="0">
                <a:latin typeface="Times New Roman"/>
                <a:ea typeface="+mn-lt"/>
                <a:cs typeface="Times New Roman"/>
              </a:rPr>
              <a:t>ÖZET</a:t>
            </a:r>
            <a:endParaRPr lang="tr-TR" sz="1200" dirty="0">
              <a:latin typeface="Times New Roman"/>
              <a:cs typeface="Times New Roman"/>
            </a:endParaRPr>
          </a:p>
          <a:p>
            <a:pPr marL="0" indent="0" algn="just">
              <a:buNone/>
            </a:pPr>
            <a:r>
              <a:rPr lang="tr-TR" sz="1200" dirty="0">
                <a:latin typeface="Times New Roman"/>
                <a:ea typeface="+mn-lt"/>
                <a:cs typeface="Times New Roman"/>
              </a:rPr>
              <a:t>“Enstalasyon (yerleştirme sanatı), bilinen ve gelenekselin dışında, çevre ile bağlantılı ve bir mekan için yaratılan, izleyicinin olması gereken bir sanat türüdür. Bu sanat türünün kökleri kavramsal sanata hatta Marcel </a:t>
            </a:r>
            <a:r>
              <a:rPr lang="tr-TR" sz="1200" dirty="0" err="1">
                <a:latin typeface="Times New Roman"/>
                <a:ea typeface="+mn-lt"/>
                <a:cs typeface="Times New Roman"/>
              </a:rPr>
              <a:t>Duchamp’ın</a:t>
            </a:r>
            <a:r>
              <a:rPr lang="tr-TR" sz="1200" dirty="0">
                <a:latin typeface="Times New Roman"/>
                <a:ea typeface="+mn-lt"/>
                <a:cs typeface="Times New Roman"/>
              </a:rPr>
              <a:t> (20. yüzyıl) yapımlarına kadar gitmektedir. Sanat yapıtına yeni bir bakış açısı getiren enstalasyon, izleyicinin standart rolünü de değiştirmiştir. Enstalasyon kavramı; kurma, düzenleme gibi anlamlara karşılık gelmektedir. Sanattaki enstalasyon anlayışı, bazı nesnelerin ‘</a:t>
            </a:r>
            <a:r>
              <a:rPr lang="tr-TR" sz="1200" dirty="0" err="1">
                <a:latin typeface="Times New Roman"/>
                <a:ea typeface="+mn-lt"/>
                <a:cs typeface="Times New Roman"/>
              </a:rPr>
              <a:t>mekan’da</a:t>
            </a:r>
            <a:r>
              <a:rPr lang="tr-TR" sz="1200" dirty="0">
                <a:latin typeface="Times New Roman"/>
                <a:ea typeface="+mn-lt"/>
                <a:cs typeface="Times New Roman"/>
              </a:rPr>
              <a:t> kurulup düzenlenmesiyle oluşan bir sanattır. Bu sanat türünde, günlük hayatta sıradan görünen bazı nesneler, sanatçının kendi sentezi ve hayal gücüyle bambaşka sanat yapıtlarına dönüşmektedir”.</a:t>
            </a:r>
            <a:r>
              <a:rPr lang="tr-TR" sz="1200" dirty="0">
                <a:latin typeface="Times New Roman"/>
                <a:ea typeface="+mn-lt"/>
                <a:cs typeface="Times New Roman"/>
                <a:hlinkClick r:id="rId2"/>
              </a:rPr>
              <a:t>*</a:t>
            </a:r>
            <a:r>
              <a:rPr lang="tr-TR" sz="1200" dirty="0">
                <a:latin typeface="Times New Roman"/>
                <a:ea typeface="+mn-lt"/>
                <a:cs typeface="Times New Roman"/>
              </a:rPr>
              <a:t> Resim ve Enstalasyon Sanatçısı Ahmet Dilek bu sanat anlayışını benimsemiş bir sanatçıdır. Kitle Sanatının dünyadaki öncülerinden biri de olan sanatçı, parçadan bütüne giden ve tıpkı yaşam ve ölümün bir taraftan çoğaltırken diğer taraftan eksilttiği varlıklarını ve onların birbirleriyle etkileşimlerinin süreç ve sonuçlarını gözlemlemekte bu gözlemlerini tele aktarmaktadır. Tek sözle yaşam enerjimizi simgeleyen telden ayakkabı strüktürü anlam arayışına aracılık eden bir araçtır. Sanatçı bu aracı kullanarak bu en temel karşıtlığı soyuttan somuta, somuttan soyuta aktarma çabası göstermektedir. Çalışmasının ilkesi, geçmişin ve şimdinin etkisiyle doğanın, doğal yaşamın ve insanın vardığı noktayı kendisine yakalatmak; insanın insan olma/olamama durumundan kaynaklı bozduğu ya da maruz kaldığı bugünkü yaşamını, geçmişini bir veri bankası gibi kullanarak, eğer isterse değiştirebileceğini </a:t>
            </a:r>
            <a:r>
              <a:rPr lang="tr-TR" sz="1200" dirty="0" err="1">
                <a:latin typeface="Times New Roman"/>
                <a:ea typeface="+mn-lt"/>
                <a:cs typeface="Times New Roman"/>
              </a:rPr>
              <a:t>deneyimletmek</a:t>
            </a:r>
            <a:r>
              <a:rPr lang="tr-TR" sz="1200" dirty="0">
                <a:latin typeface="Times New Roman"/>
                <a:ea typeface="+mn-lt"/>
                <a:cs typeface="Times New Roman"/>
              </a:rPr>
              <a:t>, basit ya da karmaşık olsun ileriye doğru atılabilmiş istendik ve bilinçli her bir adımın yaşamı değiştirip dönüştürebileceğine olan inancını insanda canlandırmaktır. Bu canlandırmada “sanat” / “sanatçı” göstergeye estetik dokunuşunu katar ve onu soyutlar. Bu çabadan çıkan her bir ürün çağdaş bir göstergedir. Gösterge orada olmayan şeyi görünür kılan başka bir şeydir. İnsansa tam olarak bu göstergeyle anlamın arasında yer alır. Bireysel ya da kitlesel üretilen her bir gösterge gerek anda gerekse gelecekte anlamlandırmaya gereksinim duyar. Zira, özellikle de yapay göstergelerde gösteren ile gösterilen arasındaki ilişki ya da bağıntı doğal değildir. Göstergebilim en temel tanımıyla göstergeleri anlamlandırmayı amaçlayan bir dizi kavram ve yöntem bütünüdür. Tüm araçlarını anlamın katmanlarını aralamak ve onun oluşum koşullarını diğer bir deyişle nasılını bulmaya kullanır. Gösterge belli bir uzamda, belli bir zaman diliminde, belli kişilerce ve belli bir niyetle üretilir ve yaşamda karşılığı olan bir gerçekliğe gönderme yapan bir ileti taşır.  Bu çalışmada, sanatçı Ahmet Dilek’in uzamı Disiplinler arası Gömeç Buluşmaları: Doğal ve Kültürel Miras Vizyonu Sempozyumu kapsamında Balıkesir Gömeç ilçesi olmuştur. Burada geniş katılımlı atölye çalışmaları sırasında, katılımcılara telden ayakkabı modellemeleri yaptırırken bir taraftan da üretilen göstergenin iletisi oluşturulmakta, diğer yandan da bireylerin yaşadıkları toplum, coğrafya ve kültürlerinin değerlerine dikkat çekebilecek yaratımlarda bulunabilecekleri kavratılmaktadır. Yine daha önce sözünü ettiğimiz durumların üzerinde yaşadıkları uzama dönük olanlarını Gömeç özelinde fark etmeleri sağlanmaktadır. </a:t>
            </a:r>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895E5BB9-2916-16BC-9337-92DD254691E9}"/>
              </a:ext>
            </a:extLst>
          </p:cNvPr>
          <p:cNvSpPr>
            <a:spLocks noGrp="1"/>
          </p:cNvSpPr>
          <p:nvPr>
            <p:ph type="sldNum" sz="quarter" idx="12"/>
          </p:nvPr>
        </p:nvSpPr>
        <p:spPr/>
        <p:txBody>
          <a:bodyPr/>
          <a:lstStyle/>
          <a:p>
            <a:fld id="{320A84BC-3F9E-4B08-9743-FC4E27FA5126}" type="slidenum">
              <a:rPr lang="tr-TR" sz="1600" smtClean="0">
                <a:latin typeface="Aptos"/>
              </a:rPr>
              <a:pPr/>
              <a:t>54</a:t>
            </a:fld>
            <a:endParaRPr lang="tr-TR" sz="1600">
              <a:latin typeface="Aptos"/>
            </a:endParaRPr>
          </a:p>
        </p:txBody>
      </p:sp>
      <p:pic>
        <p:nvPicPr>
          <p:cNvPr id="5" name="Picture 2" descr="E:\doğa sempozyumu\logo.jpg"/>
          <p:cNvPicPr>
            <a:picLocks noChangeAspect="1" noChangeArrowheads="1"/>
          </p:cNvPicPr>
          <p:nvPr/>
        </p:nvPicPr>
        <p:blipFill>
          <a:blip r:embed="rId3"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3472948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EF85B31-7C0B-D373-3F03-9B99F318D3CC}"/>
              </a:ext>
            </a:extLst>
          </p:cNvPr>
          <p:cNvSpPr>
            <a:spLocks noGrp="1"/>
          </p:cNvSpPr>
          <p:nvPr>
            <p:ph idx="1"/>
          </p:nvPr>
        </p:nvSpPr>
        <p:spPr>
          <a:xfrm>
            <a:off x="187880" y="1708864"/>
            <a:ext cx="6482227" cy="6285266"/>
          </a:xfrm>
        </p:spPr>
        <p:txBody>
          <a:bodyPr vert="horz" lIns="91440" tIns="45720" rIns="91440" bIns="45720" rtlCol="0" anchor="t">
            <a:normAutofit/>
          </a:bodyPr>
          <a:lstStyle/>
          <a:p>
            <a:pPr marL="0" indent="0" algn="just">
              <a:buNone/>
            </a:pPr>
            <a:r>
              <a:rPr lang="tr-TR" sz="1200" dirty="0">
                <a:latin typeface="Times New Roman" pitchFamily="18" charset="0"/>
                <a:cs typeface="Times New Roman" pitchFamily="18" charset="0"/>
              </a:rPr>
              <a:t>Aynı uzamda daha önce başka </a:t>
            </a:r>
            <a:r>
              <a:rPr lang="tr-TR" sz="1200" dirty="0" err="1">
                <a:latin typeface="Times New Roman" pitchFamily="18" charset="0"/>
                <a:cs typeface="Times New Roman" pitchFamily="18" charset="0"/>
              </a:rPr>
              <a:t>başka</a:t>
            </a:r>
            <a:r>
              <a:rPr lang="tr-TR" sz="1200" dirty="0">
                <a:latin typeface="Times New Roman" pitchFamily="18" charset="0"/>
                <a:cs typeface="Times New Roman" pitchFamily="18" charset="0"/>
              </a:rPr>
              <a:t> uzamlarda yaptırılmış olan ayakkabı modellerinin enstalasyon alanında gezinirken Gömeç gösterge üreticilerinin küresel boyutta farklı kültürlerle sanatsal bir iletişim, bir bağ kurma veya birbirlerini tanımada, anlamada, dinlemede; kültürlerarası yakınlaşmanın önemini duyumsamalarına izin verilmektedir. Bu çalışmayla, her geçen gün bir kartopunun yuvarlanarak büyümesi gibi gelişmeye başlayan “kitle sanatına” </a:t>
            </a:r>
            <a:r>
              <a:rPr lang="tr-TR" sz="1200" dirty="0">
                <a:latin typeface="Times New Roman" pitchFamily="18" charset="0"/>
                <a:ea typeface="+mn-lt"/>
                <a:cs typeface="Times New Roman" pitchFamily="18" charset="0"/>
              </a:rPr>
              <a:t>nitelikli örnek eserler üretilmekte, Gömeç halkının, oluşturmaya çalıştığımız kültürlerarası sanat koridorunun, coğrafyalarıyla, kültürüyle önemli bir konumu, bir durağı olmalarına olanak sağlanmaktadır. Soyut bir kültürel miras örneği olarak üretilen gösterge kültürlerarası bağ oluşturmak amacıyla uzay boşluğundaki yerine, gelecek kuşaklara aktarılmak üzere yerleştirilmekte ve bu göstergenin anlam katmanları, göstergebilim ışığında aralanmaktadır.</a:t>
            </a:r>
            <a:endParaRPr lang="tr-TR" sz="1200" dirty="0">
              <a:latin typeface="Times New Roman" pitchFamily="18" charset="0"/>
              <a:cs typeface="Times New Roman" pitchFamily="18" charset="0"/>
            </a:endParaRPr>
          </a:p>
          <a:p>
            <a:endParaRPr lang="tr-TR" dirty="0"/>
          </a:p>
          <a:p>
            <a:pPr marL="0" indent="0" algn="just">
              <a:buNone/>
            </a:pPr>
            <a:r>
              <a:rPr lang="tr-TR" sz="1200" b="1" dirty="0">
                <a:latin typeface="Times New Roman" pitchFamily="18" charset="0"/>
                <a:ea typeface="+mn-lt"/>
                <a:cs typeface="Times New Roman" pitchFamily="18" charset="0"/>
              </a:rPr>
              <a:t>Anahtar Kelimeler:</a:t>
            </a:r>
            <a:r>
              <a:rPr lang="tr-TR" sz="1200" dirty="0">
                <a:latin typeface="Times New Roman" pitchFamily="18" charset="0"/>
                <a:ea typeface="+mn-lt"/>
                <a:cs typeface="Times New Roman" pitchFamily="18" charset="0"/>
              </a:rPr>
              <a:t> Gömeç, Kültürlerarası Bağ Kurma, Kitle Sanatı, Sanat Aracılığıyla Kültürel Miras Aktarımı, Sanat Koridoru, Sürdürülebilirlik.</a:t>
            </a:r>
            <a:endParaRPr lang="tr-TR" sz="1200" dirty="0">
              <a:latin typeface="Times New Roman" pitchFamily="18" charset="0"/>
              <a:cs typeface="Times New Roman" pitchFamily="18" charset="0"/>
            </a:endParaRPr>
          </a:p>
          <a:p>
            <a:pPr marL="457200" indent="-457200"/>
            <a:endParaRPr lang="tr-TR" sz="1200" dirty="0">
              <a:latin typeface="Times New Roman"/>
              <a:cs typeface="Times New Roman"/>
            </a:endParaRPr>
          </a:p>
        </p:txBody>
      </p:sp>
      <p:sp>
        <p:nvSpPr>
          <p:cNvPr id="4" name="Slayt Numarası Yer Tutucusu 3">
            <a:extLst>
              <a:ext uri="{FF2B5EF4-FFF2-40B4-BE49-F238E27FC236}">
                <a16:creationId xmlns:a16="http://schemas.microsoft.com/office/drawing/2014/main" id="{91EC1794-B596-A6FF-B8E7-635F17DA127B}"/>
              </a:ext>
            </a:extLst>
          </p:cNvPr>
          <p:cNvSpPr>
            <a:spLocks noGrp="1"/>
          </p:cNvSpPr>
          <p:nvPr>
            <p:ph type="sldNum" sz="quarter" idx="12"/>
          </p:nvPr>
        </p:nvSpPr>
        <p:spPr/>
        <p:txBody>
          <a:bodyPr/>
          <a:lstStyle/>
          <a:p>
            <a:fld id="{320A84BC-3F9E-4B08-9743-FC4E27FA5126}" type="slidenum">
              <a:rPr lang="tr-TR" sz="1600" smtClean="0">
                <a:latin typeface="Aptos"/>
              </a:rPr>
              <a:pPr/>
              <a:t>55</a:t>
            </a:fld>
            <a:endParaRPr lang="tr-TR" sz="1600">
              <a:latin typeface="Aptos"/>
            </a:endParaRPr>
          </a:p>
        </p:txBody>
      </p:sp>
      <p:sp>
        <p:nvSpPr>
          <p:cNvPr id="5" name="Metin kutusu 4">
            <a:extLst>
              <a:ext uri="{FF2B5EF4-FFF2-40B4-BE49-F238E27FC236}">
                <a16:creationId xmlns:a16="http://schemas.microsoft.com/office/drawing/2014/main" id="{AFFA33A3-BEAA-C76C-5000-E84C3E299CF2}"/>
              </a:ext>
            </a:extLst>
          </p:cNvPr>
          <p:cNvSpPr txBox="1"/>
          <p:nvPr/>
        </p:nvSpPr>
        <p:spPr>
          <a:xfrm>
            <a:off x="215056" y="8230746"/>
            <a:ext cx="64171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Times New Roman"/>
                <a:cs typeface="Times New Roman"/>
              </a:rPr>
              <a:t>*</a:t>
            </a:r>
            <a:r>
              <a:rPr lang="en-US" sz="1100" dirty="0" err="1">
                <a:latin typeface="Times New Roman"/>
                <a:cs typeface="Times New Roman"/>
              </a:rPr>
              <a:t>Doç.Dr</a:t>
            </a:r>
            <a:r>
              <a:rPr lang="en-US" sz="1100" dirty="0">
                <a:latin typeface="Times New Roman"/>
                <a:cs typeface="Times New Roman"/>
              </a:rPr>
              <a:t>., Aydın Adnan Menderes </a:t>
            </a:r>
            <a:r>
              <a:rPr lang="en-US" sz="1100" dirty="0" err="1">
                <a:latin typeface="Times New Roman"/>
                <a:cs typeface="Times New Roman"/>
              </a:rPr>
              <a:t>Üniversitesi</a:t>
            </a:r>
            <a:r>
              <a:rPr lang="en-US" sz="1100" dirty="0">
                <a:latin typeface="Times New Roman"/>
                <a:cs typeface="Times New Roman"/>
              </a:rPr>
              <a:t>, </a:t>
            </a:r>
            <a:r>
              <a:rPr lang="en-US" sz="1100" dirty="0">
                <a:latin typeface="Times New Roman"/>
                <a:cs typeface="Times New Roman"/>
                <a:hlinkClick r:id="rId2"/>
              </a:rPr>
              <a:t>songulaslankarakul@gmail.com</a:t>
            </a:r>
            <a:endParaRPr lang="tr-TR" sz="1100" dirty="0">
              <a:latin typeface="Times New Roman"/>
              <a:cs typeface="Times New Roman"/>
            </a:endParaRPr>
          </a:p>
          <a:p>
            <a:r>
              <a:rPr lang="en-US" sz="1100" dirty="0">
                <a:latin typeface="Times New Roman"/>
                <a:cs typeface="Times New Roman"/>
              </a:rPr>
              <a:t>*</a:t>
            </a:r>
            <a:r>
              <a:rPr lang="en-US" sz="1100" dirty="0">
                <a:latin typeface="Times New Roman"/>
                <a:cs typeface="Times New Roman"/>
                <a:hlinkClick r:id="rId3"/>
              </a:rPr>
              <a:t>https://uzayla.com/enstalasyon-nedir-enstalasyon-sanati-ve-sanatcilari/</a:t>
            </a:r>
            <a:r>
              <a:rPr lang="en-US" sz="1100" dirty="0">
                <a:latin typeface="Times New Roman"/>
                <a:cs typeface="Times New Roman"/>
              </a:rPr>
              <a:t> </a:t>
            </a:r>
          </a:p>
        </p:txBody>
      </p:sp>
      <p:pic>
        <p:nvPicPr>
          <p:cNvPr id="6" name="Picture 2" descr="E:\doğa sempozyumu\logo.jpg"/>
          <p:cNvPicPr>
            <a:picLocks noChangeAspect="1" noChangeArrowheads="1"/>
          </p:cNvPicPr>
          <p:nvPr/>
        </p:nvPicPr>
        <p:blipFill>
          <a:blip r:embed="rId4"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1260586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2C499EAF-FDE3-BD49-F4B5-AFF6652A9492}"/>
              </a:ext>
            </a:extLst>
          </p:cNvPr>
          <p:cNvSpPr>
            <a:spLocks noGrp="1"/>
          </p:cNvSpPr>
          <p:nvPr>
            <p:ph type="sldNum" sz="quarter" idx="12"/>
          </p:nvPr>
        </p:nvSpPr>
        <p:spPr/>
        <p:txBody>
          <a:bodyPr/>
          <a:lstStyle/>
          <a:p>
            <a:fld id="{320A84BC-3F9E-4B08-9743-FC4E27FA5126}" type="slidenum">
              <a:rPr lang="tr-TR" sz="1600" dirty="0" smtClean="0">
                <a:latin typeface="Aptos"/>
              </a:rPr>
              <a:pPr/>
              <a:t>56</a:t>
            </a:fld>
            <a:endParaRPr lang="tr-TR" sz="1600" dirty="0">
              <a:latin typeface="Aptos"/>
            </a:endParaRPr>
          </a:p>
        </p:txBody>
      </p:sp>
      <p:graphicFrame>
        <p:nvGraphicFramePr>
          <p:cNvPr id="11" name="Tablo 10">
            <a:extLst>
              <a:ext uri="{FF2B5EF4-FFF2-40B4-BE49-F238E27FC236}">
                <a16:creationId xmlns:a16="http://schemas.microsoft.com/office/drawing/2014/main" id="{A7E40ACE-9442-F3C3-B2AF-45B98D3E815E}"/>
              </a:ext>
            </a:extLst>
          </p:cNvPr>
          <p:cNvGraphicFramePr>
            <a:graphicFrameLocks noGrp="1"/>
          </p:cNvGraphicFramePr>
          <p:nvPr>
            <p:extLst>
              <p:ext uri="{D42A27DB-BD31-4B8C-83A1-F6EECF244321}">
                <p14:modId xmlns:p14="http://schemas.microsoft.com/office/powerpoint/2010/main" val="387999729"/>
              </p:ext>
            </p:extLst>
          </p:nvPr>
        </p:nvGraphicFramePr>
        <p:xfrm>
          <a:off x="127243" y="1627723"/>
          <a:ext cx="6600978" cy="521320"/>
        </p:xfrm>
        <a:graphic>
          <a:graphicData uri="http://schemas.openxmlformats.org/drawingml/2006/table">
            <a:tbl>
              <a:tblPr firstRow="1" firstCol="1" bandRow="1">
                <a:tableStyleId>{5C22544A-7EE6-4342-B048-85BDC9FD1C3A}</a:tableStyleId>
              </a:tblPr>
              <a:tblGrid>
                <a:gridCol w="1263427">
                  <a:extLst>
                    <a:ext uri="{9D8B030D-6E8A-4147-A177-3AD203B41FA5}">
                      <a16:colId xmlns:a16="http://schemas.microsoft.com/office/drawing/2014/main" val="4157692398"/>
                    </a:ext>
                  </a:extLst>
                </a:gridCol>
                <a:gridCol w="3074736">
                  <a:extLst>
                    <a:ext uri="{9D8B030D-6E8A-4147-A177-3AD203B41FA5}">
                      <a16:colId xmlns:a16="http://schemas.microsoft.com/office/drawing/2014/main" val="1125691275"/>
                    </a:ext>
                  </a:extLst>
                </a:gridCol>
                <a:gridCol w="1168373">
                  <a:extLst>
                    <a:ext uri="{9D8B030D-6E8A-4147-A177-3AD203B41FA5}">
                      <a16:colId xmlns:a16="http://schemas.microsoft.com/office/drawing/2014/main" val="3243402498"/>
                    </a:ext>
                  </a:extLst>
                </a:gridCol>
                <a:gridCol w="1094442">
                  <a:extLst>
                    <a:ext uri="{9D8B030D-6E8A-4147-A177-3AD203B41FA5}">
                      <a16:colId xmlns:a16="http://schemas.microsoft.com/office/drawing/2014/main" val="947337504"/>
                    </a:ext>
                  </a:extLst>
                </a:gridCol>
              </a:tblGrid>
              <a:tr h="521320">
                <a:tc>
                  <a:txBody>
                    <a:bodyPr/>
                    <a:lstStyle/>
                    <a:p>
                      <a:pPr algn="ctr">
                        <a:spcAft>
                          <a:spcPts val="0"/>
                        </a:spcAft>
                      </a:pPr>
                      <a:r>
                        <a:rPr lang="tr-TR" sz="1200" b="1" dirty="0">
                          <a:effectLst/>
                          <a:latin typeface="Times New Roman" panose="02020603050405020304" pitchFamily="18" charset="0"/>
                        </a:rPr>
                        <a:t>ETKİNLİK </a:t>
                      </a:r>
                      <a:r>
                        <a:rPr lang="tr-TR" sz="1200" b="1" dirty="0">
                          <a:solidFill>
                            <a:schemeClr val="tx1"/>
                          </a:solidFill>
                          <a:effectLst/>
                          <a:latin typeface="Times New Roman" panose="02020603050405020304" pitchFamily="18" charset="0"/>
                        </a:rPr>
                        <a:t>TÜRÜ</a:t>
                      </a:r>
                      <a:endParaRPr lang="tr-TR" dirty="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200" b="1" dirty="0">
                          <a:solidFill>
                            <a:schemeClr val="tx1"/>
                          </a:solidFill>
                          <a:effectLst/>
                          <a:latin typeface="Times New Roman" panose="02020603050405020304" pitchFamily="18" charset="0"/>
                        </a:rPr>
                        <a:t>ETKİNLİK ADI</a:t>
                      </a:r>
                      <a:endParaRPr lang="tr-TR" dirty="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200" b="1" dirty="0">
                          <a:solidFill>
                            <a:schemeClr val="tx1"/>
                          </a:solidFill>
                          <a:effectLst/>
                          <a:latin typeface="Times New Roman" panose="02020603050405020304" pitchFamily="18" charset="0"/>
                        </a:rPr>
                        <a:t>TARİHİ</a:t>
                      </a:r>
                      <a:endParaRPr lang="tr-TR" dirty="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200" b="1" dirty="0">
                          <a:solidFill>
                            <a:schemeClr val="tx1"/>
                          </a:solidFill>
                          <a:effectLst/>
                          <a:latin typeface="Times New Roman" panose="02020603050405020304" pitchFamily="18" charset="0"/>
                        </a:rPr>
                        <a:t>KATILIMCI SAYISI</a:t>
                      </a:r>
                      <a:endParaRPr lang="tr-TR" dirty="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2338826"/>
                  </a:ext>
                </a:extLst>
              </a:tr>
            </a:tbl>
          </a:graphicData>
        </a:graphic>
      </p:graphicFrame>
      <p:graphicFrame>
        <p:nvGraphicFramePr>
          <p:cNvPr id="13" name="Tablo 12">
            <a:extLst>
              <a:ext uri="{FF2B5EF4-FFF2-40B4-BE49-F238E27FC236}">
                <a16:creationId xmlns:a16="http://schemas.microsoft.com/office/drawing/2014/main" id="{D76874AF-210C-2B8D-1604-15A1D997FC48}"/>
              </a:ext>
            </a:extLst>
          </p:cNvPr>
          <p:cNvGraphicFramePr>
            <a:graphicFrameLocks noGrp="1"/>
          </p:cNvGraphicFramePr>
          <p:nvPr>
            <p:extLst>
              <p:ext uri="{D42A27DB-BD31-4B8C-83A1-F6EECF244321}">
                <p14:modId xmlns:p14="http://schemas.microsoft.com/office/powerpoint/2010/main" val="1098412506"/>
              </p:ext>
            </p:extLst>
          </p:nvPr>
        </p:nvGraphicFramePr>
        <p:xfrm>
          <a:off x="127214" y="2149062"/>
          <a:ext cx="6592085" cy="5887845"/>
        </p:xfrm>
        <a:graphic>
          <a:graphicData uri="http://schemas.openxmlformats.org/drawingml/2006/table">
            <a:tbl>
              <a:tblPr firstRow="1" firstCol="1" bandRow="1">
                <a:tableStyleId>{5C22544A-7EE6-4342-B048-85BDC9FD1C3A}</a:tableStyleId>
              </a:tblPr>
              <a:tblGrid>
                <a:gridCol w="1271513">
                  <a:extLst>
                    <a:ext uri="{9D8B030D-6E8A-4147-A177-3AD203B41FA5}">
                      <a16:colId xmlns:a16="http://schemas.microsoft.com/office/drawing/2014/main" val="4115241362"/>
                    </a:ext>
                  </a:extLst>
                </a:gridCol>
                <a:gridCol w="3089776">
                  <a:extLst>
                    <a:ext uri="{9D8B030D-6E8A-4147-A177-3AD203B41FA5}">
                      <a16:colId xmlns:a16="http://schemas.microsoft.com/office/drawing/2014/main" val="2194451924"/>
                    </a:ext>
                  </a:extLst>
                </a:gridCol>
                <a:gridCol w="1157077">
                  <a:extLst>
                    <a:ext uri="{9D8B030D-6E8A-4147-A177-3AD203B41FA5}">
                      <a16:colId xmlns:a16="http://schemas.microsoft.com/office/drawing/2014/main" val="66258648"/>
                    </a:ext>
                  </a:extLst>
                </a:gridCol>
                <a:gridCol w="1073719">
                  <a:extLst>
                    <a:ext uri="{9D8B030D-6E8A-4147-A177-3AD203B41FA5}">
                      <a16:colId xmlns:a16="http://schemas.microsoft.com/office/drawing/2014/main" val="3769653534"/>
                    </a:ext>
                  </a:extLst>
                </a:gridCol>
              </a:tblGrid>
              <a:tr h="3657165">
                <a:tc rowSpan="4">
                  <a:txBody>
                    <a:bodyPr/>
                    <a:lstStyle/>
                    <a:p>
                      <a:pPr algn="ctr">
                        <a:lnSpc>
                          <a:spcPct val="115000"/>
                        </a:lnSpc>
                        <a:spcAft>
                          <a:spcPts val="0"/>
                        </a:spcAft>
                      </a:pPr>
                      <a:r>
                        <a:rPr lang="tr-TR" sz="1200" b="1" dirty="0">
                          <a:solidFill>
                            <a:schemeClr val="tx1"/>
                          </a:solidFill>
                          <a:effectLst/>
                          <a:latin typeface="Times New Roman"/>
                          <a:ea typeface="Calibri" panose="020F0502020204030204" pitchFamily="34" charset="0"/>
                          <a:cs typeface="Times New Roman"/>
                        </a:rPr>
                        <a:t>SANAT SERGİLERİ</a:t>
                      </a:r>
                      <a:endParaRPr lang="tr-TR" sz="1100" dirty="0">
                        <a:solidFill>
                          <a:schemeClr val="tx1"/>
                        </a:solidFill>
                        <a:effectLst/>
                        <a:latin typeface="Times New Roman"/>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i="1" dirty="0">
                          <a:effectLst/>
                          <a:latin typeface="Times New Roman"/>
                          <a:ea typeface="Calibri" panose="020F0502020204030204" pitchFamily="34" charset="0"/>
                          <a:cs typeface="Times New Roman"/>
                        </a:rPr>
                        <a:t>“Gömeç Buluşmaları” Sergisi</a:t>
                      </a:r>
                      <a:endParaRPr lang="tr-TR" sz="1100" dirty="0">
                        <a:effectLst/>
                        <a:latin typeface="Times New Roman"/>
                        <a:ea typeface="Calibri" panose="020F0502020204030204" pitchFamily="34" charset="0"/>
                        <a:cs typeface="Times New Roman"/>
                      </a:endParaRPr>
                    </a:p>
                    <a:p>
                      <a:pPr>
                        <a:lnSpc>
                          <a:spcPct val="115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tr-TR" sz="12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Gömeç Buluşmaları Sergisi</a:t>
                      </a: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tr-TR" sz="1200" b="0" dirty="0">
                          <a:solidFill>
                            <a:schemeClr val="tx1"/>
                          </a:solidFill>
                          <a:effectLst/>
                          <a:latin typeface="Times New Roman"/>
                          <a:ea typeface="Calibri" panose="020F0502020204030204" pitchFamily="34" charset="0"/>
                          <a:cs typeface="Times New Roman"/>
                        </a:rPr>
                        <a:t>Dr. </a:t>
                      </a:r>
                      <a:r>
                        <a:rPr lang="tr-TR" sz="1200" b="0" dirty="0" err="1">
                          <a:solidFill>
                            <a:schemeClr val="tx1"/>
                          </a:solidFill>
                          <a:effectLst/>
                          <a:latin typeface="Times New Roman"/>
                          <a:ea typeface="Calibri" panose="020F0502020204030204" pitchFamily="34" charset="0"/>
                          <a:cs typeface="Times New Roman"/>
                        </a:rPr>
                        <a:t>Öğr</a:t>
                      </a:r>
                      <a:r>
                        <a:rPr lang="tr-TR" sz="1200" b="0" dirty="0">
                          <a:solidFill>
                            <a:schemeClr val="tx1"/>
                          </a:solidFill>
                          <a:effectLst/>
                          <a:latin typeface="Times New Roman"/>
                          <a:ea typeface="Calibri" panose="020F0502020204030204" pitchFamily="34" charset="0"/>
                          <a:cs typeface="Times New Roman"/>
                        </a:rPr>
                        <a:t>. Üyesi Altay ALDOĞAN, Doç. Dr. Aylin GÜNGÖR, Doç. Dr. Burçak BALAMBER, Doç. Dr. Cumhur Okay ÖZGÖR, </a:t>
                      </a:r>
                      <a:r>
                        <a:rPr lang="tr-TR" sz="1200" b="0" dirty="0" err="1">
                          <a:solidFill>
                            <a:schemeClr val="tx1"/>
                          </a:solidFill>
                          <a:effectLst/>
                          <a:latin typeface="Times New Roman"/>
                          <a:ea typeface="Calibri" panose="020F0502020204030204" pitchFamily="34" charset="0"/>
                          <a:cs typeface="Times New Roman"/>
                        </a:rPr>
                        <a:t>Öğr</a:t>
                      </a:r>
                      <a:r>
                        <a:rPr lang="tr-TR" sz="1200" b="0" dirty="0">
                          <a:solidFill>
                            <a:schemeClr val="tx1"/>
                          </a:solidFill>
                          <a:effectLst/>
                          <a:latin typeface="Times New Roman"/>
                          <a:ea typeface="Calibri" panose="020F0502020204030204" pitchFamily="34" charset="0"/>
                          <a:cs typeface="Times New Roman"/>
                        </a:rPr>
                        <a:t>. Gör. Derya ARSLAN, Doç. Dr. Duygu SABANCILAR IŞTIN, Prof. Dr. Elif ÇİMEN, Dr. </a:t>
                      </a:r>
                      <a:r>
                        <a:rPr lang="tr-TR" sz="1200" b="0" dirty="0" err="1">
                          <a:solidFill>
                            <a:schemeClr val="tx1"/>
                          </a:solidFill>
                          <a:effectLst/>
                          <a:latin typeface="Times New Roman"/>
                          <a:ea typeface="Calibri" panose="020F0502020204030204" pitchFamily="34" charset="0"/>
                          <a:cs typeface="Times New Roman"/>
                        </a:rPr>
                        <a:t>Öğr</a:t>
                      </a:r>
                      <a:r>
                        <a:rPr lang="tr-TR" sz="1200" b="0" dirty="0">
                          <a:solidFill>
                            <a:schemeClr val="tx1"/>
                          </a:solidFill>
                          <a:effectLst/>
                          <a:latin typeface="Times New Roman"/>
                          <a:ea typeface="Calibri" panose="020F0502020204030204" pitchFamily="34" charset="0"/>
                          <a:cs typeface="Times New Roman"/>
                        </a:rPr>
                        <a:t>. Üyesi Elif Feyza TÜRKMEN, Dr. </a:t>
                      </a:r>
                      <a:r>
                        <a:rPr lang="tr-TR" sz="1200" b="0" dirty="0" err="1">
                          <a:solidFill>
                            <a:schemeClr val="tx1"/>
                          </a:solidFill>
                          <a:effectLst/>
                          <a:latin typeface="Times New Roman"/>
                          <a:ea typeface="Calibri" panose="020F0502020204030204" pitchFamily="34" charset="0"/>
                          <a:cs typeface="Times New Roman"/>
                        </a:rPr>
                        <a:t>Öğr</a:t>
                      </a:r>
                      <a:r>
                        <a:rPr lang="tr-TR" sz="1200" b="0" dirty="0">
                          <a:solidFill>
                            <a:schemeClr val="tx1"/>
                          </a:solidFill>
                          <a:effectLst/>
                          <a:latin typeface="Times New Roman"/>
                          <a:ea typeface="Calibri" panose="020F0502020204030204" pitchFamily="34" charset="0"/>
                          <a:cs typeface="Times New Roman"/>
                        </a:rPr>
                        <a:t>. Üyesi Esra AYDIN, Doç. Dr. </a:t>
                      </a:r>
                      <a:r>
                        <a:rPr lang="tr-TR" sz="1200" b="0" dirty="0" err="1">
                          <a:solidFill>
                            <a:schemeClr val="tx1"/>
                          </a:solidFill>
                          <a:effectLst/>
                          <a:latin typeface="Times New Roman"/>
                          <a:ea typeface="Calibri" panose="020F0502020204030204" pitchFamily="34" charset="0"/>
                          <a:cs typeface="Times New Roman"/>
                        </a:rPr>
                        <a:t>Fergana</a:t>
                      </a:r>
                      <a:r>
                        <a:rPr lang="tr-TR" sz="1200" b="0" dirty="0">
                          <a:solidFill>
                            <a:schemeClr val="tx1"/>
                          </a:solidFill>
                          <a:effectLst/>
                          <a:latin typeface="Times New Roman"/>
                          <a:ea typeface="Calibri" panose="020F0502020204030204" pitchFamily="34" charset="0"/>
                          <a:cs typeface="Times New Roman"/>
                        </a:rPr>
                        <a:t> KOCADORU ÖZGÖR,</a:t>
                      </a:r>
                      <a:r>
                        <a:rPr lang="tr-TR" sz="1200" b="0" dirty="0">
                          <a:solidFill>
                            <a:schemeClr val="tx1"/>
                          </a:solidFill>
                          <a:latin typeface="Times New Roman"/>
                          <a:ea typeface="Calibri" panose="020F0502020204030204" pitchFamily="34" charset="0"/>
                          <a:cs typeface="Times New Roman"/>
                        </a:rPr>
                        <a:t> </a:t>
                      </a:r>
                      <a:r>
                        <a:rPr lang="tr-TR" sz="1200" b="0" dirty="0">
                          <a:solidFill>
                            <a:schemeClr val="tx1"/>
                          </a:solidFill>
                          <a:effectLst/>
                          <a:latin typeface="Times New Roman"/>
                          <a:ea typeface="Calibri" panose="020F0502020204030204" pitchFamily="34" charset="0"/>
                          <a:cs typeface="Times New Roman"/>
                        </a:rPr>
                        <a:t> Doç. Dr. Gökçe Aysun KILIÇ, Arş. Gör. Dr. İbrahim KORKMAZ,</a:t>
                      </a:r>
                      <a:r>
                        <a:rPr lang="tr-TR" sz="1200" b="0" dirty="0">
                          <a:solidFill>
                            <a:schemeClr val="tx1"/>
                          </a:solidFill>
                          <a:latin typeface="Times New Roman"/>
                          <a:ea typeface="Calibri" panose="020F0502020204030204" pitchFamily="34" charset="0"/>
                          <a:cs typeface="Times New Roman"/>
                        </a:rPr>
                        <a:t> </a:t>
                      </a:r>
                      <a:r>
                        <a:rPr lang="tr-TR" sz="1200" b="0" dirty="0">
                          <a:solidFill>
                            <a:schemeClr val="tx1"/>
                          </a:solidFill>
                          <a:effectLst/>
                          <a:latin typeface="Times New Roman"/>
                          <a:ea typeface="Calibri" panose="020F0502020204030204" pitchFamily="34" charset="0"/>
                          <a:cs typeface="Times New Roman"/>
                        </a:rPr>
                        <a:t> </a:t>
                      </a:r>
                      <a:r>
                        <a:rPr lang="tr-TR" sz="1200" b="0" dirty="0" err="1">
                          <a:solidFill>
                            <a:schemeClr val="tx1"/>
                          </a:solidFill>
                          <a:effectLst/>
                          <a:latin typeface="Times New Roman"/>
                          <a:ea typeface="Calibri" panose="020F0502020204030204" pitchFamily="34" charset="0"/>
                          <a:cs typeface="Times New Roman"/>
                        </a:rPr>
                        <a:t>Öğr</a:t>
                      </a:r>
                      <a:r>
                        <a:rPr lang="tr-TR" sz="1200" b="0" dirty="0">
                          <a:solidFill>
                            <a:schemeClr val="tx1"/>
                          </a:solidFill>
                          <a:effectLst/>
                          <a:latin typeface="Times New Roman"/>
                          <a:ea typeface="Calibri" panose="020F0502020204030204" pitchFamily="34" charset="0"/>
                          <a:cs typeface="Times New Roman"/>
                        </a:rPr>
                        <a:t>. Gör. Neslihan KILIÇ GÜRÇAY, Doç. Dr. Öznur IŞIR,</a:t>
                      </a:r>
                      <a:r>
                        <a:rPr lang="tr-TR" sz="1200" b="0" dirty="0">
                          <a:solidFill>
                            <a:schemeClr val="tx1"/>
                          </a:solidFill>
                          <a:latin typeface="Times New Roman"/>
                          <a:ea typeface="Calibri" panose="020F0502020204030204" pitchFamily="34" charset="0"/>
                          <a:cs typeface="Times New Roman"/>
                        </a:rPr>
                        <a:t> </a:t>
                      </a:r>
                      <a:r>
                        <a:rPr lang="tr-TR" sz="1200" b="0" dirty="0">
                          <a:solidFill>
                            <a:schemeClr val="tx1"/>
                          </a:solidFill>
                          <a:effectLst/>
                          <a:latin typeface="Times New Roman"/>
                          <a:ea typeface="Calibri" panose="020F0502020204030204" pitchFamily="34" charset="0"/>
                          <a:cs typeface="Times New Roman"/>
                        </a:rPr>
                        <a:t> Doç. Dr. Sabriye ÇELİK UĞUZ, Doç. Dr. Selvihan KILIÇ ATEŞ,</a:t>
                      </a:r>
                      <a:r>
                        <a:rPr lang="tr-TR" sz="1200" b="0" dirty="0">
                          <a:solidFill>
                            <a:schemeClr val="tx1"/>
                          </a:solidFill>
                          <a:latin typeface="Times New Roman"/>
                          <a:ea typeface="Calibri" panose="020F0502020204030204" pitchFamily="34" charset="0"/>
                          <a:cs typeface="Times New Roman"/>
                        </a:rPr>
                        <a:t> </a:t>
                      </a:r>
                      <a:r>
                        <a:rPr lang="tr-TR" sz="1200" b="0" dirty="0">
                          <a:solidFill>
                            <a:schemeClr val="tx1"/>
                          </a:solidFill>
                          <a:effectLst/>
                          <a:latin typeface="Times New Roman"/>
                          <a:ea typeface="Calibri" panose="020F0502020204030204" pitchFamily="34" charset="0"/>
                          <a:cs typeface="Times New Roman"/>
                        </a:rPr>
                        <a:t> Prof. Dr. Serdar YILMAZ, Arş. Gör. Rukiye DERDİYO</a:t>
                      </a:r>
                      <a:r>
                        <a:rPr lang="tr-TR" sz="1200" b="1" dirty="0">
                          <a:solidFill>
                            <a:schemeClr val="tx1"/>
                          </a:solidFill>
                          <a:effectLst/>
                          <a:latin typeface="Times New Roman"/>
                          <a:ea typeface="Calibri" panose="020F0502020204030204" pitchFamily="34" charset="0"/>
                          <a:cs typeface="Times New Roman"/>
                        </a:rPr>
                        <a:t>K</a:t>
                      </a:r>
                      <a:endParaRPr lang="tr-TR" sz="1100" b="1" dirty="0">
                        <a:solidFill>
                          <a:schemeClr val="tx1"/>
                        </a:solidFill>
                        <a:effectLst/>
                        <a:latin typeface="Times New Roman"/>
                        <a:ea typeface="Calibri" panose="020F0502020204030204" pitchFamily="34" charset="0"/>
                        <a:cs typeface="Times New Roman"/>
                      </a:endParaRPr>
                    </a:p>
                    <a:p>
                      <a:pPr>
                        <a:lnSpc>
                          <a:spcPct val="115000"/>
                        </a:lnSpc>
                        <a:spcAft>
                          <a:spcPts val="0"/>
                        </a:spcAft>
                      </a:pPr>
                      <a:endParaRPr lang="tr-TR" sz="1100" dirty="0">
                        <a:effectLst/>
                        <a:latin typeface="Times New Roman"/>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tr-TR" sz="1200" dirty="0">
                          <a:effectLst/>
                          <a:latin typeface="Times New Roman"/>
                          <a:ea typeface="Calibri" panose="020F0502020204030204" pitchFamily="34" charset="0"/>
                          <a:cs typeface="Times New Roman"/>
                        </a:rPr>
                        <a:t>26-28 Ekim</a:t>
                      </a:r>
                    </a:p>
                    <a:p>
                      <a:pPr marL="0" marR="0" lvl="0" indent="0" algn="ctr" defTabSz="914400" rtl="0" eaLnBrk="1" fontAlgn="auto" latinLnBrk="0" hangingPunct="1">
                        <a:lnSpc>
                          <a:spcPct val="115000"/>
                        </a:lnSpc>
                        <a:spcBef>
                          <a:spcPts val="0"/>
                        </a:spcBef>
                        <a:spcAft>
                          <a:spcPts val="0"/>
                        </a:spcAft>
                        <a:buClrTx/>
                        <a:buSzTx/>
                        <a:buFontTx/>
                        <a:buNone/>
                        <a:tabLst/>
                        <a:defRPr/>
                      </a:pPr>
                      <a:r>
                        <a:rPr lang="tr-TR" sz="1200" b="0" dirty="0">
                          <a:solidFill>
                            <a:schemeClr val="tx1"/>
                          </a:solidFill>
                          <a:effectLst/>
                          <a:latin typeface="Times New Roman"/>
                          <a:ea typeface="Calibri" panose="020F0502020204030204" pitchFamily="34" charset="0"/>
                          <a:cs typeface="Times New Roman"/>
                        </a:rPr>
                        <a:t>26-28 Ekim 2023</a:t>
                      </a:r>
                      <a:endParaRPr lang="tr-TR" sz="1100" b="0" dirty="0">
                        <a:solidFill>
                          <a:schemeClr val="tx1"/>
                        </a:solidFill>
                        <a:effectLst/>
                        <a:latin typeface="Times New Roman"/>
                        <a:ea typeface="Calibri" panose="020F0502020204030204" pitchFamily="34" charset="0"/>
                        <a:cs typeface="Times New Roman"/>
                      </a:endParaRPr>
                    </a:p>
                    <a:p>
                      <a:pPr algn="ctr">
                        <a:lnSpc>
                          <a:spcPct val="115000"/>
                        </a:lnSpc>
                        <a:spcAft>
                          <a:spcPts val="0"/>
                        </a:spcAft>
                      </a:pPr>
                      <a:endParaRPr lang="tr-TR" sz="1100" dirty="0">
                        <a:solidFill>
                          <a:schemeClr val="tx1"/>
                        </a:solidFill>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endParaRPr lang="tr-TR" sz="1200" b="1" u="sng" dirty="0">
                        <a:solidFill>
                          <a:schemeClr val="tx1"/>
                        </a:solidFill>
                        <a:effectLst/>
                        <a:latin typeface="Times New Roman"/>
                        <a:ea typeface="Calibri" panose="020F0502020204030204" pitchFamily="34" charset="0"/>
                        <a:cs typeface="Times New Roman"/>
                      </a:endParaRPr>
                    </a:p>
                    <a:p>
                      <a:pPr>
                        <a:lnSpc>
                          <a:spcPct val="115000"/>
                        </a:lnSpc>
                        <a:spcAft>
                          <a:spcPts val="0"/>
                        </a:spcAft>
                      </a:pPr>
                      <a:r>
                        <a:rPr lang="tr-TR" sz="1200" b="1" u="sng" dirty="0">
                          <a:solidFill>
                            <a:schemeClr val="tx1"/>
                          </a:solidFill>
                          <a:effectLst/>
                          <a:latin typeface="Times New Roman"/>
                          <a:ea typeface="Calibri" panose="020F0502020204030204" pitchFamily="34" charset="0"/>
                          <a:cs typeface="Times New Roman"/>
                        </a:rPr>
                        <a:t>200 kişi</a:t>
                      </a:r>
                      <a:endParaRPr lang="tr-TR" sz="1100" dirty="0">
                        <a:solidFill>
                          <a:schemeClr val="tx1"/>
                        </a:solidFill>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3892495"/>
                  </a:ext>
                </a:extLst>
              </a:tr>
              <a:tr h="1490900">
                <a:tc vMerge="1">
                  <a:txBody>
                    <a:bodyPr/>
                    <a:lstStyle/>
                    <a:p>
                      <a:endParaRPr lang="tr-TR"/>
                    </a:p>
                  </a:txBody>
                  <a:tcPr/>
                </a:tc>
                <a:tc>
                  <a:txBody>
                    <a:bodyPr/>
                    <a:lstStyle/>
                    <a:p>
                      <a:pPr algn="just">
                        <a:lnSpc>
                          <a:spcPct val="115000"/>
                        </a:lnSpc>
                        <a:spcAft>
                          <a:spcPts val="0"/>
                        </a:spcAft>
                      </a:pPr>
                      <a:r>
                        <a:rPr lang="tr-TR" sz="1200" b="1" i="1" dirty="0">
                          <a:solidFill>
                            <a:srgbClr val="000000"/>
                          </a:solidFill>
                          <a:effectLst/>
                          <a:latin typeface="Times New Roman"/>
                          <a:ea typeface="Calibri" panose="020F0502020204030204" pitchFamily="34" charset="0"/>
                          <a:cs typeface="Times New Roman"/>
                        </a:rPr>
                        <a:t>“Küresel Sanat Koridorunda Gömeç Durağı" Dijital Baskı ve Enstalasyon Sergisi</a:t>
                      </a:r>
                      <a:endParaRPr lang="tr-TR" sz="1100" dirty="0">
                        <a:effectLst/>
                        <a:latin typeface="Times New Roman"/>
                        <a:ea typeface="Calibri" panose="020F0502020204030204" pitchFamily="34" charset="0"/>
                        <a:cs typeface="Times New Roman"/>
                      </a:endParaRPr>
                    </a:p>
                    <a:p>
                      <a:pPr algn="just">
                        <a:lnSpc>
                          <a:spcPct val="115000"/>
                        </a:lnSpc>
                        <a:spcAft>
                          <a:spcPts val="0"/>
                        </a:spcAft>
                      </a:pPr>
                      <a:r>
                        <a:rPr lang="tr-TR" sz="1200" dirty="0">
                          <a:solidFill>
                            <a:srgbClr val="000000"/>
                          </a:solidFill>
                          <a:effectLst/>
                          <a:latin typeface="Times New Roman"/>
                          <a:ea typeface="Arial" panose="020B0604020202020204" pitchFamily="34" charset="0"/>
                          <a:cs typeface="Times New Roman"/>
                        </a:rPr>
                        <a:t>Resim ve Enstalasyon Sanatçısı Ahmet DİLEK, Hamburg</a:t>
                      </a:r>
                      <a:endParaRPr lang="tr-TR" sz="1100" dirty="0">
                        <a:effectLst/>
                        <a:latin typeface="Times New Roman"/>
                        <a:ea typeface="Calibri" panose="020F0502020204030204" pitchFamily="34" charset="0"/>
                        <a:cs typeface="Times New Roman"/>
                      </a:endParaRPr>
                    </a:p>
                    <a:p>
                      <a:pPr algn="just">
                        <a:lnSpc>
                          <a:spcPct val="115000"/>
                        </a:lnSpc>
                        <a:spcAft>
                          <a:spcPts val="0"/>
                        </a:spcAft>
                      </a:pPr>
                      <a:r>
                        <a:rPr lang="tr-TR" sz="1200" dirty="0">
                          <a:solidFill>
                            <a:srgbClr val="000000"/>
                          </a:solidFill>
                          <a:effectLst/>
                          <a:latin typeface="Times New Roman"/>
                          <a:ea typeface="Arial" panose="020B0604020202020204" pitchFamily="34" charset="0"/>
                          <a:cs typeface="Times New Roman"/>
                        </a:rPr>
                        <a:t>Küratör Doç. Dr. Songül ASLAN, Aydın Adnan Menderes Üniversitesi</a:t>
                      </a:r>
                      <a:endParaRPr lang="tr-TR" sz="1100" dirty="0">
                        <a:effectLst/>
                        <a:latin typeface="Times New Roman"/>
                        <a:ea typeface="Calibri" panose="020F0502020204030204" pitchFamily="34" charset="0"/>
                        <a:cs typeface="Times New Roman"/>
                      </a:endParaRPr>
                    </a:p>
                    <a:p>
                      <a:pPr algn="just">
                        <a:lnSpc>
                          <a:spcPct val="115000"/>
                        </a:lnSpc>
                        <a:spcAft>
                          <a:spcPts val="0"/>
                        </a:spcAft>
                      </a:pPr>
                      <a:endParaRPr lang="tr-TR" sz="1100" dirty="0">
                        <a:effectLst/>
                        <a:latin typeface="Times New Roman"/>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dirty="0">
                          <a:effectLst/>
                          <a:latin typeface="Times New Roman"/>
                          <a:ea typeface="Calibri" panose="020F0502020204030204" pitchFamily="34" charset="0"/>
                          <a:cs typeface="Times New Roman"/>
                        </a:rPr>
                        <a:t>26-28 Ekim 2023</a:t>
                      </a:r>
                      <a:endParaRPr lang="tr-TR" sz="11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dirty="0">
                          <a:effectLst/>
                          <a:latin typeface="Times New Roman"/>
                          <a:ea typeface="Calibri" panose="020F0502020204030204" pitchFamily="34" charset="0"/>
                          <a:cs typeface="Times New Roman"/>
                        </a:rPr>
                        <a:t>200 kişi</a:t>
                      </a:r>
                      <a:endParaRPr lang="tr-TR" sz="11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6262260"/>
                  </a:ext>
                </a:extLst>
              </a:tr>
              <a:tr h="535194">
                <a:tc vMerge="1">
                  <a:txBody>
                    <a:bodyPr/>
                    <a:lstStyle/>
                    <a:p>
                      <a:endParaRPr lang="tr-TR"/>
                    </a:p>
                  </a:txBody>
                  <a:tcPr/>
                </a:tc>
                <a:tc>
                  <a:txBody>
                    <a:bodyPr/>
                    <a:lstStyle/>
                    <a:p>
                      <a:pPr algn="just">
                        <a:spcAft>
                          <a:spcPts val="0"/>
                        </a:spcAft>
                      </a:pPr>
                      <a:r>
                        <a:rPr lang="tr-TR" sz="1200" b="1" i="1" dirty="0">
                          <a:solidFill>
                            <a:srgbClr val="000000"/>
                          </a:solidFill>
                          <a:effectLst/>
                          <a:latin typeface="Times New Roman"/>
                        </a:rPr>
                        <a:t>“Gömeç Kent Eskizleri”</a:t>
                      </a:r>
                      <a:endParaRPr lang="tr-TR" dirty="0">
                        <a:effectLst/>
                        <a:latin typeface="Times New Roman"/>
                      </a:endParaRPr>
                    </a:p>
                    <a:p>
                      <a:pPr algn="just">
                        <a:spcAft>
                          <a:spcPts val="0"/>
                        </a:spcAft>
                      </a:pPr>
                      <a:r>
                        <a:rPr lang="tr-TR" sz="1200" i="1" dirty="0">
                          <a:solidFill>
                            <a:srgbClr val="000000"/>
                          </a:solidFill>
                          <a:effectLst/>
                          <a:latin typeface="Times New Roman"/>
                          <a:ea typeface="Times New Roman" panose="02020603050405020304" pitchFamily="18" charset="0"/>
                        </a:rPr>
                        <a:t>Mimar Sinan Güzel Sanatlar Üniversitesi Mimarlık Fakültesi</a:t>
                      </a:r>
                      <a:endParaRPr lang="tr-TR"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dirty="0">
                          <a:effectLst/>
                          <a:latin typeface="Times New Roman"/>
                          <a:ea typeface="Calibri" panose="020F0502020204030204" pitchFamily="34" charset="0"/>
                          <a:cs typeface="Times New Roman"/>
                        </a:rPr>
                        <a:t>26-28 Ekim 2023</a:t>
                      </a:r>
                      <a:endParaRPr lang="tr-TR" sz="11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dirty="0">
                          <a:effectLst/>
                          <a:latin typeface="Times New Roman"/>
                          <a:ea typeface="Calibri" panose="020F0502020204030204" pitchFamily="34" charset="0"/>
                          <a:cs typeface="Times New Roman"/>
                        </a:rPr>
                        <a:t>200 kişi</a:t>
                      </a:r>
                      <a:endParaRPr lang="tr-TR" sz="11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2295618"/>
                  </a:ext>
                </a:extLst>
              </a:tr>
              <a:tr h="191140">
                <a:tc vMerge="1">
                  <a:txBody>
                    <a:bodyPr/>
                    <a:lstStyle/>
                    <a:p>
                      <a:endParaRPr lang="tr-TR"/>
                    </a:p>
                  </a:txBody>
                  <a:tcPr/>
                </a:tc>
                <a:tc>
                  <a:txBody>
                    <a:bodyPr/>
                    <a:lstStyle/>
                    <a:p>
                      <a:pPr algn="just">
                        <a:lnSpc>
                          <a:spcPct val="115000"/>
                        </a:lnSpc>
                        <a:spcAft>
                          <a:spcPts val="0"/>
                        </a:spcAft>
                      </a:pPr>
                      <a:endParaRPr lang="tr-TR" sz="1100" dirty="0">
                        <a:effectLst/>
                        <a:latin typeface="Times New Roman"/>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tr-TR" sz="11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tr-TR" sz="11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5937127"/>
                  </a:ext>
                </a:extLst>
              </a:tr>
            </a:tbl>
          </a:graphicData>
        </a:graphic>
      </p:graphicFrame>
      <p:pic>
        <p:nvPicPr>
          <p:cNvPr id="5" name="Picture 2" descr="E:\doğa sempozyumu\logo.jpg"/>
          <p:cNvPicPr>
            <a:picLocks noChangeAspect="1" noChangeArrowheads="1"/>
          </p:cNvPicPr>
          <p:nvPr/>
        </p:nvPicPr>
        <p:blipFill>
          <a:blip r:embed="rId2"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1370463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F347A5D-7BD8-8B13-BBB0-7574684B6D39}"/>
              </a:ext>
            </a:extLst>
          </p:cNvPr>
          <p:cNvSpPr>
            <a:spLocks noGrp="1"/>
          </p:cNvSpPr>
          <p:nvPr>
            <p:ph type="sldNum" sz="quarter" idx="12"/>
          </p:nvPr>
        </p:nvSpPr>
        <p:spPr/>
        <p:txBody>
          <a:bodyPr/>
          <a:lstStyle/>
          <a:p>
            <a:fld id="{320A84BC-3F9E-4B08-9743-FC4E27FA5126}" type="slidenum">
              <a:rPr lang="tr-TR" sz="1600" smtClean="0">
                <a:latin typeface="Aptos"/>
              </a:rPr>
              <a:pPr/>
              <a:t>57</a:t>
            </a:fld>
            <a:endParaRPr lang="tr-TR" sz="1600">
              <a:latin typeface="Aptos"/>
            </a:endParaRPr>
          </a:p>
        </p:txBody>
      </p:sp>
      <p:graphicFrame>
        <p:nvGraphicFramePr>
          <p:cNvPr id="8" name="Tablo 7">
            <a:extLst>
              <a:ext uri="{FF2B5EF4-FFF2-40B4-BE49-F238E27FC236}">
                <a16:creationId xmlns:a16="http://schemas.microsoft.com/office/drawing/2014/main" id="{35684024-E479-3068-3737-F820AC0354FA}"/>
              </a:ext>
            </a:extLst>
          </p:cNvPr>
          <p:cNvGraphicFramePr>
            <a:graphicFrameLocks noGrp="1"/>
          </p:cNvGraphicFramePr>
          <p:nvPr>
            <p:extLst>
              <p:ext uri="{D42A27DB-BD31-4B8C-83A1-F6EECF244321}">
                <p14:modId xmlns:p14="http://schemas.microsoft.com/office/powerpoint/2010/main" val="395628403"/>
              </p:ext>
            </p:extLst>
          </p:nvPr>
        </p:nvGraphicFramePr>
        <p:xfrm>
          <a:off x="48985" y="1634653"/>
          <a:ext cx="6715351" cy="407353"/>
        </p:xfrm>
        <a:graphic>
          <a:graphicData uri="http://schemas.openxmlformats.org/drawingml/2006/table">
            <a:tbl>
              <a:tblPr firstRow="1" firstCol="1" bandRow="1">
                <a:tableStyleId>{5C22544A-7EE6-4342-B048-85BDC9FD1C3A}</a:tableStyleId>
              </a:tblPr>
              <a:tblGrid>
                <a:gridCol w="1285318">
                  <a:extLst>
                    <a:ext uri="{9D8B030D-6E8A-4147-A177-3AD203B41FA5}">
                      <a16:colId xmlns:a16="http://schemas.microsoft.com/office/drawing/2014/main" val="872772120"/>
                    </a:ext>
                  </a:extLst>
                </a:gridCol>
                <a:gridCol w="3128011">
                  <a:extLst>
                    <a:ext uri="{9D8B030D-6E8A-4147-A177-3AD203B41FA5}">
                      <a16:colId xmlns:a16="http://schemas.microsoft.com/office/drawing/2014/main" val="3273274969"/>
                    </a:ext>
                  </a:extLst>
                </a:gridCol>
                <a:gridCol w="1188617">
                  <a:extLst>
                    <a:ext uri="{9D8B030D-6E8A-4147-A177-3AD203B41FA5}">
                      <a16:colId xmlns:a16="http://schemas.microsoft.com/office/drawing/2014/main" val="284349535"/>
                    </a:ext>
                  </a:extLst>
                </a:gridCol>
                <a:gridCol w="1113405">
                  <a:extLst>
                    <a:ext uri="{9D8B030D-6E8A-4147-A177-3AD203B41FA5}">
                      <a16:colId xmlns:a16="http://schemas.microsoft.com/office/drawing/2014/main" val="1035031792"/>
                    </a:ext>
                  </a:extLst>
                </a:gridCol>
              </a:tblGrid>
              <a:tr h="29845">
                <a:tc>
                  <a:txBody>
                    <a:bodyPr/>
                    <a:lstStyle/>
                    <a:p>
                      <a:pPr algn="ctr">
                        <a:lnSpc>
                          <a:spcPct val="115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ETKİNLİK TÜRÜ</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ETKİNLİK ADI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TARİHİ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KATILIMCI SAYISI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5753724"/>
                  </a:ext>
                </a:extLst>
              </a:tr>
            </a:tbl>
          </a:graphicData>
        </a:graphic>
      </p:graphicFrame>
      <p:graphicFrame>
        <p:nvGraphicFramePr>
          <p:cNvPr id="10" name="Tablo 9">
            <a:extLst>
              <a:ext uri="{FF2B5EF4-FFF2-40B4-BE49-F238E27FC236}">
                <a16:creationId xmlns:a16="http://schemas.microsoft.com/office/drawing/2014/main" id="{BF1F48B3-EE7E-1280-BE1D-C4910D832192}"/>
              </a:ext>
            </a:extLst>
          </p:cNvPr>
          <p:cNvGraphicFramePr>
            <a:graphicFrameLocks noGrp="1"/>
          </p:cNvGraphicFramePr>
          <p:nvPr>
            <p:extLst>
              <p:ext uri="{D42A27DB-BD31-4B8C-83A1-F6EECF244321}">
                <p14:modId xmlns:p14="http://schemas.microsoft.com/office/powerpoint/2010/main" val="3827090379"/>
              </p:ext>
            </p:extLst>
          </p:nvPr>
        </p:nvGraphicFramePr>
        <p:xfrm>
          <a:off x="58177" y="2059142"/>
          <a:ext cx="6694595" cy="6403470"/>
        </p:xfrm>
        <a:graphic>
          <a:graphicData uri="http://schemas.openxmlformats.org/drawingml/2006/table">
            <a:tbl>
              <a:tblPr firstRow="1" firstCol="1" bandRow="1">
                <a:tableStyleId>{5C22544A-7EE6-4342-B048-85BDC9FD1C3A}</a:tableStyleId>
              </a:tblPr>
              <a:tblGrid>
                <a:gridCol w="1271330">
                  <a:extLst>
                    <a:ext uri="{9D8B030D-6E8A-4147-A177-3AD203B41FA5}">
                      <a16:colId xmlns:a16="http://schemas.microsoft.com/office/drawing/2014/main" val="1420627494"/>
                    </a:ext>
                  </a:extLst>
                </a:gridCol>
                <a:gridCol w="3105907">
                  <a:extLst>
                    <a:ext uri="{9D8B030D-6E8A-4147-A177-3AD203B41FA5}">
                      <a16:colId xmlns:a16="http://schemas.microsoft.com/office/drawing/2014/main" val="3988470294"/>
                    </a:ext>
                  </a:extLst>
                </a:gridCol>
                <a:gridCol w="1174771">
                  <a:extLst>
                    <a:ext uri="{9D8B030D-6E8A-4147-A177-3AD203B41FA5}">
                      <a16:colId xmlns:a16="http://schemas.microsoft.com/office/drawing/2014/main" val="1309337941"/>
                    </a:ext>
                  </a:extLst>
                </a:gridCol>
                <a:gridCol w="1142587">
                  <a:extLst>
                    <a:ext uri="{9D8B030D-6E8A-4147-A177-3AD203B41FA5}">
                      <a16:colId xmlns:a16="http://schemas.microsoft.com/office/drawing/2014/main" val="1767591342"/>
                    </a:ext>
                  </a:extLst>
                </a:gridCol>
              </a:tblGrid>
              <a:tr h="0">
                <a:tc rowSpan="9">
                  <a:txBody>
                    <a:bodyPr/>
                    <a:lstStyle/>
                    <a:p>
                      <a:pPr algn="ctr">
                        <a:lnSpc>
                          <a:spcPct val="115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KÜLTÜR SANAT ATÖLYELERİ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tr-TR" sz="1200" b="1" i="1" dirty="0">
                          <a:solidFill>
                            <a:schemeClr val="tx1"/>
                          </a:solidFill>
                          <a:effectLst/>
                          <a:latin typeface="Times New Roman" panose="02020603050405020304" pitchFamily="18" charset="0"/>
                        </a:rPr>
                        <a:t>“Gömeç’in Kültürel İzleri”</a:t>
                      </a:r>
                      <a:endParaRPr lang="tr-TR" dirty="0">
                        <a:solidFill>
                          <a:schemeClr val="tx1"/>
                        </a:solidFill>
                        <a:effectLst/>
                      </a:endParaRPr>
                    </a:p>
                    <a:p>
                      <a:pPr>
                        <a:spcAft>
                          <a:spcPts val="0"/>
                        </a:spcAft>
                      </a:pPr>
                      <a:r>
                        <a:rPr lang="tr-TR" sz="1200" b="0" dirty="0">
                          <a:solidFill>
                            <a:schemeClr val="tx1"/>
                          </a:solidFill>
                          <a:effectLst/>
                          <a:latin typeface="Times New Roman" panose="02020603050405020304" pitchFamily="18" charset="0"/>
                          <a:cs typeface="Times New Roman" panose="02020603050405020304" pitchFamily="18" charset="0"/>
                        </a:rPr>
                        <a:t>Doç. Dr. Selvihan KILIÇ ATEŞ, Balıkesir Üniversitesi</a:t>
                      </a:r>
                      <a:endParaRPr lang="tr-TR" b="0" dirty="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26 Ekim 2023</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40 kişi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226482"/>
                  </a:ext>
                </a:extLst>
              </a:tr>
              <a:tr h="0">
                <a:tc vMerge="1">
                  <a:txBody>
                    <a:bodyPr/>
                    <a:lstStyle/>
                    <a:p>
                      <a:endParaRPr lang="tr-TR"/>
                    </a:p>
                  </a:txBody>
                  <a:tcPr/>
                </a:tc>
                <a:tc>
                  <a:txBody>
                    <a:bodyPr/>
                    <a:lstStyle/>
                    <a:p>
                      <a:pPr algn="just">
                        <a:lnSpc>
                          <a:spcPct val="115000"/>
                        </a:lnSpc>
                        <a:spcAft>
                          <a:spcPts val="0"/>
                        </a:spcAft>
                        <a:tabLst>
                          <a:tab pos="266700" algn="l"/>
                        </a:tabLs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“Gömeç’in İz Düşümü”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Doç. Dr. Gökçe Aysun KILIÇ, Balıkesir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26-27 Ekim 2023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a:effectLst/>
                          <a:latin typeface="Times New Roman" panose="02020603050405020304" pitchFamily="18" charset="0"/>
                          <a:ea typeface="Calibri" panose="020F0502020204030204" pitchFamily="34" charset="0"/>
                          <a:cs typeface="Times New Roman" panose="02020603050405020304" pitchFamily="18" charset="0"/>
                        </a:rPr>
                        <a:t>40 kişi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969011"/>
                  </a:ext>
                </a:extLst>
              </a:tr>
              <a:tr h="0">
                <a:tc vMerge="1">
                  <a:txBody>
                    <a:bodyPr/>
                    <a:lstStyle/>
                    <a:p>
                      <a:endParaRPr lang="tr-TR"/>
                    </a:p>
                  </a:txBody>
                  <a:tcPr/>
                </a:tc>
                <a:tc>
                  <a:txBody>
                    <a:bodyPr/>
                    <a:lstStyle/>
                    <a:p>
                      <a:pPr algn="just">
                        <a:spcAft>
                          <a:spcPts val="0"/>
                        </a:spcAft>
                      </a:pPr>
                      <a:r>
                        <a:rPr lang="tr-TR" sz="1200" b="1" dirty="0">
                          <a:effectLst/>
                          <a:latin typeface="Times New Roman" panose="02020603050405020304" pitchFamily="18" charset="0"/>
                        </a:rPr>
                        <a:t>“Gömeç’te Kültürel Rota: Fotoğraf ve Kolaj”</a:t>
                      </a:r>
                      <a:endParaRPr lang="tr-TR" dirty="0">
                        <a:effectLst/>
                      </a:endParaRPr>
                    </a:p>
                    <a:p>
                      <a:pPr algn="just">
                        <a:spcAft>
                          <a:spcPts val="0"/>
                        </a:spcAft>
                      </a:pPr>
                      <a:r>
                        <a:rPr lang="tr-TR" sz="1200" dirty="0">
                          <a:solidFill>
                            <a:srgbClr val="000000"/>
                          </a:solidFill>
                          <a:effectLst/>
                          <a:latin typeface="Times New Roman" panose="02020603050405020304" pitchFamily="18" charset="0"/>
                          <a:cs typeface="Times New Roman" panose="02020603050405020304" pitchFamily="18" charset="0"/>
                        </a:rPr>
                        <a:t>Prof. </a:t>
                      </a:r>
                      <a:r>
                        <a:rPr lang="tr-TR" sz="1200" dirty="0">
                          <a:effectLst/>
                          <a:latin typeface="Times New Roman" panose="02020603050405020304" pitchFamily="18" charset="0"/>
                          <a:cs typeface="Times New Roman" panose="02020603050405020304" pitchFamily="18" charset="0"/>
                        </a:rPr>
                        <a:t>Dr. Serdar YILMAZ &amp; Doç. Dr. Öznur IŞIR, Balıkesir Üniversitesi</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26 Ekim 2023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a:effectLst/>
                          <a:latin typeface="Times New Roman" panose="02020603050405020304" pitchFamily="18" charset="0"/>
                          <a:ea typeface="Calibri" panose="020F0502020204030204" pitchFamily="34" charset="0"/>
                          <a:cs typeface="Times New Roman" panose="02020603050405020304" pitchFamily="18" charset="0"/>
                        </a:rPr>
                        <a:t>70 iki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2996394"/>
                  </a:ext>
                </a:extLst>
              </a:tr>
              <a:tr h="0">
                <a:tc vMerge="1">
                  <a:txBody>
                    <a:bodyPr/>
                    <a:lstStyle/>
                    <a:p>
                      <a:endParaRPr lang="tr-TR"/>
                    </a:p>
                  </a:txBody>
                  <a:tcPr/>
                </a:tc>
                <a:tc>
                  <a:txBody>
                    <a:bodyPr/>
                    <a:lstStyle/>
                    <a:p>
                      <a:pPr algn="just">
                        <a:lnSpc>
                          <a:spcPct val="115000"/>
                        </a:lnSpc>
                        <a:spcAft>
                          <a:spcPts val="0"/>
                        </a:spcAft>
                      </a:pPr>
                      <a:r>
                        <a:rPr lang="tr-TR" sz="12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“Kültürlerarası Sanatsal Bağ Kurma Nesnesi Olarak, Telden Ayakkabı Modellemesi: Evrensel Gösterge </a:t>
                      </a:r>
                      <a:r>
                        <a:rPr lang="tr-TR" sz="1200" b="1"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ÜretimiEtkinliği</a:t>
                      </a:r>
                      <a:r>
                        <a:rPr lang="tr-TR" sz="12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Resim ve Enstalasyon Sanatçısı Ahmet DİLEK, Hamburg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Küratör Doç. Dr. Songül ASLAN, Aydın Adnan Menderes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26-28 Ekim 2023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a:effectLst/>
                          <a:latin typeface="Times New Roman" panose="02020603050405020304" pitchFamily="18" charset="0"/>
                          <a:ea typeface="Calibri" panose="020F0502020204030204" pitchFamily="34" charset="0"/>
                          <a:cs typeface="Times New Roman" panose="02020603050405020304" pitchFamily="18" charset="0"/>
                        </a:rPr>
                        <a:t>200 kişi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7553322"/>
                  </a:ext>
                </a:extLst>
              </a:tr>
              <a:tr h="0">
                <a:tc vMerge="1">
                  <a:txBody>
                    <a:bodyPr/>
                    <a:lstStyle/>
                    <a:p>
                      <a:endParaRPr lang="tr-TR"/>
                    </a:p>
                  </a:txBody>
                  <a:tcPr/>
                </a:tc>
                <a:tc>
                  <a:txBody>
                    <a:bodyPr/>
                    <a:lstStyle/>
                    <a:p>
                      <a:pPr algn="just">
                        <a:lnSpc>
                          <a:spcPct val="115000"/>
                        </a:lnSpc>
                        <a:spcAft>
                          <a:spcPts val="0"/>
                        </a:spcAft>
                      </a:pPr>
                      <a:r>
                        <a:rPr lang="tr-TR" sz="1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“Tahta Baskı Atölyesi” </a:t>
                      </a:r>
                    </a:p>
                    <a:p>
                      <a:pPr algn="just">
                        <a:lnSpc>
                          <a:spcPct val="115000"/>
                        </a:lnSpc>
                        <a:spcAft>
                          <a:spcPts val="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Emine KUŞCUL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26 Ekim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a:effectLst/>
                          <a:latin typeface="Times New Roman" panose="02020603050405020304" pitchFamily="18" charset="0"/>
                          <a:ea typeface="Calibri" panose="020F0502020204030204" pitchFamily="34" charset="0"/>
                          <a:cs typeface="Times New Roman" panose="02020603050405020304" pitchFamily="18" charset="0"/>
                        </a:rPr>
                        <a:t>40 kişi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629614"/>
                  </a:ext>
                </a:extLst>
              </a:tr>
              <a:tr h="0">
                <a:tc vMerge="1">
                  <a:txBody>
                    <a:bodyPr/>
                    <a:lstStyle/>
                    <a:p>
                      <a:endParaRPr lang="tr-TR"/>
                    </a:p>
                  </a:txBody>
                  <a:tcPr/>
                </a:tc>
                <a:tc>
                  <a:txBody>
                    <a:bodyPr/>
                    <a:lstStyle/>
                    <a:p>
                      <a:pPr algn="just">
                        <a:lnSpc>
                          <a:spcPct val="115000"/>
                        </a:lnSpc>
                        <a:spcAft>
                          <a:spcPts val="0"/>
                        </a:spcAft>
                        <a:tabLst>
                          <a:tab pos="266700" algn="l"/>
                        </a:tabLst>
                      </a:pPr>
                      <a:r>
                        <a:rPr lang="tr-TR" sz="1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“Gömeç’in Kültürel Haritası: Psikocoğrafik Haritalama”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Doç. Dr. Duygu SABANCILAR IŞTIN, Balıkesir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27 Ekim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a:effectLst/>
                          <a:latin typeface="Times New Roman" panose="02020603050405020304" pitchFamily="18" charset="0"/>
                          <a:ea typeface="Calibri" panose="020F0502020204030204" pitchFamily="34" charset="0"/>
                          <a:cs typeface="Times New Roman" panose="02020603050405020304" pitchFamily="18" charset="0"/>
                        </a:rPr>
                        <a:t>70 kişi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993915"/>
                  </a:ext>
                </a:extLst>
              </a:tr>
              <a:tr h="0">
                <a:tc vMerge="1">
                  <a:txBody>
                    <a:bodyPr/>
                    <a:lstStyle/>
                    <a:p>
                      <a:endParaRPr lang="tr-TR"/>
                    </a:p>
                  </a:txBody>
                  <a:tcPr/>
                </a:tc>
                <a:tc>
                  <a:txBody>
                    <a:bodyPr/>
                    <a:lstStyle/>
                    <a:p>
                      <a:pPr algn="just">
                        <a:lnSpc>
                          <a:spcPct val="115000"/>
                        </a:lnSpc>
                        <a:spcAft>
                          <a:spcPts val="0"/>
                        </a:spcAft>
                      </a:pPr>
                      <a:r>
                        <a:rPr lang="tr-TR" sz="1200" b="1" i="1">
                          <a:effectLst/>
                          <a:latin typeface="Times New Roman" panose="02020603050405020304" pitchFamily="18" charset="0"/>
                          <a:ea typeface="Calibri" panose="020F0502020204030204" pitchFamily="34" charset="0"/>
                          <a:cs typeface="Times New Roman" panose="02020603050405020304" pitchFamily="18" charset="0"/>
                        </a:rPr>
                        <a:t>“Nefesini Değiştir Hayatın Değişsin”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Nefes Koçu ve Yoga Eğitmeni Hülya NUMANOĞLU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27 Ekim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a:effectLst/>
                          <a:latin typeface="Times New Roman" panose="02020603050405020304" pitchFamily="18" charset="0"/>
                          <a:ea typeface="Calibri" panose="020F0502020204030204" pitchFamily="34" charset="0"/>
                          <a:cs typeface="Times New Roman" panose="02020603050405020304" pitchFamily="18" charset="0"/>
                        </a:rPr>
                        <a:t>25 kişi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035381"/>
                  </a:ext>
                </a:extLst>
              </a:tr>
              <a:tr h="0">
                <a:tc vMerge="1">
                  <a:txBody>
                    <a:bodyPr/>
                    <a:lstStyle/>
                    <a:p>
                      <a:endParaRPr lang="tr-TR"/>
                    </a:p>
                  </a:txBody>
                  <a:tcPr/>
                </a:tc>
                <a:tc>
                  <a:txBody>
                    <a:bodyPr/>
                    <a:lstStyle/>
                    <a:p>
                      <a:pPr algn="just">
                        <a:spcAft>
                          <a:spcPts val="0"/>
                        </a:spcAft>
                      </a:pPr>
                      <a:r>
                        <a:rPr lang="tr-TR" sz="1200" b="1" i="1" dirty="0">
                          <a:effectLst/>
                          <a:latin typeface="Times New Roman" panose="02020603050405020304" pitchFamily="18" charset="0"/>
                        </a:rPr>
                        <a:t>“</a:t>
                      </a:r>
                      <a:r>
                        <a:rPr lang="tr-TR" sz="1200" b="1" i="1" dirty="0" err="1">
                          <a:effectLst/>
                          <a:latin typeface="Times New Roman" panose="02020603050405020304" pitchFamily="18" charset="0"/>
                        </a:rPr>
                        <a:t>GastroArt</a:t>
                      </a:r>
                      <a:r>
                        <a:rPr lang="tr-TR" sz="1200" b="1" i="1" dirty="0">
                          <a:effectLst/>
                          <a:latin typeface="Times New Roman" panose="02020603050405020304" pitchFamily="18" charset="0"/>
                        </a:rPr>
                        <a:t>”</a:t>
                      </a:r>
                    </a:p>
                    <a:p>
                      <a:pPr algn="just">
                        <a:spcAft>
                          <a:spcPts val="0"/>
                        </a:spcAft>
                      </a:pPr>
                      <a:r>
                        <a:rPr lang="tr-TR" sz="1200" dirty="0">
                          <a:effectLst/>
                          <a:latin typeface="Times New Roman" panose="02020603050405020304" pitchFamily="18" charset="0"/>
                        </a:rPr>
                        <a:t>Mutfak Şefi Gizem MANİSALI</a:t>
                      </a:r>
                      <a:endParaRPr lang="tr-TR"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27 Ekim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a:effectLst/>
                          <a:latin typeface="Times New Roman" panose="02020603050405020304" pitchFamily="18" charset="0"/>
                          <a:ea typeface="Calibri" panose="020F0502020204030204" pitchFamily="34" charset="0"/>
                          <a:cs typeface="Times New Roman" panose="02020603050405020304" pitchFamily="18" charset="0"/>
                        </a:rPr>
                        <a:t>50 kişi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8248580"/>
                  </a:ext>
                </a:extLst>
              </a:tr>
              <a:tr h="0">
                <a:tc vMerge="1">
                  <a:txBody>
                    <a:bodyPr/>
                    <a:lstStyle/>
                    <a:p>
                      <a:endParaRPr lang="tr-TR"/>
                    </a:p>
                  </a:txBody>
                  <a:tcPr/>
                </a:tc>
                <a:tc>
                  <a:txBody>
                    <a:bodyPr/>
                    <a:lstStyle/>
                    <a:p>
                      <a:pPr algn="just">
                        <a:lnSpc>
                          <a:spcPct val="115000"/>
                        </a:lnSpc>
                        <a:spcAft>
                          <a:spcPts val="0"/>
                        </a:spcAft>
                      </a:pPr>
                      <a:r>
                        <a:rPr lang="tr-TR" sz="1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“Zeytinyağı Tadımı Etkinliği”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Zeytinyağı Tadım Uzmanları; </a:t>
                      </a: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 Öğr. Üyesi Suzan KANTARCI SAVAŞ </a:t>
                      </a:r>
                      <a:r>
                        <a:rPr lang="tr-T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&amp; Dr. Dilşen OKTAY ERTEM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27 Ekim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dirty="0">
                          <a:effectLst/>
                          <a:latin typeface="Times New Roman" panose="02020603050405020304" pitchFamily="18" charset="0"/>
                          <a:ea typeface="Calibri" panose="020F0502020204030204" pitchFamily="34" charset="0"/>
                          <a:cs typeface="Times New Roman" panose="02020603050405020304" pitchFamily="18" charset="0"/>
                        </a:rPr>
                        <a:t>60 kişi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8860743"/>
                  </a:ext>
                </a:extLst>
              </a:tr>
            </a:tbl>
          </a:graphicData>
        </a:graphic>
      </p:graphicFrame>
      <p:pic>
        <p:nvPicPr>
          <p:cNvPr id="2050" name="Picture 2" descr="E:\doğa sempozyumu\logo.jpg"/>
          <p:cNvPicPr>
            <a:picLocks noChangeAspect="1" noChangeArrowheads="1"/>
          </p:cNvPicPr>
          <p:nvPr/>
        </p:nvPicPr>
        <p:blipFill>
          <a:blip r:embed="rId2" cstate="print"/>
          <a:srcRect/>
          <a:stretch>
            <a:fillRect/>
          </a:stretch>
        </p:blipFill>
        <p:spPr bwMode="auto">
          <a:xfrm>
            <a:off x="347662" y="304799"/>
            <a:ext cx="1044575" cy="1044575"/>
          </a:xfrm>
          <a:prstGeom prst="rect">
            <a:avLst/>
          </a:prstGeom>
          <a:noFill/>
        </p:spPr>
      </p:pic>
    </p:spTree>
    <p:extLst>
      <p:ext uri="{BB962C8B-B14F-4D97-AF65-F5344CB8AC3E}">
        <p14:creationId xmlns:p14="http://schemas.microsoft.com/office/powerpoint/2010/main" val="3380135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13241CA7-EF61-CD7E-6A76-6DD738A5D65F}"/>
              </a:ext>
            </a:extLst>
          </p:cNvPr>
          <p:cNvGraphicFramePr>
            <a:graphicFrameLocks noGrp="1"/>
          </p:cNvGraphicFramePr>
          <p:nvPr>
            <p:ph idx="1"/>
            <p:extLst>
              <p:ext uri="{D42A27DB-BD31-4B8C-83A1-F6EECF244321}">
                <p14:modId xmlns:p14="http://schemas.microsoft.com/office/powerpoint/2010/main" val="2167751632"/>
              </p:ext>
            </p:extLst>
          </p:nvPr>
        </p:nvGraphicFramePr>
        <p:xfrm>
          <a:off x="357314" y="1526495"/>
          <a:ext cx="6160234" cy="407353"/>
        </p:xfrm>
        <a:graphic>
          <a:graphicData uri="http://schemas.openxmlformats.org/drawingml/2006/table">
            <a:tbl>
              <a:tblPr firstRow="1" firstCol="1" bandRow="1">
                <a:tableStyleId>{5C22544A-7EE6-4342-B048-85BDC9FD1C3A}</a:tableStyleId>
              </a:tblPr>
              <a:tblGrid>
                <a:gridCol w="1179068">
                  <a:extLst>
                    <a:ext uri="{9D8B030D-6E8A-4147-A177-3AD203B41FA5}">
                      <a16:colId xmlns:a16="http://schemas.microsoft.com/office/drawing/2014/main" val="915126938"/>
                    </a:ext>
                  </a:extLst>
                </a:gridCol>
                <a:gridCol w="2869438">
                  <a:extLst>
                    <a:ext uri="{9D8B030D-6E8A-4147-A177-3AD203B41FA5}">
                      <a16:colId xmlns:a16="http://schemas.microsoft.com/office/drawing/2014/main" val="1655951192"/>
                    </a:ext>
                  </a:extLst>
                </a:gridCol>
                <a:gridCol w="1090361">
                  <a:extLst>
                    <a:ext uri="{9D8B030D-6E8A-4147-A177-3AD203B41FA5}">
                      <a16:colId xmlns:a16="http://schemas.microsoft.com/office/drawing/2014/main" val="772827964"/>
                    </a:ext>
                  </a:extLst>
                </a:gridCol>
                <a:gridCol w="1021367">
                  <a:extLst>
                    <a:ext uri="{9D8B030D-6E8A-4147-A177-3AD203B41FA5}">
                      <a16:colId xmlns:a16="http://schemas.microsoft.com/office/drawing/2014/main" val="2218166144"/>
                    </a:ext>
                  </a:extLst>
                </a:gridCol>
              </a:tblGrid>
              <a:tr h="29845">
                <a:tc>
                  <a:txBody>
                    <a:bodyPr/>
                    <a:lstStyle/>
                    <a:p>
                      <a:pPr algn="ctr">
                        <a:lnSpc>
                          <a:spcPct val="115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ETKİNLİK TÜRÜ</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ETKİNLİK ADI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TARİHİ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KATILIMCI SAYISI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6300036"/>
                  </a:ext>
                </a:extLst>
              </a:tr>
            </a:tbl>
          </a:graphicData>
        </a:graphic>
      </p:graphicFrame>
      <p:sp>
        <p:nvSpPr>
          <p:cNvPr id="4" name="Slayt Numarası Yer Tutucusu 3">
            <a:extLst>
              <a:ext uri="{FF2B5EF4-FFF2-40B4-BE49-F238E27FC236}">
                <a16:creationId xmlns:a16="http://schemas.microsoft.com/office/drawing/2014/main" id="{222FAA43-623B-6082-6D09-D27A6DB5B276}"/>
              </a:ext>
            </a:extLst>
          </p:cNvPr>
          <p:cNvSpPr>
            <a:spLocks noGrp="1"/>
          </p:cNvSpPr>
          <p:nvPr>
            <p:ph type="sldNum" sz="quarter" idx="12"/>
          </p:nvPr>
        </p:nvSpPr>
        <p:spPr/>
        <p:txBody>
          <a:bodyPr/>
          <a:lstStyle/>
          <a:p>
            <a:fld id="{320A84BC-3F9E-4B08-9743-FC4E27FA5126}" type="slidenum">
              <a:rPr lang="tr-TR" sz="1600" smtClean="0">
                <a:latin typeface="Aptos"/>
              </a:rPr>
              <a:pPr/>
              <a:t>58</a:t>
            </a:fld>
            <a:endParaRPr lang="tr-TR" sz="1600">
              <a:latin typeface="Aptos"/>
            </a:endParaRPr>
          </a:p>
        </p:txBody>
      </p:sp>
      <p:graphicFrame>
        <p:nvGraphicFramePr>
          <p:cNvPr id="8" name="Tablo 7">
            <a:extLst>
              <a:ext uri="{FF2B5EF4-FFF2-40B4-BE49-F238E27FC236}">
                <a16:creationId xmlns:a16="http://schemas.microsoft.com/office/drawing/2014/main" id="{85F374F4-9F6E-7F74-F2A1-E05B66438FC3}"/>
              </a:ext>
            </a:extLst>
          </p:cNvPr>
          <p:cNvGraphicFramePr>
            <a:graphicFrameLocks noGrp="1"/>
          </p:cNvGraphicFramePr>
          <p:nvPr>
            <p:extLst>
              <p:ext uri="{D42A27DB-BD31-4B8C-83A1-F6EECF244321}">
                <p14:modId xmlns:p14="http://schemas.microsoft.com/office/powerpoint/2010/main" val="3418993283"/>
              </p:ext>
            </p:extLst>
          </p:nvPr>
        </p:nvGraphicFramePr>
        <p:xfrm>
          <a:off x="359228" y="1945219"/>
          <a:ext cx="6159507" cy="1943116"/>
        </p:xfrm>
        <a:graphic>
          <a:graphicData uri="http://schemas.openxmlformats.org/drawingml/2006/table">
            <a:tbl>
              <a:tblPr firstRow="1" firstCol="1" bandRow="1">
                <a:tableStyleId>{5C22544A-7EE6-4342-B048-85BDC9FD1C3A}</a:tableStyleId>
              </a:tblPr>
              <a:tblGrid>
                <a:gridCol w="1178929">
                  <a:extLst>
                    <a:ext uri="{9D8B030D-6E8A-4147-A177-3AD203B41FA5}">
                      <a16:colId xmlns:a16="http://schemas.microsoft.com/office/drawing/2014/main" val="13401174"/>
                    </a:ext>
                  </a:extLst>
                </a:gridCol>
                <a:gridCol w="2869099">
                  <a:extLst>
                    <a:ext uri="{9D8B030D-6E8A-4147-A177-3AD203B41FA5}">
                      <a16:colId xmlns:a16="http://schemas.microsoft.com/office/drawing/2014/main" val="3134397070"/>
                    </a:ext>
                  </a:extLst>
                </a:gridCol>
                <a:gridCol w="1090233">
                  <a:extLst>
                    <a:ext uri="{9D8B030D-6E8A-4147-A177-3AD203B41FA5}">
                      <a16:colId xmlns:a16="http://schemas.microsoft.com/office/drawing/2014/main" val="3387920900"/>
                    </a:ext>
                  </a:extLst>
                </a:gridCol>
                <a:gridCol w="1021246">
                  <a:extLst>
                    <a:ext uri="{9D8B030D-6E8A-4147-A177-3AD203B41FA5}">
                      <a16:colId xmlns:a16="http://schemas.microsoft.com/office/drawing/2014/main" val="4196524634"/>
                    </a:ext>
                  </a:extLst>
                </a:gridCol>
              </a:tblGrid>
              <a:tr h="1943116">
                <a:tc>
                  <a:txBody>
                    <a:bodyPr/>
                    <a:lstStyle/>
                    <a:p>
                      <a:pPr algn="ctr">
                        <a:lnSpc>
                          <a:spcPct val="115000"/>
                        </a:lnSpc>
                        <a:spcAft>
                          <a:spcPts val="0"/>
                        </a:spcAft>
                      </a:pPr>
                      <a:r>
                        <a:rPr lang="tr-T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BİSİKLET TURU</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tr-TR" sz="12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“ADRAMYTTENE RİVİERASI”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Metin YÖRÜK, Çağrı TANKİŞİ ve Necmi TEL Anısına)</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Ören-</a:t>
                      </a:r>
                      <a:r>
                        <a:rPr lang="tr-TR" sz="12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Adramytteion</a:t>
                      </a:r>
                      <a:r>
                        <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Derneği, </a:t>
                      </a:r>
                      <a:r>
                        <a:rPr lang="tr-TR" sz="12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İda</a:t>
                      </a:r>
                      <a:r>
                        <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Madra Bisiklet ve Doğa Sporları Grubu, Balıkesir Bisiklet Spor Kulübü (BABİS), Balıkesir Üniversitesi Bisiklet Topluluğu (BAÜBİS), </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Ayvalık Bisikletlileri (AYVELO), </a:t>
                      </a:r>
                      <a:r>
                        <a:rPr lang="tr-TR" sz="12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VeloAdra</a:t>
                      </a:r>
                      <a:r>
                        <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Bisiklet Topluluğu</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tr-TR"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27 Ekim</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tr-TR" sz="12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105 kişi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6899260"/>
                  </a:ext>
                </a:extLst>
              </a:tr>
            </a:tbl>
          </a:graphicData>
        </a:graphic>
      </p:graphicFrame>
      <p:pic>
        <p:nvPicPr>
          <p:cNvPr id="1027" name="Picture 3" descr="C:\Users\GIGABYTE\Desktop\3-2 Afiş(1).jpg"/>
          <p:cNvPicPr>
            <a:picLocks noChangeAspect="1" noChangeArrowheads="1"/>
          </p:cNvPicPr>
          <p:nvPr/>
        </p:nvPicPr>
        <p:blipFill>
          <a:blip r:embed="rId2" cstate="print"/>
          <a:srcRect/>
          <a:stretch>
            <a:fillRect/>
          </a:stretch>
        </p:blipFill>
        <p:spPr bwMode="auto">
          <a:xfrm>
            <a:off x="259113" y="8026399"/>
            <a:ext cx="6353416" cy="414745"/>
          </a:xfrm>
          <a:prstGeom prst="rect">
            <a:avLst/>
          </a:prstGeom>
          <a:noFill/>
        </p:spPr>
      </p:pic>
      <p:sp>
        <p:nvSpPr>
          <p:cNvPr id="7" name="6 Metin kutusu"/>
          <p:cNvSpPr txBox="1"/>
          <p:nvPr/>
        </p:nvSpPr>
        <p:spPr>
          <a:xfrm>
            <a:off x="377371" y="7474857"/>
            <a:ext cx="1240340" cy="369332"/>
          </a:xfrm>
          <a:prstGeom prst="rect">
            <a:avLst/>
          </a:prstGeom>
          <a:noFill/>
        </p:spPr>
        <p:txBody>
          <a:bodyPr wrap="none" rtlCol="0">
            <a:spAutoFit/>
          </a:bodyPr>
          <a:lstStyle/>
          <a:p>
            <a:r>
              <a:rPr lang="tr-TR" dirty="0"/>
              <a:t>Paydaşlar : </a:t>
            </a:r>
          </a:p>
        </p:txBody>
      </p:sp>
    </p:spTree>
    <p:extLst>
      <p:ext uri="{BB962C8B-B14F-4D97-AF65-F5344CB8AC3E}">
        <p14:creationId xmlns:p14="http://schemas.microsoft.com/office/powerpoint/2010/main" val="52554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D8BE41-26B5-3816-7A91-BAFAC9FF0DF4}"/>
              </a:ext>
            </a:extLst>
          </p:cNvPr>
          <p:cNvSpPr>
            <a:spLocks noGrp="1"/>
          </p:cNvSpPr>
          <p:nvPr>
            <p:ph idx="1"/>
          </p:nvPr>
        </p:nvSpPr>
        <p:spPr>
          <a:xfrm>
            <a:off x="-1320255" y="375773"/>
            <a:ext cx="5915025" cy="469486"/>
          </a:xfrm>
        </p:spPr>
        <p:txBody>
          <a:bodyPr vert="horz" lIns="91440" tIns="45720" rIns="91440" bIns="45720" rtlCol="0" anchor="t">
            <a:normAutofit/>
          </a:bodyPr>
          <a:lstStyle/>
          <a:p>
            <a:pPr marL="0" indent="0" algn="ctr">
              <a:buNone/>
            </a:pPr>
            <a:r>
              <a:rPr lang="tr-TR" sz="1600" b="1" u="sng" dirty="0">
                <a:latin typeface="Times New Roman"/>
                <a:cs typeface="Times New Roman"/>
              </a:rPr>
              <a:t> 26 EKİM 2023   Perşembe, 1.Gün</a:t>
            </a:r>
            <a:endParaRPr lang="tr-TR" dirty="0"/>
          </a:p>
          <a:p>
            <a:pPr marL="0" indent="0" algn="ctr">
              <a:buNone/>
            </a:pPr>
            <a:endParaRPr lang="tr-TR" sz="1600" b="1" u="sng" dirty="0">
              <a:latin typeface="Times New Roman"/>
              <a:ea typeface="Calibri" panose="020F0502020204030204"/>
              <a:cs typeface="Times New Roman"/>
            </a:endParaRPr>
          </a:p>
        </p:txBody>
      </p:sp>
      <p:graphicFrame>
        <p:nvGraphicFramePr>
          <p:cNvPr id="16" name="Tablo 15">
            <a:extLst>
              <a:ext uri="{FF2B5EF4-FFF2-40B4-BE49-F238E27FC236}">
                <a16:creationId xmlns:a16="http://schemas.microsoft.com/office/drawing/2014/main" id="{2D8710A4-8178-6FCB-5F62-2410C79D90F6}"/>
              </a:ext>
            </a:extLst>
          </p:cNvPr>
          <p:cNvGraphicFramePr>
            <a:graphicFrameLocks noGrp="1"/>
          </p:cNvGraphicFramePr>
          <p:nvPr>
            <p:extLst>
              <p:ext uri="{D42A27DB-BD31-4B8C-83A1-F6EECF244321}">
                <p14:modId xmlns:p14="http://schemas.microsoft.com/office/powerpoint/2010/main" val="2531737714"/>
              </p:ext>
            </p:extLst>
          </p:nvPr>
        </p:nvGraphicFramePr>
        <p:xfrm>
          <a:off x="118893" y="676620"/>
          <a:ext cx="6582678" cy="6480441"/>
        </p:xfrm>
        <a:graphic>
          <a:graphicData uri="http://schemas.openxmlformats.org/drawingml/2006/table">
            <a:tbl>
              <a:tblPr firstRow="1" firstCol="1" bandRow="1">
                <a:tableStyleId>{5C22544A-7EE6-4342-B048-85BDC9FD1C3A}</a:tableStyleId>
              </a:tblPr>
              <a:tblGrid>
                <a:gridCol w="6582678">
                  <a:extLst>
                    <a:ext uri="{9D8B030D-6E8A-4147-A177-3AD203B41FA5}">
                      <a16:colId xmlns:a16="http://schemas.microsoft.com/office/drawing/2014/main" val="2197674808"/>
                    </a:ext>
                  </a:extLst>
                </a:gridCol>
              </a:tblGrid>
              <a:tr h="191729">
                <a:tc>
                  <a:txBody>
                    <a:bodyPr/>
                    <a:lstStyle/>
                    <a:p>
                      <a:pPr>
                        <a:spcAft>
                          <a:spcPts val="0"/>
                        </a:spcAft>
                      </a:pPr>
                      <a:r>
                        <a:rPr lang="tr-TR" sz="1200" b="1" dirty="0">
                          <a:solidFill>
                            <a:schemeClr val="tx1"/>
                          </a:solidFill>
                          <a:effectLst/>
                          <a:latin typeface="Times New Roman"/>
                        </a:rPr>
                        <a:t>10.00 – Açılış, Saygı Duruşu, İstiklal Marşı (Program Akışı)</a:t>
                      </a:r>
                      <a:endParaRPr lang="tr-TR">
                        <a:solidFill>
                          <a:schemeClr val="tx1"/>
                        </a:solidFill>
                        <a:effectLst/>
                        <a:latin typeface="Times New Roman"/>
                      </a:endParaRPr>
                    </a:p>
                  </a:txBody>
                  <a:tcPr marL="68580" marR="68580" marT="0" marB="0">
                    <a:lnL>
                      <a:noFill/>
                    </a:lnL>
                    <a:lnR>
                      <a:noFill/>
                    </a:lnR>
                    <a:lnT>
                      <a:noFill/>
                    </a:lnT>
                    <a:lnB>
                      <a:noFill/>
                    </a:lnB>
                    <a:noFill/>
                  </a:tcPr>
                </a:tc>
                <a:extLst>
                  <a:ext uri="{0D108BD9-81ED-4DB2-BD59-A6C34878D82A}">
                    <a16:rowId xmlns:a16="http://schemas.microsoft.com/office/drawing/2014/main" val="2859196381"/>
                  </a:ext>
                </a:extLst>
              </a:tr>
              <a:tr h="191729">
                <a:tc>
                  <a:txBody>
                    <a:bodyPr/>
                    <a:lstStyle/>
                    <a:p>
                      <a:pPr>
                        <a:spcAft>
                          <a:spcPts val="0"/>
                        </a:spcAft>
                      </a:pPr>
                      <a:r>
                        <a:rPr lang="tr-TR" sz="1200" b="1" dirty="0">
                          <a:solidFill>
                            <a:schemeClr val="tx1"/>
                          </a:solidFill>
                          <a:effectLst/>
                          <a:latin typeface="Times New Roman"/>
                        </a:rPr>
                        <a:t>10.05 – Gömeç Tanıtım Videosu</a:t>
                      </a:r>
                      <a:endParaRPr lang="tr-TR">
                        <a:solidFill>
                          <a:schemeClr val="tx1"/>
                        </a:solidFill>
                        <a:effectLst/>
                        <a:latin typeface="Times New Roman"/>
                      </a:endParaRPr>
                    </a:p>
                  </a:txBody>
                  <a:tcPr marL="68580" marR="68580" marT="0" marB="0">
                    <a:lnL>
                      <a:noFill/>
                    </a:lnL>
                    <a:lnR>
                      <a:noFill/>
                    </a:lnR>
                    <a:lnT>
                      <a:noFill/>
                    </a:lnT>
                    <a:lnB>
                      <a:noFill/>
                    </a:lnB>
                    <a:noFill/>
                  </a:tcPr>
                </a:tc>
                <a:extLst>
                  <a:ext uri="{0D108BD9-81ED-4DB2-BD59-A6C34878D82A}">
                    <a16:rowId xmlns:a16="http://schemas.microsoft.com/office/drawing/2014/main" val="2913429661"/>
                  </a:ext>
                </a:extLst>
              </a:tr>
              <a:tr h="191729">
                <a:tc>
                  <a:txBody>
                    <a:bodyPr/>
                    <a:lstStyle/>
                    <a:p>
                      <a:pPr>
                        <a:spcAft>
                          <a:spcPts val="0"/>
                        </a:spcAft>
                      </a:pPr>
                      <a:r>
                        <a:rPr lang="tr-TR" sz="1200" b="1" dirty="0">
                          <a:solidFill>
                            <a:schemeClr val="tx1"/>
                          </a:solidFill>
                          <a:effectLst/>
                          <a:latin typeface="Times New Roman"/>
                        </a:rPr>
                        <a:t>10.10 – Protokol Konuşmaları</a:t>
                      </a:r>
                      <a:endParaRPr lang="tr-TR" dirty="0">
                        <a:solidFill>
                          <a:schemeClr val="tx1"/>
                        </a:solidFill>
                        <a:effectLst/>
                        <a:latin typeface="Times New Roman"/>
                      </a:endParaRPr>
                    </a:p>
                  </a:txBody>
                  <a:tcPr marL="68580" marR="68580" marT="0" marB="0">
                    <a:lnL>
                      <a:noFill/>
                    </a:lnL>
                    <a:lnR>
                      <a:noFill/>
                    </a:lnR>
                    <a:lnT>
                      <a:noFill/>
                    </a:lnT>
                    <a:lnB>
                      <a:noFill/>
                    </a:lnB>
                    <a:noFill/>
                  </a:tcPr>
                </a:tc>
                <a:extLst>
                  <a:ext uri="{0D108BD9-81ED-4DB2-BD59-A6C34878D82A}">
                    <a16:rowId xmlns:a16="http://schemas.microsoft.com/office/drawing/2014/main" val="2489749607"/>
                  </a:ext>
                </a:extLst>
              </a:tr>
              <a:tr h="1150374">
                <a:tc>
                  <a:txBody>
                    <a:bodyPr/>
                    <a:lstStyle/>
                    <a:p>
                      <a:pPr algn="just">
                        <a:spcAft>
                          <a:spcPts val="0"/>
                        </a:spcAft>
                      </a:pPr>
                      <a:r>
                        <a:rPr lang="tr-TR" sz="1200" b="1" dirty="0">
                          <a:solidFill>
                            <a:schemeClr val="tx1"/>
                          </a:solidFill>
                          <a:effectLst/>
                          <a:latin typeface="Times New Roman"/>
                        </a:rPr>
                        <a:t>10.45 –12.00 </a:t>
                      </a:r>
                      <a:endParaRPr lang="tr-TR" dirty="0">
                        <a:solidFill>
                          <a:schemeClr val="tx1"/>
                        </a:solidFill>
                        <a:effectLst/>
                        <a:latin typeface="Times New Roman"/>
                      </a:endParaRPr>
                    </a:p>
                    <a:p>
                      <a:pPr algn="just">
                        <a:spcAft>
                          <a:spcPts val="0"/>
                        </a:spcAft>
                      </a:pPr>
                      <a:r>
                        <a:rPr lang="tr-TR" sz="1200" b="1" i="1" dirty="0">
                          <a:solidFill>
                            <a:schemeClr val="tx1"/>
                          </a:solidFill>
                          <a:effectLst/>
                          <a:latin typeface="Times New Roman"/>
                        </a:rPr>
                        <a:t>Açılış Oturumu; Cumhuriyetimizin 100. Yılında Gömeç</a:t>
                      </a:r>
                      <a:r>
                        <a:rPr lang="tr-TR" sz="1200" b="1" i="1" dirty="0">
                          <a:solidFill>
                            <a:schemeClr val="tx1"/>
                          </a:solidFill>
                          <a:latin typeface="Times New Roman"/>
                        </a:rPr>
                        <a:t>  </a:t>
                      </a:r>
                      <a:endParaRPr lang="tr-TR" dirty="0">
                        <a:solidFill>
                          <a:schemeClr val="tx1"/>
                        </a:solidFill>
                        <a:effectLst/>
                        <a:latin typeface="Times New Roman"/>
                      </a:endParaRPr>
                    </a:p>
                    <a:p>
                      <a:pPr algn="just">
                        <a:spcAft>
                          <a:spcPts val="0"/>
                        </a:spcAft>
                      </a:pPr>
                      <a:r>
                        <a:rPr lang="tr-TR" sz="1200" b="1" i="1" u="sng" dirty="0">
                          <a:solidFill>
                            <a:schemeClr val="tx1"/>
                          </a:solidFill>
                          <a:effectLst/>
                          <a:latin typeface="Times New Roman"/>
                        </a:rPr>
                        <a:t>Oturum Başkanı</a:t>
                      </a:r>
                      <a:r>
                        <a:rPr lang="tr-TR" sz="1200" b="1" i="1" dirty="0">
                          <a:solidFill>
                            <a:schemeClr val="tx1"/>
                          </a:solidFill>
                          <a:effectLst/>
                          <a:latin typeface="Times New Roman"/>
                        </a:rPr>
                        <a:t>, </a:t>
                      </a:r>
                      <a:r>
                        <a:rPr lang="tr-TR" sz="1200" b="1" dirty="0">
                          <a:solidFill>
                            <a:schemeClr val="tx1"/>
                          </a:solidFill>
                          <a:effectLst/>
                          <a:latin typeface="Times New Roman"/>
                        </a:rPr>
                        <a:t>Prof. Dr. Abdullah SOYKAN, Balıkesir Üniversitesi</a:t>
                      </a:r>
                      <a:endParaRPr lang="tr-TR" dirty="0">
                        <a:solidFill>
                          <a:schemeClr val="tx1"/>
                        </a:solidFill>
                        <a:effectLst/>
                        <a:latin typeface="Times New Roman"/>
                      </a:endParaRPr>
                    </a:p>
                    <a:p>
                      <a:pPr algn="just">
                        <a:spcAft>
                          <a:spcPts val="0"/>
                        </a:spcAft>
                      </a:pPr>
                      <a:r>
                        <a:rPr lang="tr-TR" sz="1200" dirty="0">
                          <a:solidFill>
                            <a:schemeClr val="tx1"/>
                          </a:solidFill>
                          <a:effectLst/>
                          <a:latin typeface="Times New Roman"/>
                        </a:rPr>
                        <a:t>Prof. Dr. Engin BERBER-Ege Üniversitesi, “20 Yıl Sonra Gömeç”</a:t>
                      </a:r>
                      <a:endParaRPr lang="tr-TR" dirty="0">
                        <a:solidFill>
                          <a:schemeClr val="tx1"/>
                        </a:solidFill>
                        <a:effectLst/>
                        <a:latin typeface="Times New Roman"/>
                      </a:endParaRPr>
                    </a:p>
                    <a:p>
                      <a:pPr algn="just">
                        <a:spcAft>
                          <a:spcPts val="0"/>
                        </a:spcAft>
                      </a:pPr>
                      <a:r>
                        <a:rPr lang="tr-TR" sz="1200" dirty="0">
                          <a:solidFill>
                            <a:schemeClr val="tx1"/>
                          </a:solidFill>
                          <a:effectLst/>
                          <a:latin typeface="Times New Roman"/>
                          <a:ea typeface="Calibri"/>
                        </a:rPr>
                        <a:t>Araştırmacı ve Tarihçi Kemal GİRGİN, “Millî Mücadelede Gömeç”</a:t>
                      </a:r>
                      <a:endParaRPr lang="tr-TR" dirty="0">
                        <a:solidFill>
                          <a:schemeClr val="tx1"/>
                        </a:solidFill>
                        <a:effectLst/>
                        <a:latin typeface="Times New Roman"/>
                        <a:ea typeface="Calibri"/>
                      </a:endParaRPr>
                    </a:p>
                    <a:p>
                      <a:pPr algn="just">
                        <a:spcAft>
                          <a:spcPts val="0"/>
                        </a:spcAft>
                      </a:pPr>
                      <a:r>
                        <a:rPr lang="tr-TR" sz="1200" dirty="0">
                          <a:solidFill>
                            <a:schemeClr val="tx1"/>
                          </a:solidFill>
                          <a:effectLst/>
                          <a:latin typeface="Times New Roman"/>
                        </a:rPr>
                        <a:t>Prof. Dr. Kenan MORTAN- EISTI-Paris, “Gömeç: Dün / Bugün / Yarın”</a:t>
                      </a:r>
                      <a:endParaRPr lang="tr-TR" dirty="0">
                        <a:solidFill>
                          <a:schemeClr val="tx1"/>
                        </a:solidFill>
                        <a:effectLst/>
                        <a:latin typeface="Times New Roman"/>
                      </a:endParaRPr>
                    </a:p>
                  </a:txBody>
                  <a:tcPr marL="68580" marR="68580" marT="0" marB="0">
                    <a:lnL>
                      <a:noFill/>
                    </a:lnL>
                    <a:lnR>
                      <a:noFill/>
                    </a:lnR>
                    <a:lnT>
                      <a:noFill/>
                    </a:lnT>
                    <a:lnB>
                      <a:noFill/>
                    </a:lnB>
                    <a:noFill/>
                  </a:tcPr>
                </a:tc>
                <a:extLst>
                  <a:ext uri="{0D108BD9-81ED-4DB2-BD59-A6C34878D82A}">
                    <a16:rowId xmlns:a16="http://schemas.microsoft.com/office/drawing/2014/main" val="2132664916"/>
                  </a:ext>
                </a:extLst>
              </a:tr>
              <a:tr h="3259393">
                <a:tc>
                  <a:txBody>
                    <a:bodyPr/>
                    <a:lstStyle/>
                    <a:p>
                      <a:pPr>
                        <a:spcAft>
                          <a:spcPts val="0"/>
                        </a:spcAft>
                      </a:pPr>
                      <a:r>
                        <a:rPr lang="tr-TR" sz="1200" b="1" u="sng" dirty="0">
                          <a:solidFill>
                            <a:schemeClr val="tx1"/>
                          </a:solidFill>
                          <a:effectLst/>
                          <a:latin typeface="Times New Roman"/>
                        </a:rPr>
                        <a:t>12.00</a:t>
                      </a:r>
                      <a:r>
                        <a:rPr lang="tr-TR" sz="1200" b="1" dirty="0">
                          <a:solidFill>
                            <a:schemeClr val="tx1"/>
                          </a:solidFill>
                          <a:effectLst/>
                          <a:latin typeface="Times New Roman"/>
                        </a:rPr>
                        <a:t> – Sanat Sergileri Açılışı</a:t>
                      </a:r>
                      <a:r>
                        <a:rPr lang="tr-TR" sz="1200" b="1" dirty="0">
                          <a:solidFill>
                            <a:schemeClr val="tx1"/>
                          </a:solidFill>
                          <a:latin typeface="Times New Roman"/>
                        </a:rPr>
                        <a:t> </a:t>
                      </a:r>
                      <a:endParaRPr lang="tr-TR" dirty="0">
                        <a:solidFill>
                          <a:schemeClr val="tx1"/>
                        </a:solidFill>
                        <a:effectLst/>
                        <a:latin typeface="Times New Roman"/>
                      </a:endParaRPr>
                    </a:p>
                    <a:p>
                      <a:pPr marL="342900" lvl="0" indent="-342900" algn="just">
                        <a:spcAft>
                          <a:spcPts val="0"/>
                        </a:spcAft>
                      </a:pPr>
                      <a:r>
                        <a:rPr lang="tr-TR" sz="1200" b="1" i="1" dirty="0">
                          <a:solidFill>
                            <a:schemeClr val="tx1"/>
                          </a:solidFill>
                          <a:effectLst/>
                          <a:latin typeface="Times New Roman"/>
                        </a:rPr>
                        <a:t>“Gömeç Buluşmaları” Sergisi</a:t>
                      </a:r>
                      <a:endParaRPr lang="tr-TR" dirty="0">
                        <a:solidFill>
                          <a:schemeClr val="tx1"/>
                        </a:solidFill>
                        <a:effectLst/>
                        <a:latin typeface="Times New Roman"/>
                      </a:endParaRPr>
                    </a:p>
                    <a:p>
                      <a:pPr marL="228600" algn="just">
                        <a:spcAft>
                          <a:spcPts val="0"/>
                        </a:spcAft>
                      </a:pPr>
                      <a:r>
                        <a:rPr lang="tr-TR" sz="1200" b="0" dirty="0">
                          <a:solidFill>
                            <a:schemeClr val="tx1"/>
                          </a:solidFill>
                          <a:effectLst/>
                          <a:latin typeface="Times New Roman"/>
                        </a:rPr>
                        <a:t>Balıkesir Üniversitesi</a:t>
                      </a:r>
                      <a:r>
                        <a:rPr lang="tr-TR" sz="1200" b="0" dirty="0">
                          <a:solidFill>
                            <a:schemeClr val="tx1"/>
                          </a:solidFill>
                          <a:latin typeface="Times New Roman"/>
                        </a:rPr>
                        <a:t> </a:t>
                      </a:r>
                      <a:endParaRPr lang="tr-TR" b="0" dirty="0">
                        <a:solidFill>
                          <a:schemeClr val="tx1"/>
                        </a:solidFill>
                        <a:effectLst/>
                        <a:latin typeface="Times New Roman"/>
                      </a:endParaRPr>
                    </a:p>
                    <a:p>
                      <a:pPr marL="228600" algn="just">
                        <a:spcAft>
                          <a:spcPts val="0"/>
                        </a:spcAft>
                      </a:pPr>
                      <a:r>
                        <a:rPr lang="tr-TR" sz="1200" b="0" dirty="0">
                          <a:solidFill>
                            <a:schemeClr val="tx1"/>
                          </a:solidFill>
                          <a:effectLst/>
                          <a:latin typeface="Times New Roman"/>
                        </a:rPr>
                        <a:t>Dr. Öğr. Üyesi Altay ALDOĞAN, Doç. Dr. Aylin GÜNGÖR,</a:t>
                      </a:r>
                      <a:r>
                        <a:rPr lang="tr-TR" sz="1200" b="0" dirty="0">
                          <a:solidFill>
                            <a:schemeClr val="tx1"/>
                          </a:solidFill>
                          <a:latin typeface="Times New Roman"/>
                        </a:rPr>
                        <a:t> </a:t>
                      </a:r>
                      <a:endParaRPr lang="tr-TR" b="0" dirty="0">
                        <a:solidFill>
                          <a:schemeClr val="tx1"/>
                        </a:solidFill>
                        <a:latin typeface="Times New Roman"/>
                      </a:endParaRPr>
                    </a:p>
                    <a:p>
                      <a:pPr marL="228600" algn="just">
                        <a:spcAft>
                          <a:spcPts val="0"/>
                        </a:spcAft>
                      </a:pPr>
                      <a:r>
                        <a:rPr lang="tr-TR" sz="1200" b="0" dirty="0">
                          <a:solidFill>
                            <a:schemeClr val="tx1"/>
                          </a:solidFill>
                          <a:effectLst/>
                          <a:latin typeface="Times New Roman"/>
                        </a:rPr>
                        <a:t>Doç. Dr. Burçak BALAMBER, Doç. Dr. Cumhur Okay ÖZGÖR,</a:t>
                      </a:r>
                      <a:endParaRPr lang="tr-TR" sz="1200" b="0" dirty="0">
                        <a:solidFill>
                          <a:schemeClr val="tx1"/>
                        </a:solidFill>
                        <a:latin typeface="Times New Roman"/>
                      </a:endParaRPr>
                    </a:p>
                    <a:p>
                      <a:pPr marL="228600" lvl="0" algn="just">
                        <a:spcAft>
                          <a:spcPts val="0"/>
                        </a:spcAft>
                        <a:buNone/>
                      </a:pPr>
                      <a:r>
                        <a:rPr lang="tr-TR" sz="1200" b="0" dirty="0">
                          <a:solidFill>
                            <a:schemeClr val="tx1"/>
                          </a:solidFill>
                          <a:effectLst/>
                          <a:latin typeface="Times New Roman"/>
                        </a:rPr>
                        <a:t>Öğr. Gör. Derya ARSLAN, Doç. Dr. Duygu SABANCILAR IŞTIN,</a:t>
                      </a:r>
                      <a:endParaRPr lang="tr-TR" sz="1200" b="0" dirty="0">
                        <a:solidFill>
                          <a:schemeClr val="tx1"/>
                        </a:solidFill>
                        <a:latin typeface="Times New Roman"/>
                      </a:endParaRPr>
                    </a:p>
                    <a:p>
                      <a:pPr marL="228600" lvl="0" algn="just">
                        <a:spcAft>
                          <a:spcPts val="0"/>
                        </a:spcAft>
                        <a:buNone/>
                      </a:pPr>
                      <a:r>
                        <a:rPr lang="tr-TR" sz="1200" b="0" dirty="0">
                          <a:solidFill>
                            <a:schemeClr val="tx1"/>
                          </a:solidFill>
                          <a:effectLst/>
                          <a:latin typeface="Times New Roman"/>
                        </a:rPr>
                        <a:t>Prof. Dr. Elif ÇİMEN, Dr. Öğr. Üyesi Elif Feyza TÜRKMEN,</a:t>
                      </a:r>
                      <a:r>
                        <a:rPr lang="tr-TR" sz="1200" b="0" dirty="0">
                          <a:solidFill>
                            <a:schemeClr val="tx1"/>
                          </a:solidFill>
                          <a:latin typeface="Times New Roman"/>
                        </a:rPr>
                        <a:t> </a:t>
                      </a:r>
                      <a:endParaRPr lang="tr-TR" b="0" dirty="0">
                        <a:solidFill>
                          <a:schemeClr val="tx1"/>
                        </a:solidFill>
                        <a:latin typeface="Times New Roman"/>
                      </a:endParaRPr>
                    </a:p>
                    <a:p>
                      <a:pPr marL="228600" lvl="0" algn="just">
                        <a:spcAft>
                          <a:spcPts val="0"/>
                        </a:spcAft>
                        <a:buNone/>
                      </a:pPr>
                      <a:r>
                        <a:rPr lang="tr-TR" sz="1200" b="0" dirty="0">
                          <a:solidFill>
                            <a:schemeClr val="tx1"/>
                          </a:solidFill>
                          <a:effectLst/>
                          <a:latin typeface="Times New Roman"/>
                        </a:rPr>
                        <a:t>Dr. Öğr. Üyesi Esra AYDIN, Doç. Dr. </a:t>
                      </a:r>
                      <a:r>
                        <a:rPr lang="tr-TR" sz="1200" b="0" dirty="0" err="1">
                          <a:solidFill>
                            <a:schemeClr val="tx1"/>
                          </a:solidFill>
                          <a:effectLst/>
                          <a:latin typeface="Times New Roman"/>
                        </a:rPr>
                        <a:t>Fergana</a:t>
                      </a:r>
                      <a:r>
                        <a:rPr lang="tr-TR" sz="1200" b="0" dirty="0">
                          <a:solidFill>
                            <a:schemeClr val="tx1"/>
                          </a:solidFill>
                          <a:effectLst/>
                          <a:latin typeface="Times New Roman"/>
                        </a:rPr>
                        <a:t> KOCADORU ÖZGÖR,</a:t>
                      </a:r>
                      <a:r>
                        <a:rPr lang="tr-TR" sz="1200" b="0" dirty="0">
                          <a:solidFill>
                            <a:schemeClr val="tx1"/>
                          </a:solidFill>
                          <a:latin typeface="Times New Roman"/>
                        </a:rPr>
                        <a:t> </a:t>
                      </a:r>
                    </a:p>
                    <a:p>
                      <a:pPr marL="228600" lvl="0" algn="just">
                        <a:spcAft>
                          <a:spcPts val="0"/>
                        </a:spcAft>
                        <a:buNone/>
                      </a:pPr>
                      <a:r>
                        <a:rPr lang="tr-TR" sz="1200" b="0" dirty="0">
                          <a:solidFill>
                            <a:schemeClr val="tx1"/>
                          </a:solidFill>
                          <a:effectLst/>
                          <a:latin typeface="Times New Roman"/>
                        </a:rPr>
                        <a:t>Doç. Dr. Gökçe Aysun KILIÇ, Arş. Gör. Dr. İbrahim KORKMAZ,</a:t>
                      </a:r>
                      <a:r>
                        <a:rPr lang="tr-TR" sz="1200" b="0" dirty="0">
                          <a:solidFill>
                            <a:schemeClr val="tx1"/>
                          </a:solidFill>
                          <a:latin typeface="Times New Roman"/>
                        </a:rPr>
                        <a:t> </a:t>
                      </a:r>
                    </a:p>
                    <a:p>
                      <a:pPr marL="228600" lvl="0" algn="just">
                        <a:spcAft>
                          <a:spcPts val="0"/>
                        </a:spcAft>
                        <a:buNone/>
                      </a:pPr>
                      <a:r>
                        <a:rPr lang="tr-TR" sz="1200" b="0" dirty="0">
                          <a:solidFill>
                            <a:schemeClr val="tx1"/>
                          </a:solidFill>
                          <a:effectLst/>
                          <a:latin typeface="Times New Roman"/>
                        </a:rPr>
                        <a:t>Öğr. Gör. Neslihan KILIÇ GÜRÇAY, Doç. Dr. Öznur IŞIR,</a:t>
                      </a:r>
                      <a:r>
                        <a:rPr lang="tr-TR" sz="1200" b="0" dirty="0">
                          <a:solidFill>
                            <a:schemeClr val="tx1"/>
                          </a:solidFill>
                          <a:latin typeface="Times New Roman"/>
                        </a:rPr>
                        <a:t> </a:t>
                      </a:r>
                    </a:p>
                    <a:p>
                      <a:pPr marL="228600" lvl="0" algn="just">
                        <a:spcAft>
                          <a:spcPts val="0"/>
                        </a:spcAft>
                        <a:buNone/>
                      </a:pPr>
                      <a:r>
                        <a:rPr lang="tr-TR" sz="1200" b="0" dirty="0">
                          <a:solidFill>
                            <a:schemeClr val="tx1"/>
                          </a:solidFill>
                          <a:effectLst/>
                          <a:latin typeface="Times New Roman"/>
                        </a:rPr>
                        <a:t>Doç. Dr. Sabriye ÇELİK UĞUZ, Doç. Dr. Selvihan KILIÇ ATEŞ,</a:t>
                      </a:r>
                      <a:r>
                        <a:rPr lang="tr-TR" sz="1200" b="0" dirty="0">
                          <a:solidFill>
                            <a:schemeClr val="tx1"/>
                          </a:solidFill>
                          <a:latin typeface="Times New Roman"/>
                        </a:rPr>
                        <a:t> </a:t>
                      </a:r>
                    </a:p>
                    <a:p>
                      <a:pPr marL="228600" lvl="0" algn="just">
                        <a:spcAft>
                          <a:spcPts val="0"/>
                        </a:spcAft>
                        <a:buNone/>
                      </a:pPr>
                      <a:r>
                        <a:rPr lang="tr-TR" sz="1200" b="0" dirty="0">
                          <a:solidFill>
                            <a:schemeClr val="tx1"/>
                          </a:solidFill>
                          <a:effectLst/>
                          <a:latin typeface="Times New Roman"/>
                        </a:rPr>
                        <a:t>Prof. Dr. Serdar YILMAZ, Arş. Gör. Rukiye DERDİYOK</a:t>
                      </a:r>
                      <a:endParaRPr lang="tr-TR" b="0" dirty="0">
                        <a:solidFill>
                          <a:schemeClr val="tx1"/>
                        </a:solidFill>
                        <a:effectLst/>
                        <a:latin typeface="Times New Roman"/>
                      </a:endParaRPr>
                    </a:p>
                    <a:p>
                      <a:pPr marL="342900" lvl="0" indent="-342900" algn="just">
                        <a:spcAft>
                          <a:spcPts val="0"/>
                        </a:spcAft>
                      </a:pPr>
                      <a:r>
                        <a:rPr lang="tr-TR" sz="1200" b="1" i="1" dirty="0">
                          <a:solidFill>
                            <a:schemeClr val="tx1"/>
                          </a:solidFill>
                          <a:effectLst/>
                          <a:latin typeface="Times New Roman"/>
                        </a:rPr>
                        <a:t>“Küresel Sanat Koridorunda Gömeç Durağı" Dijital Baskı ve Enstalasyon Sergisi</a:t>
                      </a:r>
                      <a:endParaRPr lang="tr-TR" dirty="0">
                        <a:solidFill>
                          <a:schemeClr val="tx1"/>
                        </a:solidFill>
                        <a:effectLst/>
                        <a:latin typeface="Times New Roman"/>
                      </a:endParaRPr>
                    </a:p>
                    <a:p>
                      <a:pPr indent="228600" algn="just">
                        <a:spcAft>
                          <a:spcPts val="0"/>
                        </a:spcAft>
                      </a:pPr>
                      <a:r>
                        <a:rPr lang="tr-TR" sz="1200" b="0" dirty="0">
                          <a:solidFill>
                            <a:schemeClr val="tx1"/>
                          </a:solidFill>
                          <a:effectLst/>
                          <a:latin typeface="Times New Roman"/>
                          <a:ea typeface="Arial" panose="020B0604020202020204" pitchFamily="34" charset="0"/>
                        </a:rPr>
                        <a:t>Resim ve Enstalasyon Sanatçısı Ahmet DİLEK, Hamburg</a:t>
                      </a:r>
                      <a:endParaRPr lang="tr-TR" b="0" dirty="0">
                        <a:solidFill>
                          <a:schemeClr val="tx1"/>
                        </a:solidFill>
                        <a:effectLst/>
                        <a:latin typeface="Times New Roman"/>
                      </a:endParaRPr>
                    </a:p>
                    <a:p>
                      <a:pPr indent="228600" algn="just">
                        <a:spcAft>
                          <a:spcPts val="0"/>
                        </a:spcAft>
                      </a:pPr>
                      <a:r>
                        <a:rPr lang="tr-TR" sz="1200" b="0" dirty="0">
                          <a:solidFill>
                            <a:schemeClr val="tx1"/>
                          </a:solidFill>
                          <a:effectLst/>
                          <a:latin typeface="Times New Roman"/>
                          <a:ea typeface="Arial" panose="020B0604020202020204" pitchFamily="34" charset="0"/>
                        </a:rPr>
                        <a:t>Küratör Doç. Dr. Songül ASLAN, Aydın Adnan Menderes Üniversitesi</a:t>
                      </a:r>
                      <a:endParaRPr lang="tr-TR" b="0" dirty="0">
                        <a:solidFill>
                          <a:schemeClr val="tx1"/>
                        </a:solidFill>
                        <a:effectLst/>
                        <a:latin typeface="Times New Roman"/>
                      </a:endParaRPr>
                    </a:p>
                    <a:p>
                      <a:pPr marL="342900" lvl="0" indent="-342900" algn="just">
                        <a:spcAft>
                          <a:spcPts val="0"/>
                        </a:spcAft>
                      </a:pPr>
                      <a:r>
                        <a:rPr lang="tr-TR" sz="1200" b="1" i="1" dirty="0">
                          <a:solidFill>
                            <a:schemeClr val="tx1"/>
                          </a:solidFill>
                          <a:effectLst/>
                          <a:latin typeface="Times New Roman"/>
                        </a:rPr>
                        <a:t>“Gömeç Kent Eskizleri”</a:t>
                      </a:r>
                      <a:endParaRPr lang="tr-TR" dirty="0">
                        <a:solidFill>
                          <a:schemeClr val="tx1"/>
                        </a:solidFill>
                        <a:effectLst/>
                        <a:latin typeface="Times New Roman"/>
                      </a:endParaRPr>
                    </a:p>
                    <a:p>
                      <a:pPr marL="228600" algn="just">
                        <a:spcAft>
                          <a:spcPts val="0"/>
                        </a:spcAft>
                      </a:pPr>
                      <a:r>
                        <a:rPr lang="tr-TR" sz="1200" b="0" dirty="0">
                          <a:solidFill>
                            <a:schemeClr val="tx1"/>
                          </a:solidFill>
                          <a:effectLst/>
                          <a:latin typeface="Times New Roman"/>
                        </a:rPr>
                        <a:t>Mimar Sinan Güzel Sanatlar Üniversitesi (MSGSÜ)</a:t>
                      </a:r>
                      <a:r>
                        <a:rPr lang="tr-TR" sz="1200" b="0" dirty="0">
                          <a:solidFill>
                            <a:schemeClr val="tx1"/>
                          </a:solidFill>
                          <a:latin typeface="Times New Roman"/>
                        </a:rPr>
                        <a:t> </a:t>
                      </a:r>
                    </a:p>
                    <a:p>
                      <a:pPr lvl="0" algn="just">
                        <a:lnSpc>
                          <a:spcPct val="100000"/>
                        </a:lnSpc>
                        <a:spcBef>
                          <a:spcPts val="0"/>
                        </a:spcBef>
                        <a:spcAft>
                          <a:spcPts val="0"/>
                        </a:spcAft>
                        <a:buNone/>
                      </a:pPr>
                      <a:r>
                        <a:rPr lang="tr-TR" sz="1200" b="1" i="0" u="sng" strike="noStrike" noProof="0" dirty="0">
                          <a:solidFill>
                            <a:schemeClr val="tx1"/>
                          </a:solidFill>
                          <a:latin typeface="Times New Roman"/>
                        </a:rPr>
                        <a:t>12.30</a:t>
                      </a:r>
                      <a:r>
                        <a:rPr lang="tr-TR" sz="1200" b="1" i="0" u="none" strike="noStrike" noProof="0" dirty="0">
                          <a:solidFill>
                            <a:schemeClr val="tx1"/>
                          </a:solidFill>
                          <a:latin typeface="Times New Roman"/>
                        </a:rPr>
                        <a:t> – Sanat Atölyeleri </a:t>
                      </a:r>
                      <a:endParaRPr lang="tr-TR" dirty="0">
                        <a:solidFill>
                          <a:schemeClr val="tx1"/>
                        </a:solidFill>
                      </a:endParaRPr>
                    </a:p>
                    <a:p>
                      <a:pPr marL="285750" lvl="0" indent="-285750" algn="just">
                        <a:lnSpc>
                          <a:spcPct val="100000"/>
                        </a:lnSpc>
                        <a:spcBef>
                          <a:spcPts val="0"/>
                        </a:spcBef>
                        <a:spcAft>
                          <a:spcPts val="0"/>
                        </a:spcAft>
                        <a:buFont typeface="Arial"/>
                        <a:buChar char="•"/>
                      </a:pPr>
                      <a:r>
                        <a:rPr lang="tr-TR" sz="1200" b="1" i="1" u="none" strike="noStrike" noProof="0" dirty="0">
                          <a:solidFill>
                            <a:schemeClr val="tx1"/>
                          </a:solidFill>
                          <a:latin typeface="Times New Roman"/>
                        </a:rPr>
                        <a:t>“Gömeç’in Kültürel İzleri”</a:t>
                      </a:r>
                      <a:endParaRPr lang="tr-TR" dirty="0">
                        <a:solidFill>
                          <a:schemeClr val="tx1"/>
                        </a:solidFill>
                      </a:endParaRPr>
                    </a:p>
                    <a:p>
                      <a:pPr lvl="0" indent="0" algn="just">
                        <a:lnSpc>
                          <a:spcPct val="100000"/>
                        </a:lnSpc>
                        <a:spcBef>
                          <a:spcPts val="0"/>
                        </a:spcBef>
                        <a:spcAft>
                          <a:spcPts val="0"/>
                        </a:spcAft>
                        <a:buNone/>
                      </a:pPr>
                      <a:r>
                        <a:rPr lang="tr-TR" sz="1200" b="0" i="0" u="none" strike="noStrike" noProof="0" dirty="0">
                          <a:solidFill>
                            <a:schemeClr val="tx1"/>
                          </a:solidFill>
                          <a:latin typeface="Times New Roman"/>
                        </a:rPr>
                        <a:t>Doç. Dr. Selvihan KILIÇ ATEŞ, Balıkesir Üniversitesi</a:t>
                      </a:r>
                      <a:endParaRPr lang="tr-TR" dirty="0">
                        <a:solidFill>
                          <a:schemeClr val="tx1"/>
                        </a:solidFill>
                      </a:endParaRPr>
                    </a:p>
                    <a:p>
                      <a:pPr marL="285750" lvl="0" indent="-285750" algn="just">
                        <a:lnSpc>
                          <a:spcPct val="100000"/>
                        </a:lnSpc>
                        <a:spcBef>
                          <a:spcPts val="0"/>
                        </a:spcBef>
                        <a:spcAft>
                          <a:spcPts val="0"/>
                        </a:spcAft>
                        <a:buFont typeface="Arial"/>
                        <a:buChar char="•"/>
                      </a:pPr>
                      <a:r>
                        <a:rPr lang="tr-TR" sz="1200" b="1" i="1" u="none" strike="noStrike" noProof="0" dirty="0">
                          <a:solidFill>
                            <a:schemeClr val="tx1"/>
                          </a:solidFill>
                          <a:latin typeface="Times New Roman"/>
                        </a:rPr>
                        <a:t>“Kültürlerarası Sanatsal Bağ Kurma Nesnesi Olarak, Telden Ayakkabı Modellemesi: Evrensel Gösterge Üretimi Etkinliği”</a:t>
                      </a:r>
                      <a:endParaRPr lang="tr-TR" dirty="0">
                        <a:solidFill>
                          <a:schemeClr val="tx1"/>
                        </a:solidFill>
                      </a:endParaRPr>
                    </a:p>
                    <a:p>
                      <a:pPr lvl="0" indent="0" algn="just">
                        <a:lnSpc>
                          <a:spcPct val="100000"/>
                        </a:lnSpc>
                        <a:spcBef>
                          <a:spcPts val="0"/>
                        </a:spcBef>
                        <a:spcAft>
                          <a:spcPts val="0"/>
                        </a:spcAft>
                        <a:buNone/>
                      </a:pPr>
                      <a:r>
                        <a:rPr lang="tr-TR" sz="1200" b="0" i="0" u="none" strike="noStrike" noProof="0" dirty="0">
                          <a:solidFill>
                            <a:schemeClr val="tx1"/>
                          </a:solidFill>
                          <a:latin typeface="Times New Roman"/>
                        </a:rPr>
                        <a:t>Resim ve Enstalasyon Sanatçısı Ahmet DİLEK, Hamburg </a:t>
                      </a:r>
                    </a:p>
                    <a:p>
                      <a:pPr lvl="0" indent="0" algn="just">
                        <a:lnSpc>
                          <a:spcPct val="100000"/>
                        </a:lnSpc>
                        <a:spcBef>
                          <a:spcPts val="0"/>
                        </a:spcBef>
                        <a:spcAft>
                          <a:spcPts val="0"/>
                        </a:spcAft>
                        <a:buNone/>
                      </a:pPr>
                      <a:r>
                        <a:rPr lang="tr-TR" sz="1200" b="0" i="0" u="none" strike="noStrike" noProof="0" dirty="0">
                          <a:solidFill>
                            <a:schemeClr val="tx1"/>
                          </a:solidFill>
                          <a:latin typeface="Times New Roman"/>
                        </a:rPr>
                        <a:t>Sergi ve Etkinlik Küratörü Doç. Dr. Songül ASLAN, Aydın Adnan Menderes Üniversitesi</a:t>
                      </a:r>
                      <a:endParaRPr lang="tr-TR" sz="1200" b="1" i="0" u="sng" strike="noStrike" noProof="0" dirty="0">
                        <a:solidFill>
                          <a:schemeClr val="tx1"/>
                        </a:solidFill>
                        <a:latin typeface="Times New Roman"/>
                      </a:endParaRPr>
                    </a:p>
                    <a:p>
                      <a:pPr marL="228600" lvl="0" algn="just">
                        <a:spcAft>
                          <a:spcPts val="0"/>
                        </a:spcAft>
                        <a:buNone/>
                      </a:pPr>
                      <a:endParaRPr lang="tr-TR" sz="1200" b="0" i="0" u="none" strike="noStrike" noProof="0" dirty="0">
                        <a:solidFill>
                          <a:schemeClr val="tx1"/>
                        </a:solidFill>
                        <a:latin typeface="Times New Roman"/>
                      </a:endParaRPr>
                    </a:p>
                    <a:p>
                      <a:pPr marL="228600" lvl="0" algn="just">
                        <a:spcAft>
                          <a:spcPts val="0"/>
                        </a:spcAft>
                        <a:buNone/>
                      </a:pPr>
                      <a:endParaRPr lang="tr-TR" sz="1200" b="0" i="0" u="none" strike="noStrike" noProof="0" dirty="0">
                        <a:solidFill>
                          <a:schemeClr val="tx1"/>
                        </a:solidFill>
                        <a:latin typeface="Times New Roman"/>
                      </a:endParaRPr>
                    </a:p>
                  </a:txBody>
                  <a:tcPr marL="68580" marR="68580" marT="0" marB="0">
                    <a:lnL>
                      <a:noFill/>
                    </a:lnL>
                    <a:lnR>
                      <a:noFill/>
                    </a:lnR>
                    <a:lnT>
                      <a:noFill/>
                    </a:lnT>
                    <a:lnB>
                      <a:noFill/>
                    </a:lnB>
                    <a:noFill/>
                  </a:tcPr>
                </a:tc>
                <a:extLst>
                  <a:ext uri="{0D108BD9-81ED-4DB2-BD59-A6C34878D82A}">
                    <a16:rowId xmlns:a16="http://schemas.microsoft.com/office/drawing/2014/main" val="1069649703"/>
                  </a:ext>
                </a:extLst>
              </a:tr>
            </a:tbl>
          </a:graphicData>
        </a:graphic>
      </p:graphicFrame>
      <p:sp>
        <p:nvSpPr>
          <p:cNvPr id="21" name="Metin kutusu 20">
            <a:extLst>
              <a:ext uri="{FF2B5EF4-FFF2-40B4-BE49-F238E27FC236}">
                <a16:creationId xmlns:a16="http://schemas.microsoft.com/office/drawing/2014/main" id="{1A119DAC-3CA3-7919-9EA1-6E68508912FC}"/>
              </a:ext>
            </a:extLst>
          </p:cNvPr>
          <p:cNvSpPr txBox="1"/>
          <p:nvPr/>
        </p:nvSpPr>
        <p:spPr>
          <a:xfrm>
            <a:off x="120397" y="6914778"/>
            <a:ext cx="660798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200" b="1" i="1" u="sng" dirty="0">
                <a:latin typeface="Times New Roman"/>
                <a:cs typeface="Times New Roman"/>
              </a:rPr>
              <a:t>13.00-13.30  ÖĞLE ARASI</a:t>
            </a:r>
          </a:p>
          <a:p>
            <a:pPr algn="just"/>
            <a:r>
              <a:rPr lang="tr-TR" sz="1200" b="1" u="sng" dirty="0">
                <a:latin typeface="Times New Roman"/>
                <a:cs typeface="Times New Roman"/>
              </a:rPr>
              <a:t>13.30 –14.15 </a:t>
            </a:r>
            <a:endParaRPr lang="tr-TR" dirty="0"/>
          </a:p>
          <a:p>
            <a:pPr algn="just"/>
            <a:r>
              <a:rPr lang="tr-TR" sz="1200" b="1" i="1" dirty="0">
                <a:latin typeface="Times New Roman"/>
                <a:cs typeface="Times New Roman"/>
              </a:rPr>
              <a:t>1. Özel Oturum: Gömeç’te Yerel Kalkınmaya Katkılarıyla Ulusal ve Uluslararası Projeler </a:t>
            </a:r>
            <a:endParaRPr lang="tr-TR" dirty="0"/>
          </a:p>
          <a:p>
            <a:pPr algn="just"/>
            <a:r>
              <a:rPr lang="tr-TR" sz="1200" b="1" i="1" u="sng" dirty="0">
                <a:latin typeface="Times New Roman"/>
                <a:cs typeface="Times New Roman"/>
              </a:rPr>
              <a:t>Oturum Başkanı</a:t>
            </a:r>
            <a:r>
              <a:rPr lang="tr-TR" sz="1200" b="1" i="1" dirty="0">
                <a:latin typeface="Times New Roman"/>
                <a:cs typeface="Times New Roman"/>
              </a:rPr>
              <a:t>,</a:t>
            </a:r>
            <a:r>
              <a:rPr lang="tr-TR" sz="1200" b="1" dirty="0">
                <a:latin typeface="Times New Roman"/>
                <a:cs typeface="Times New Roman"/>
              </a:rPr>
              <a:t> Prof. Dr. M. Oğuzhan İLBAN, Balıkesir Üniversitesi</a:t>
            </a:r>
            <a:endParaRPr lang="tr-TR" dirty="0"/>
          </a:p>
          <a:p>
            <a:pPr marL="285750" indent="-285750">
              <a:buFont typeface="Arial"/>
              <a:buChar char="•"/>
            </a:pPr>
            <a:r>
              <a:rPr lang="tr-TR" sz="1200" dirty="0">
                <a:latin typeface="Times New Roman"/>
                <a:cs typeface="Times New Roman"/>
              </a:rPr>
              <a:t>Prof. Dr. Mustafa SARI, Bandırma </a:t>
            </a:r>
            <a:r>
              <a:rPr lang="tr-TR" sz="1200" dirty="0" err="1">
                <a:latin typeface="Times New Roman"/>
                <a:cs typeface="Times New Roman"/>
              </a:rPr>
              <a:t>Onyedi</a:t>
            </a:r>
            <a:r>
              <a:rPr lang="tr-TR" sz="1200" dirty="0">
                <a:latin typeface="Times New Roman"/>
                <a:cs typeface="Times New Roman"/>
              </a:rPr>
              <a:t> Eylül Üniversitesi</a:t>
            </a:r>
            <a:endParaRPr lang="tr-TR" dirty="0"/>
          </a:p>
          <a:p>
            <a:pPr algn="just"/>
            <a:r>
              <a:rPr lang="tr-TR" sz="1200" i="1" dirty="0">
                <a:latin typeface="Times New Roman"/>
                <a:cs typeface="Times New Roman"/>
              </a:rPr>
              <a:t>“Gömeç Sualtı Heykel Galerisi ve Yapay Resif Uygulamalarına Sualtından Bakış”</a:t>
            </a:r>
            <a:endParaRPr lang="tr-TR" dirty="0"/>
          </a:p>
          <a:p>
            <a:pPr marL="285750" indent="-285750">
              <a:buFont typeface="Arial"/>
              <a:buChar char="•"/>
            </a:pPr>
            <a:r>
              <a:rPr lang="tr-TR" sz="1200" dirty="0">
                <a:latin typeface="Times New Roman"/>
                <a:cs typeface="Times New Roman"/>
              </a:rPr>
              <a:t>Mustafa AYSEL, Burhaniye Ticaret Odası Başkanı</a:t>
            </a:r>
            <a:endParaRPr lang="tr-TR" dirty="0"/>
          </a:p>
          <a:p>
            <a:r>
              <a:rPr lang="tr-TR" sz="1200" i="1" dirty="0">
                <a:latin typeface="Times New Roman"/>
                <a:cs typeface="Times New Roman"/>
              </a:rPr>
              <a:t>''Gömeç' te Karavan, </a:t>
            </a:r>
            <a:r>
              <a:rPr lang="tr-TR" sz="1200" i="1" dirty="0" err="1">
                <a:latin typeface="Times New Roman"/>
                <a:cs typeface="Times New Roman"/>
              </a:rPr>
              <a:t>Glamping</a:t>
            </a:r>
            <a:r>
              <a:rPr lang="tr-TR" sz="1200" i="1" dirty="0">
                <a:latin typeface="Times New Roman"/>
                <a:cs typeface="Times New Roman"/>
              </a:rPr>
              <a:t>, Sörf Kampı''</a:t>
            </a:r>
            <a:endParaRPr lang="tr-TR" dirty="0"/>
          </a:p>
        </p:txBody>
      </p:sp>
      <p:sp>
        <p:nvSpPr>
          <p:cNvPr id="4" name="Slayt Numarası Yer Tutucusu 3">
            <a:extLst>
              <a:ext uri="{FF2B5EF4-FFF2-40B4-BE49-F238E27FC236}">
                <a16:creationId xmlns:a16="http://schemas.microsoft.com/office/drawing/2014/main" id="{10935B30-9ED3-9682-17AD-84A9CE838020}"/>
              </a:ext>
            </a:extLst>
          </p:cNvPr>
          <p:cNvSpPr>
            <a:spLocks noGrp="1"/>
          </p:cNvSpPr>
          <p:nvPr>
            <p:ph type="sldNum" sz="quarter" idx="12"/>
          </p:nvPr>
        </p:nvSpPr>
        <p:spPr/>
        <p:txBody>
          <a:bodyPr/>
          <a:lstStyle/>
          <a:p>
            <a:fld id="{320A84BC-3F9E-4B08-9743-FC4E27FA5126}" type="slidenum">
              <a:rPr lang="tr-TR" sz="1400" smtClean="0">
                <a:latin typeface="Aptos"/>
              </a:rPr>
              <a:pPr/>
              <a:t>6</a:t>
            </a:fld>
            <a:endParaRPr lang="tr-TR" sz="1400">
              <a:latin typeface="Aptos"/>
            </a:endParaRPr>
          </a:p>
        </p:txBody>
      </p:sp>
    </p:spTree>
    <p:extLst>
      <p:ext uri="{BB962C8B-B14F-4D97-AF65-F5344CB8AC3E}">
        <p14:creationId xmlns:p14="http://schemas.microsoft.com/office/powerpoint/2010/main" val="325633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DA779CDB-87EE-837B-A020-3081EE0A3240}"/>
              </a:ext>
            </a:extLst>
          </p:cNvPr>
          <p:cNvGraphicFramePr>
            <a:graphicFrameLocks noGrp="1"/>
          </p:cNvGraphicFramePr>
          <p:nvPr>
            <p:ph idx="1"/>
            <p:extLst>
              <p:ext uri="{D42A27DB-BD31-4B8C-83A1-F6EECF244321}">
                <p14:modId xmlns:p14="http://schemas.microsoft.com/office/powerpoint/2010/main" val="2203035739"/>
              </p:ext>
            </p:extLst>
          </p:nvPr>
        </p:nvGraphicFramePr>
        <p:xfrm>
          <a:off x="118142" y="430211"/>
          <a:ext cx="6638302" cy="8412480"/>
        </p:xfrm>
        <a:graphic>
          <a:graphicData uri="http://schemas.openxmlformats.org/drawingml/2006/table">
            <a:tbl>
              <a:tblPr firstRow="1" firstCol="1" bandRow="1">
                <a:tableStyleId>{5C22544A-7EE6-4342-B048-85BDC9FD1C3A}</a:tableStyleId>
              </a:tblPr>
              <a:tblGrid>
                <a:gridCol w="6638302">
                  <a:extLst>
                    <a:ext uri="{9D8B030D-6E8A-4147-A177-3AD203B41FA5}">
                      <a16:colId xmlns:a16="http://schemas.microsoft.com/office/drawing/2014/main" val="240852667"/>
                    </a:ext>
                  </a:extLst>
                </a:gridCol>
              </a:tblGrid>
              <a:tr h="1019714">
                <a:tc>
                  <a:txBody>
                    <a:bodyPr/>
                    <a:lstStyle/>
                    <a:p>
                      <a:pPr>
                        <a:spcAft>
                          <a:spcPts val="0"/>
                        </a:spcAft>
                      </a:pPr>
                      <a:r>
                        <a:rPr lang="tr-TR" sz="1200" b="1" u="sng" dirty="0">
                          <a:solidFill>
                            <a:schemeClr val="tx1"/>
                          </a:solidFill>
                          <a:effectLst/>
                          <a:latin typeface="Times New Roman"/>
                        </a:rPr>
                        <a:t>14.15-15.00 </a:t>
                      </a:r>
                      <a:r>
                        <a:rPr lang="tr-TR" sz="1200" b="1" dirty="0">
                          <a:solidFill>
                            <a:schemeClr val="tx1"/>
                          </a:solidFill>
                          <a:effectLst/>
                          <a:latin typeface="Times New Roman"/>
                        </a:rPr>
                        <a:t> Kültür-Sanat Atölyeleri</a:t>
                      </a:r>
                      <a:endParaRPr lang="tr-TR" sz="1200" dirty="0">
                        <a:solidFill>
                          <a:schemeClr val="tx1"/>
                        </a:solidFill>
                        <a:effectLst/>
                        <a:latin typeface="Times New Roman"/>
                      </a:endParaRPr>
                    </a:p>
                    <a:p>
                      <a:pPr marL="342900" lvl="0" indent="-342900">
                        <a:spcAft>
                          <a:spcPts val="0"/>
                        </a:spcAft>
                      </a:pPr>
                      <a:r>
                        <a:rPr lang="tr-TR" sz="1200" b="1" dirty="0">
                          <a:solidFill>
                            <a:schemeClr val="tx1"/>
                          </a:solidFill>
                          <a:effectLst/>
                          <a:latin typeface="Times New Roman"/>
                          <a:cs typeface="Times New Roman"/>
                        </a:rPr>
                        <a:t>“Gömeç’in İz Düşümü”</a:t>
                      </a:r>
                      <a:endParaRPr lang="tr-TR" sz="1200" dirty="0">
                        <a:solidFill>
                          <a:schemeClr val="tx1"/>
                        </a:solidFill>
                        <a:effectLst/>
                        <a:latin typeface="Times New Roman"/>
                        <a:cs typeface="Times New Roman"/>
                      </a:endParaRPr>
                    </a:p>
                    <a:p>
                      <a:pPr marL="279400">
                        <a:spcAft>
                          <a:spcPts val="0"/>
                        </a:spcAft>
                      </a:pPr>
                      <a:r>
                        <a:rPr lang="tr-TR" sz="1200" b="0" dirty="0">
                          <a:solidFill>
                            <a:schemeClr val="tx1"/>
                          </a:solidFill>
                          <a:effectLst/>
                          <a:latin typeface="Times New Roman"/>
                          <a:cs typeface="Times New Roman"/>
                        </a:rPr>
                        <a:t>Doç. Dr. Gökçe Aysun KILIÇ, Balıkesir Üniversitesi</a:t>
                      </a:r>
                    </a:p>
                    <a:p>
                      <a:pPr marL="342900" lvl="0" indent="-342900">
                        <a:spcAft>
                          <a:spcPts val="0"/>
                        </a:spcAft>
                      </a:pPr>
                      <a:r>
                        <a:rPr lang="tr-TR" sz="1200" b="1" dirty="0">
                          <a:solidFill>
                            <a:schemeClr val="tx1"/>
                          </a:solidFill>
                          <a:effectLst/>
                          <a:latin typeface="Times New Roman"/>
                          <a:cs typeface="Times New Roman"/>
                        </a:rPr>
                        <a:t>“Gömeç’te Kültürel Rota: Fotoğraf ve Kolaj”</a:t>
                      </a:r>
                      <a:r>
                        <a:rPr lang="tr-TR" sz="1200" b="1" dirty="0">
                          <a:solidFill>
                            <a:schemeClr val="tx1"/>
                          </a:solidFill>
                          <a:latin typeface="Times New Roman"/>
                          <a:cs typeface="Times New Roman"/>
                        </a:rPr>
                        <a:t>   </a:t>
                      </a:r>
                      <a:endParaRPr lang="tr-TR" sz="1200" dirty="0">
                        <a:solidFill>
                          <a:schemeClr val="tx1"/>
                        </a:solidFill>
                        <a:effectLst/>
                        <a:latin typeface="Times New Roman"/>
                      </a:endParaRPr>
                    </a:p>
                    <a:p>
                      <a:pPr>
                        <a:spcAft>
                          <a:spcPts val="0"/>
                        </a:spcAft>
                      </a:pPr>
                      <a:r>
                        <a:rPr lang="tr-TR" sz="1200" dirty="0">
                          <a:solidFill>
                            <a:schemeClr val="tx1"/>
                          </a:solidFill>
                          <a:latin typeface="Times New Roman"/>
                          <a:cs typeface="Times New Roman"/>
                        </a:rPr>
                        <a:t>      </a:t>
                      </a:r>
                      <a:r>
                        <a:rPr lang="tr-TR" sz="1200" dirty="0">
                          <a:solidFill>
                            <a:schemeClr val="tx1"/>
                          </a:solidFill>
                          <a:effectLst/>
                          <a:latin typeface="Times New Roman"/>
                          <a:cs typeface="Times New Roman"/>
                        </a:rPr>
                        <a:t> </a:t>
                      </a:r>
                      <a:r>
                        <a:rPr lang="tr-TR" sz="1200" b="0" dirty="0">
                          <a:solidFill>
                            <a:schemeClr val="tx1"/>
                          </a:solidFill>
                          <a:effectLst/>
                          <a:latin typeface="Times New Roman"/>
                          <a:cs typeface="Times New Roman"/>
                        </a:rPr>
                        <a:t>Prof. Dr. Serdar YILMAZ, Doç. Dr. Öznur IŞIR, Balıkesir Üniversitesi</a:t>
                      </a:r>
                    </a:p>
                    <a:p>
                      <a:pPr marL="342900" lvl="0" indent="-342900">
                        <a:spcAft>
                          <a:spcPts val="0"/>
                        </a:spcAft>
                      </a:pPr>
                      <a:r>
                        <a:rPr lang="tr-TR" sz="1200" b="1" i="1" dirty="0">
                          <a:solidFill>
                            <a:schemeClr val="tx1"/>
                          </a:solidFill>
                          <a:effectLst/>
                          <a:latin typeface="Times New Roman"/>
                        </a:rPr>
                        <a:t>“Tahta Baskı Atölyesi”</a:t>
                      </a:r>
                      <a:r>
                        <a:rPr lang="tr-TR" sz="1200" i="1" dirty="0">
                          <a:solidFill>
                            <a:schemeClr val="tx1"/>
                          </a:solidFill>
                          <a:effectLst/>
                          <a:latin typeface="Times New Roman"/>
                        </a:rPr>
                        <a:t>, </a:t>
                      </a:r>
                      <a:r>
                        <a:rPr lang="tr-TR" sz="1200" b="0" dirty="0">
                          <a:solidFill>
                            <a:schemeClr val="tx1"/>
                          </a:solidFill>
                          <a:effectLst/>
                          <a:latin typeface="Times New Roman"/>
                        </a:rPr>
                        <a:t>Emine KUŞCUL</a:t>
                      </a:r>
                    </a:p>
                  </a:txBody>
                  <a:tcPr marL="68580" marR="68580" marT="0" marB="0">
                    <a:lnL>
                      <a:noFill/>
                    </a:lnL>
                    <a:lnR>
                      <a:noFill/>
                    </a:lnR>
                    <a:lnT>
                      <a:noFill/>
                    </a:lnT>
                    <a:lnB>
                      <a:noFill/>
                    </a:lnB>
                    <a:noFill/>
                  </a:tcPr>
                </a:tc>
                <a:extLst>
                  <a:ext uri="{0D108BD9-81ED-4DB2-BD59-A6C34878D82A}">
                    <a16:rowId xmlns:a16="http://schemas.microsoft.com/office/drawing/2014/main" val="365659067"/>
                  </a:ext>
                </a:extLst>
              </a:tr>
              <a:tr h="3568997">
                <a:tc>
                  <a:txBody>
                    <a:bodyPr/>
                    <a:lstStyle/>
                    <a:p>
                      <a:pPr>
                        <a:spcAft>
                          <a:spcPts val="0"/>
                        </a:spcAft>
                      </a:pPr>
                      <a:r>
                        <a:rPr lang="tr-TR" sz="1200" b="1" u="sng" dirty="0">
                          <a:solidFill>
                            <a:schemeClr val="tx1"/>
                          </a:solidFill>
                          <a:effectLst/>
                          <a:latin typeface="Times New Roman"/>
                        </a:rPr>
                        <a:t>14.30-15.00</a:t>
                      </a:r>
                      <a:r>
                        <a:rPr lang="tr-TR" sz="1200" b="1" dirty="0">
                          <a:solidFill>
                            <a:schemeClr val="tx1"/>
                          </a:solidFill>
                          <a:latin typeface="Times New Roman"/>
                        </a:rPr>
                        <a:t>         </a:t>
                      </a:r>
                      <a:r>
                        <a:rPr lang="tr-TR" sz="1200" b="1" dirty="0">
                          <a:solidFill>
                            <a:schemeClr val="tx1"/>
                          </a:solidFill>
                          <a:effectLst/>
                          <a:latin typeface="Times New Roman"/>
                        </a:rPr>
                        <a:t> ARA</a:t>
                      </a:r>
                    </a:p>
                    <a:p>
                      <a:pPr lvl="0" algn="l">
                        <a:lnSpc>
                          <a:spcPct val="100000"/>
                        </a:lnSpc>
                        <a:spcBef>
                          <a:spcPts val="0"/>
                        </a:spcBef>
                        <a:spcAft>
                          <a:spcPts val="0"/>
                        </a:spcAft>
                        <a:buNone/>
                      </a:pPr>
                      <a:r>
                        <a:rPr lang="tr-TR" sz="1200" b="1" i="0" u="sng" strike="noStrike" noProof="0" dirty="0">
                          <a:solidFill>
                            <a:schemeClr val="tx1"/>
                          </a:solidFill>
                          <a:latin typeface="Times New Roman"/>
                        </a:rPr>
                        <a:t>15.00 –16.00</a:t>
                      </a:r>
                      <a:r>
                        <a:rPr lang="tr-TR" sz="1200" b="1" i="0" u="none" strike="noStrike" noProof="0" dirty="0">
                          <a:solidFill>
                            <a:schemeClr val="tx1"/>
                          </a:solidFill>
                          <a:latin typeface="Times New Roman"/>
                        </a:rPr>
                        <a:t>    </a:t>
                      </a:r>
                      <a:endParaRPr lang="tr-TR" dirty="0">
                        <a:solidFill>
                          <a:schemeClr val="tx1"/>
                        </a:solidFill>
                      </a:endParaRPr>
                    </a:p>
                    <a:p>
                      <a:pPr marL="0" lvl="0" indent="0" algn="l">
                        <a:lnSpc>
                          <a:spcPct val="100000"/>
                        </a:lnSpc>
                        <a:spcBef>
                          <a:spcPts val="0"/>
                        </a:spcBef>
                        <a:spcAft>
                          <a:spcPts val="0"/>
                        </a:spcAft>
                        <a:buFont typeface="Arial"/>
                        <a:buNone/>
                      </a:pPr>
                      <a:r>
                        <a:rPr lang="tr-TR" sz="1200" b="1" i="1" u="none" strike="noStrike" noProof="0" dirty="0">
                          <a:solidFill>
                            <a:schemeClr val="tx1"/>
                          </a:solidFill>
                          <a:latin typeface="Times New Roman"/>
                        </a:rPr>
                        <a:t>2. Oturum; Kent Ekonomisi, Kırsal Kalkınma ve Turizm</a:t>
                      </a:r>
                      <a:endParaRPr lang="tr-TR" dirty="0">
                        <a:solidFill>
                          <a:schemeClr val="tx1"/>
                        </a:solidFill>
                      </a:endParaRPr>
                    </a:p>
                    <a:p>
                      <a:pPr lvl="0" indent="0" algn="just">
                        <a:lnSpc>
                          <a:spcPct val="100000"/>
                        </a:lnSpc>
                        <a:spcBef>
                          <a:spcPts val="0"/>
                        </a:spcBef>
                        <a:spcAft>
                          <a:spcPts val="0"/>
                        </a:spcAft>
                        <a:buNone/>
                      </a:pPr>
                      <a:r>
                        <a:rPr lang="tr-TR" sz="1200" b="1" i="1" u="sng" strike="noStrike" noProof="0" dirty="0">
                          <a:solidFill>
                            <a:schemeClr val="tx1"/>
                          </a:solidFill>
                          <a:latin typeface="Times New Roman"/>
                        </a:rPr>
                        <a:t>Oturum Başkanı</a:t>
                      </a:r>
                      <a:r>
                        <a:rPr lang="tr-TR" sz="1200" b="1" i="1" u="none" strike="noStrike" noProof="0" dirty="0">
                          <a:solidFill>
                            <a:schemeClr val="tx1"/>
                          </a:solidFill>
                          <a:latin typeface="Times New Roman"/>
                        </a:rPr>
                        <a:t>, </a:t>
                      </a:r>
                      <a:r>
                        <a:rPr lang="tr-TR" sz="1200" b="1" i="0" u="none" strike="noStrike" noProof="0" dirty="0">
                          <a:solidFill>
                            <a:schemeClr val="tx1"/>
                          </a:solidFill>
                          <a:latin typeface="Times New Roman"/>
                        </a:rPr>
                        <a:t>Prof. Dr. Kenan MORTAN, EISTI-Paris</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Prof. Dr. M. Oğuzhan İLBAN, </a:t>
                      </a:r>
                      <a:r>
                        <a:rPr lang="tr-TR" sz="1200" b="0" i="0" u="none" strike="noStrike" noProof="0" dirty="0" err="1">
                          <a:solidFill>
                            <a:schemeClr val="tx1"/>
                          </a:solidFill>
                          <a:latin typeface="Times New Roman"/>
                        </a:rPr>
                        <a:t>Öğr</a:t>
                      </a:r>
                      <a:r>
                        <a:rPr lang="tr-TR" sz="1200" b="0" i="0" u="none" strike="noStrike" noProof="0" dirty="0">
                          <a:solidFill>
                            <a:schemeClr val="tx1"/>
                          </a:solidFill>
                          <a:latin typeface="Times New Roman"/>
                        </a:rPr>
                        <a:t>. Gör. İlhan DEVECİ, Balıkesir Üniversitesi </a:t>
                      </a:r>
                      <a:endParaRPr lang="tr-TR" dirty="0">
                        <a:solidFill>
                          <a:schemeClr val="tx1"/>
                        </a:solidFill>
                      </a:endParaRPr>
                    </a:p>
                    <a:p>
                      <a:pPr lvl="0" indent="0" algn="just">
                        <a:lnSpc>
                          <a:spcPct val="100000"/>
                        </a:lnSpc>
                        <a:spcBef>
                          <a:spcPts val="0"/>
                        </a:spcBef>
                        <a:spcAft>
                          <a:spcPts val="0"/>
                        </a:spcAft>
                        <a:buNone/>
                      </a:pPr>
                      <a:r>
                        <a:rPr lang="tr-TR" sz="1200" b="0" i="1" u="none" strike="noStrike" noProof="0" dirty="0">
                          <a:solidFill>
                            <a:schemeClr val="tx1"/>
                          </a:solidFill>
                          <a:latin typeface="Times New Roman"/>
                        </a:rPr>
                        <a:t>“</a:t>
                      </a:r>
                      <a:r>
                        <a:rPr lang="en-US" sz="1200" b="0" i="1" u="none" strike="noStrike" noProof="0" dirty="0">
                          <a:solidFill>
                            <a:schemeClr val="tx1"/>
                          </a:solidFill>
                          <a:latin typeface="Times New Roman"/>
                        </a:rPr>
                        <a:t>Kaz </a:t>
                      </a:r>
                      <a:r>
                        <a:rPr lang="en-US" sz="1200" b="0" i="1" u="none" strike="noStrike" noProof="0" dirty="0" err="1">
                          <a:solidFill>
                            <a:schemeClr val="tx1"/>
                          </a:solidFill>
                          <a:latin typeface="Times New Roman"/>
                        </a:rPr>
                        <a:t>Dağlar</a:t>
                      </a:r>
                      <a:r>
                        <a:rPr lang="tr-TR" sz="1200" b="0" i="1" u="none" strike="noStrike" noProof="0" dirty="0">
                          <a:solidFill>
                            <a:schemeClr val="tx1"/>
                          </a:solidFill>
                          <a:latin typeface="Times New Roman"/>
                        </a:rPr>
                        <a:t>ı</a:t>
                      </a:r>
                      <a:r>
                        <a:rPr lang="en-US" sz="1200" b="0" i="1" u="none" strike="noStrike" noProof="0" dirty="0" err="1">
                          <a:solidFill>
                            <a:schemeClr val="tx1"/>
                          </a:solidFill>
                          <a:latin typeface="Times New Roman"/>
                        </a:rPr>
                        <a:t>nda</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Sürdürüleb</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l</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r Bal Orman</a:t>
                      </a:r>
                      <a:r>
                        <a:rPr lang="tr-TR" sz="1200" b="0" i="1" u="none" strike="noStrike" noProof="0" dirty="0">
                          <a:solidFill>
                            <a:schemeClr val="tx1"/>
                          </a:solidFill>
                          <a:latin typeface="Times New Roman"/>
                        </a:rPr>
                        <a:t>ı v</a:t>
                      </a:r>
                      <a:r>
                        <a:rPr lang="en-US" sz="1200" b="0" i="1" u="none" strike="noStrike" noProof="0" dirty="0">
                          <a:solidFill>
                            <a:schemeClr val="tx1"/>
                          </a:solidFill>
                          <a:latin typeface="Times New Roman"/>
                        </a:rPr>
                        <a:t>e Bal </a:t>
                      </a:r>
                      <a:r>
                        <a:rPr lang="en-US" sz="1200" b="0" i="1" u="none" strike="noStrike" noProof="0" dirty="0" err="1">
                          <a:solidFill>
                            <a:schemeClr val="tx1"/>
                          </a:solidFill>
                          <a:latin typeface="Times New Roman"/>
                        </a:rPr>
                        <a:t>Köy</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Projes</a:t>
                      </a:r>
                      <a:r>
                        <a:rPr lang="tr-TR" sz="1200" b="0" i="1" u="none" strike="noStrike" noProof="0" dirty="0">
                          <a:solidFill>
                            <a:schemeClr val="tx1"/>
                          </a:solidFill>
                          <a:latin typeface="Times New Roman"/>
                        </a:rPr>
                        <a:t>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Doç. Dr. Arman Zafer YALÇIN, Balıkesir Üniversitesi</a:t>
                      </a:r>
                      <a:endParaRPr lang="tr-TR" dirty="0">
                        <a:solidFill>
                          <a:schemeClr val="tx1"/>
                        </a:solidFill>
                      </a:endParaRPr>
                    </a:p>
                    <a:p>
                      <a:pPr lvl="0" indent="0" algn="just">
                        <a:lnSpc>
                          <a:spcPct val="100000"/>
                        </a:lnSpc>
                        <a:spcBef>
                          <a:spcPts val="0"/>
                        </a:spcBef>
                        <a:spcAft>
                          <a:spcPts val="0"/>
                        </a:spcAft>
                        <a:buNone/>
                      </a:pPr>
                      <a:r>
                        <a:rPr lang="tr-TR" sz="1200" b="0" i="1" u="none" strike="noStrike" noProof="0" dirty="0">
                          <a:solidFill>
                            <a:schemeClr val="tx1"/>
                          </a:solidFill>
                          <a:latin typeface="Times New Roman"/>
                        </a:rPr>
                        <a:t>“</a:t>
                      </a:r>
                      <a:r>
                        <a:rPr lang="en-US" sz="1200" b="0" i="1" u="none" strike="noStrike" noProof="0" dirty="0">
                          <a:solidFill>
                            <a:schemeClr val="tx1"/>
                          </a:solidFill>
                          <a:latin typeface="Times New Roman"/>
                        </a:rPr>
                        <a:t>Cumhur</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yet</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n 2. </a:t>
                      </a:r>
                      <a:r>
                        <a:rPr lang="en-US" sz="1200" b="0" i="1" u="none" strike="noStrike" noProof="0" dirty="0" err="1">
                          <a:solidFill>
                            <a:schemeClr val="tx1"/>
                          </a:solidFill>
                          <a:latin typeface="Times New Roman"/>
                        </a:rPr>
                        <a:t>Yüzy</a:t>
                      </a:r>
                      <a:r>
                        <a:rPr lang="tr-TR" sz="1200" b="0" i="1" u="none" strike="noStrike" noProof="0" dirty="0">
                          <a:solidFill>
                            <a:schemeClr val="tx1"/>
                          </a:solidFill>
                          <a:latin typeface="Times New Roman"/>
                        </a:rPr>
                        <a:t>ı</a:t>
                      </a:r>
                      <a:r>
                        <a:rPr lang="en-US" sz="1200" b="0" i="1" u="none" strike="noStrike" noProof="0" dirty="0">
                          <a:solidFill>
                            <a:schemeClr val="tx1"/>
                          </a:solidFill>
                          <a:latin typeface="Times New Roman"/>
                        </a:rPr>
                        <a:t>l</a:t>
                      </a:r>
                      <a:r>
                        <a:rPr lang="tr-TR" sz="1200" b="0" i="1" u="none" strike="noStrike" noProof="0" dirty="0">
                          <a:solidFill>
                            <a:schemeClr val="tx1"/>
                          </a:solidFill>
                          <a:latin typeface="Times New Roman"/>
                        </a:rPr>
                        <a:t>ı</a:t>
                      </a:r>
                      <a:r>
                        <a:rPr lang="en-US" sz="1200" b="0" i="1" u="none" strike="noStrike" noProof="0" dirty="0" err="1">
                          <a:solidFill>
                            <a:schemeClr val="tx1"/>
                          </a:solidFill>
                          <a:latin typeface="Times New Roman"/>
                        </a:rPr>
                        <a:t>nda</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Gömeç</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İç</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n </a:t>
                      </a:r>
                      <a:r>
                        <a:rPr lang="en-US" sz="1200" b="0" i="1" u="none" strike="noStrike" noProof="0" dirty="0" err="1">
                          <a:solidFill>
                            <a:schemeClr val="tx1"/>
                          </a:solidFill>
                          <a:latin typeface="Times New Roman"/>
                        </a:rPr>
                        <a:t>Sürdürüleb</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l</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r B</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r </a:t>
                      </a:r>
                      <a:r>
                        <a:rPr lang="en-US" sz="1200" b="0" i="1" u="none" strike="noStrike" noProof="0" dirty="0" err="1">
                          <a:solidFill>
                            <a:schemeClr val="tx1"/>
                          </a:solidFill>
                          <a:latin typeface="Times New Roman"/>
                        </a:rPr>
                        <a:t>Yerel</a:t>
                      </a:r>
                      <a:r>
                        <a:rPr lang="en-US" sz="1200" b="0" i="1" u="none" strike="noStrike" noProof="0" dirty="0">
                          <a:solidFill>
                            <a:schemeClr val="tx1"/>
                          </a:solidFill>
                          <a:latin typeface="Times New Roman"/>
                        </a:rPr>
                        <a:t> Kalk</a:t>
                      </a:r>
                      <a:r>
                        <a:rPr lang="tr-TR" sz="1200" b="0" i="1" u="none" strike="noStrike" noProof="0" dirty="0">
                          <a:solidFill>
                            <a:schemeClr val="tx1"/>
                          </a:solidFill>
                          <a:latin typeface="Times New Roman"/>
                        </a:rPr>
                        <a:t>ı</a:t>
                      </a:r>
                      <a:r>
                        <a:rPr lang="en-US" sz="1200" b="0" i="1" u="none" strike="noStrike" noProof="0" dirty="0" err="1">
                          <a:solidFill>
                            <a:schemeClr val="tx1"/>
                          </a:solidFill>
                          <a:latin typeface="Times New Roman"/>
                        </a:rPr>
                        <a:t>nma</a:t>
                      </a:r>
                      <a:r>
                        <a:rPr lang="en-US" sz="1200" b="0" i="1" u="none" strike="noStrike" noProof="0" dirty="0">
                          <a:solidFill>
                            <a:schemeClr val="tx1"/>
                          </a:solidFill>
                          <a:latin typeface="Times New Roman"/>
                        </a:rPr>
                        <a:t> Model</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 Öner</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s</a:t>
                      </a:r>
                      <a:r>
                        <a:rPr lang="tr-TR" sz="1200" b="0" i="1" u="none" strike="noStrike" noProof="0" dirty="0">
                          <a:solidFill>
                            <a:schemeClr val="tx1"/>
                          </a:solidFill>
                          <a:latin typeface="Times New Roman"/>
                        </a:rPr>
                        <a:t>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Doç. Dr. Ferhat TOPBAŞ, Arş. Gör. Menekşe ÇİÇEK, Arş. Gör. Fatma DAHIN, İzmir Demokrasi Üniversitesi</a:t>
                      </a:r>
                      <a:endParaRPr lang="tr-TR" dirty="0">
                        <a:solidFill>
                          <a:schemeClr val="tx1"/>
                        </a:solidFill>
                      </a:endParaRPr>
                    </a:p>
                    <a:p>
                      <a:pPr lvl="0" indent="0" algn="just">
                        <a:lnSpc>
                          <a:spcPct val="100000"/>
                        </a:lnSpc>
                        <a:spcBef>
                          <a:spcPts val="0"/>
                        </a:spcBef>
                        <a:spcAft>
                          <a:spcPts val="0"/>
                        </a:spcAft>
                        <a:buNone/>
                      </a:pPr>
                      <a:r>
                        <a:rPr lang="tr-TR" sz="1200" b="0" i="1" u="none" strike="noStrike" noProof="0" dirty="0">
                          <a:solidFill>
                            <a:schemeClr val="tx1"/>
                          </a:solidFill>
                          <a:latin typeface="Times New Roman"/>
                        </a:rPr>
                        <a:t>“Sürdürülebilir Kalkınma Sürecinde Yerel Yönetimlerin Rolü”</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Doç. Dr. Ali SOLUNOĞLU, </a:t>
                      </a:r>
                      <a:r>
                        <a:rPr lang="tr-TR" sz="1200" b="0" i="0" u="none" strike="noStrike" noProof="0" dirty="0" err="1">
                          <a:solidFill>
                            <a:schemeClr val="tx1"/>
                          </a:solidFill>
                          <a:latin typeface="Times New Roman"/>
                        </a:rPr>
                        <a:t>Blm</a:t>
                      </a:r>
                      <a:r>
                        <a:rPr lang="tr-TR" sz="1200" b="0" i="0" u="none" strike="noStrike" noProof="0" dirty="0">
                          <a:solidFill>
                            <a:schemeClr val="tx1"/>
                          </a:solidFill>
                          <a:latin typeface="Times New Roman"/>
                        </a:rPr>
                        <a:t>. Uzm. Sevcan SOLUNOĞLU, Balıkesir Üniversitesi </a:t>
                      </a:r>
                      <a:endParaRPr lang="tr-TR" dirty="0">
                        <a:solidFill>
                          <a:schemeClr val="tx1"/>
                        </a:solidFill>
                      </a:endParaRPr>
                    </a:p>
                    <a:p>
                      <a:pPr lvl="0" indent="0" algn="just">
                        <a:lnSpc>
                          <a:spcPct val="100000"/>
                        </a:lnSpc>
                        <a:spcBef>
                          <a:spcPts val="0"/>
                        </a:spcBef>
                        <a:spcAft>
                          <a:spcPts val="0"/>
                        </a:spcAft>
                        <a:buNone/>
                      </a:pPr>
                      <a:r>
                        <a:rPr lang="tr-TR" sz="1200" b="0" i="1" u="none" strike="noStrike" noProof="0" dirty="0">
                          <a:solidFill>
                            <a:schemeClr val="tx1"/>
                          </a:solidFill>
                          <a:latin typeface="Times New Roman"/>
                        </a:rPr>
                        <a:t>“Covid-19 Pandemi Sürecinde Hizmet İşletmeleri Personel Seçim Sürecinde Çok Kriterli Karar Verme Yöntemlerinin Kullanılması: Edremit Körfezi Örneği”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Dr. Öğr. Üyesi Hasret ULUSOY MUTLU, Dr. Öğr. Üyesi Arzu BALIKOĞLU, Balıkesir Üniversitesi</a:t>
                      </a:r>
                      <a:endParaRPr lang="tr-TR" dirty="0">
                        <a:solidFill>
                          <a:schemeClr val="tx1"/>
                        </a:solidFill>
                      </a:endParaRPr>
                    </a:p>
                    <a:p>
                      <a:pPr lvl="0">
                        <a:spcAft>
                          <a:spcPts val="0"/>
                        </a:spcAft>
                        <a:buNone/>
                      </a:pPr>
                      <a:r>
                        <a:rPr lang="tr-TR" sz="1200" b="0" i="1" u="none" strike="noStrike" noProof="0" dirty="0">
                          <a:solidFill>
                            <a:schemeClr val="tx1"/>
                          </a:solidFill>
                          <a:latin typeface="Times New Roman"/>
                        </a:rPr>
                        <a:t>“Edremit (Balıkesir) Körfez Bölgesi Tur Programlarında Gömeç'in Yeri”</a:t>
                      </a:r>
                    </a:p>
                    <a:p>
                      <a:pPr lvl="0">
                        <a:spcAft>
                          <a:spcPts val="0"/>
                        </a:spcAft>
                        <a:buNone/>
                      </a:pPr>
                      <a:r>
                        <a:rPr lang="tr-TR" sz="1200" u="sng" dirty="0">
                          <a:solidFill>
                            <a:schemeClr val="tx1"/>
                          </a:solidFill>
                          <a:latin typeface="Times New Roman" pitchFamily="18" charset="0"/>
                          <a:cs typeface="Times New Roman" pitchFamily="18" charset="0"/>
                        </a:rPr>
                        <a:t>16.00-16.30 </a:t>
                      </a:r>
                      <a:r>
                        <a:rPr lang="tr-TR" sz="1200" dirty="0">
                          <a:solidFill>
                            <a:schemeClr val="tx1"/>
                          </a:solidFill>
                          <a:latin typeface="Times New Roman" pitchFamily="18" charset="0"/>
                          <a:cs typeface="Times New Roman" pitchFamily="18" charset="0"/>
                        </a:rPr>
                        <a:t> Sanat Atölyesi	</a:t>
                      </a:r>
                    </a:p>
                    <a:p>
                      <a:pPr marL="171450" lvl="0" indent="-171450">
                        <a:spcAft>
                          <a:spcPts val="0"/>
                        </a:spcAft>
                        <a:buFont typeface="Arial" pitchFamily="34" charset="0"/>
                        <a:buChar char="•"/>
                      </a:pPr>
                      <a:r>
                        <a:rPr lang="tr-TR" sz="1200" dirty="0">
                          <a:solidFill>
                            <a:schemeClr val="tx1"/>
                          </a:solidFill>
                          <a:latin typeface="Times New Roman" pitchFamily="18" charset="0"/>
                          <a:cs typeface="Times New Roman" pitchFamily="18" charset="0"/>
                        </a:rPr>
                        <a:t>“Gömeç’te Kültürel Rota: Fotoğraf ve Kolaj”</a:t>
                      </a:r>
                    </a:p>
                    <a:p>
                      <a:pPr lvl="0">
                        <a:spcAft>
                          <a:spcPts val="0"/>
                        </a:spcAft>
                        <a:buNone/>
                      </a:pPr>
                      <a:r>
                        <a:rPr lang="tr-TR" sz="1200" b="0" dirty="0">
                          <a:solidFill>
                            <a:schemeClr val="tx1"/>
                          </a:solidFill>
                          <a:latin typeface="Times New Roman" pitchFamily="18" charset="0"/>
                          <a:cs typeface="Times New Roman" pitchFamily="18" charset="0"/>
                        </a:rPr>
                        <a:t>        Prof. Dr. Serdar YILMAZ, Doç. Dr. Öznur IŞIR</a:t>
                      </a:r>
                    </a:p>
                    <a:p>
                      <a:pPr marL="171450" lvl="0" indent="-171450">
                        <a:spcAft>
                          <a:spcPts val="0"/>
                        </a:spcAft>
                        <a:buFont typeface="Arial" pitchFamily="34" charset="0"/>
                        <a:buChar char="•"/>
                      </a:pPr>
                      <a:r>
                        <a:rPr lang="tr-TR" sz="1200" dirty="0">
                          <a:solidFill>
                            <a:schemeClr val="tx1"/>
                          </a:solidFill>
                          <a:latin typeface="Times New Roman" pitchFamily="18" charset="0"/>
                          <a:cs typeface="Times New Roman" pitchFamily="18" charset="0"/>
                        </a:rPr>
                        <a:t>“Kültürlerarası Sanatsal Bağ Kurma Nesnesi Olarak, Telden Ayakkabı Modellemesi: Evrensel Gösterge Üretimi Etkinliği”</a:t>
                      </a:r>
                    </a:p>
                    <a:p>
                      <a:pPr lvl="0">
                        <a:spcAft>
                          <a:spcPts val="0"/>
                        </a:spcAft>
                        <a:buNone/>
                      </a:pPr>
                      <a:r>
                        <a:rPr lang="tr-TR" sz="1200" b="0" dirty="0">
                          <a:solidFill>
                            <a:schemeClr val="tx1"/>
                          </a:solidFill>
                          <a:latin typeface="Times New Roman" pitchFamily="18" charset="0"/>
                          <a:cs typeface="Times New Roman" pitchFamily="18" charset="0"/>
                        </a:rPr>
                        <a:t>        Resim ve Enstalasyon Sanatçısı Ahmet DİLEK, Hamburg </a:t>
                      </a:r>
                    </a:p>
                    <a:p>
                      <a:pPr lvl="0">
                        <a:spcAft>
                          <a:spcPts val="0"/>
                        </a:spcAft>
                        <a:buNone/>
                      </a:pPr>
                      <a:r>
                        <a:rPr lang="tr-TR" sz="1200" b="0" dirty="0">
                          <a:solidFill>
                            <a:schemeClr val="tx1"/>
                          </a:solidFill>
                          <a:latin typeface="Times New Roman" pitchFamily="18" charset="0"/>
                          <a:cs typeface="Times New Roman" pitchFamily="18" charset="0"/>
                        </a:rPr>
                        <a:t>        Sergi ve Etkinlik Küratörü Doç. Dr. Songül ASLAN, Aydın Adnan Menderes Üniversitesi</a:t>
                      </a:r>
                      <a:endParaRPr lang="tr-TR" sz="1200" dirty="0">
                        <a:solidFill>
                          <a:schemeClr val="tx1"/>
                        </a:solidFill>
                        <a:latin typeface="Times New Roman" pitchFamily="18" charset="0"/>
                        <a:cs typeface="Times New Roman" pitchFamily="18" charset="0"/>
                      </a:endParaRPr>
                    </a:p>
                    <a:p>
                      <a:pPr lvl="0">
                        <a:spcAft>
                          <a:spcPts val="0"/>
                        </a:spcAft>
                        <a:buNone/>
                      </a:pPr>
                      <a:r>
                        <a:rPr lang="tr-TR" sz="1200" b="1" i="0" u="sng" strike="noStrike" noProof="0" dirty="0">
                          <a:solidFill>
                            <a:schemeClr val="tx1"/>
                          </a:solidFill>
                          <a:latin typeface="Times New Roman"/>
                        </a:rPr>
                        <a:t>16.00-16.30</a:t>
                      </a:r>
                      <a:r>
                        <a:rPr lang="tr-TR" sz="1200" b="1" i="0" u="none" strike="noStrike" noProof="0" dirty="0">
                          <a:solidFill>
                            <a:schemeClr val="tx1"/>
                          </a:solidFill>
                          <a:latin typeface="Times New Roman"/>
                        </a:rPr>
                        <a:t>          ARA</a:t>
                      </a:r>
                      <a:endParaRPr lang="tr-TR" dirty="0">
                        <a:solidFill>
                          <a:schemeClr val="tx1"/>
                        </a:solidFill>
                      </a:endParaRPr>
                    </a:p>
                    <a:p>
                      <a:pPr lvl="0" algn="just">
                        <a:lnSpc>
                          <a:spcPct val="100000"/>
                        </a:lnSpc>
                        <a:spcBef>
                          <a:spcPts val="0"/>
                        </a:spcBef>
                        <a:spcAft>
                          <a:spcPts val="0"/>
                        </a:spcAft>
                        <a:buNone/>
                      </a:pPr>
                      <a:r>
                        <a:rPr lang="tr-TR" sz="1200" b="1" i="0" u="sng" strike="noStrike" noProof="0" dirty="0">
                          <a:solidFill>
                            <a:schemeClr val="tx1"/>
                          </a:solidFill>
                          <a:latin typeface="Times New Roman"/>
                        </a:rPr>
                        <a:t>16.30 –18.00</a:t>
                      </a:r>
                      <a:r>
                        <a:rPr lang="tr-TR" sz="1200" b="1" i="0" u="none" strike="noStrike" noProof="0" dirty="0">
                          <a:solidFill>
                            <a:schemeClr val="tx1"/>
                          </a:solidFill>
                          <a:latin typeface="Times New Roman"/>
                        </a:rPr>
                        <a:t>    </a:t>
                      </a:r>
                      <a:endParaRPr lang="tr-TR" dirty="0">
                        <a:solidFill>
                          <a:schemeClr val="tx1"/>
                        </a:solidFill>
                      </a:endParaRPr>
                    </a:p>
                    <a:p>
                      <a:pPr lvl="0" algn="just">
                        <a:lnSpc>
                          <a:spcPct val="100000"/>
                        </a:lnSpc>
                        <a:spcBef>
                          <a:spcPts val="0"/>
                        </a:spcBef>
                        <a:spcAft>
                          <a:spcPts val="0"/>
                        </a:spcAft>
                        <a:buNone/>
                      </a:pPr>
                      <a:r>
                        <a:rPr lang="tr-TR" sz="1200" b="1" i="0" u="none" strike="noStrike" noProof="0" dirty="0">
                          <a:solidFill>
                            <a:schemeClr val="tx1"/>
                          </a:solidFill>
                          <a:latin typeface="Times New Roman"/>
                        </a:rPr>
                        <a:t> 3. Oturum; Antik Çağdan Yakın Döneme Kültür Varlıkları ve Kimlik </a:t>
                      </a:r>
                      <a:endParaRPr lang="tr-TR" dirty="0">
                        <a:solidFill>
                          <a:schemeClr val="tx1"/>
                        </a:solidFill>
                      </a:endParaRPr>
                    </a:p>
                    <a:p>
                      <a:pPr lvl="0" algn="l">
                        <a:lnSpc>
                          <a:spcPct val="100000"/>
                        </a:lnSpc>
                        <a:spcBef>
                          <a:spcPts val="0"/>
                        </a:spcBef>
                        <a:spcAft>
                          <a:spcPts val="0"/>
                        </a:spcAft>
                        <a:buNone/>
                      </a:pPr>
                      <a:r>
                        <a:rPr lang="tr-TR" sz="1200" b="1" i="1" u="sng" strike="noStrike" noProof="0" dirty="0">
                          <a:solidFill>
                            <a:schemeClr val="tx1"/>
                          </a:solidFill>
                          <a:latin typeface="Times New Roman"/>
                        </a:rPr>
                        <a:t>Oturum Başkanı</a:t>
                      </a:r>
                      <a:r>
                        <a:rPr lang="tr-TR" sz="1200" b="1" i="1" u="none" strike="noStrike" noProof="0" dirty="0">
                          <a:solidFill>
                            <a:schemeClr val="tx1"/>
                          </a:solidFill>
                          <a:latin typeface="Times New Roman"/>
                        </a:rPr>
                        <a:t>, </a:t>
                      </a:r>
                      <a:r>
                        <a:rPr lang="tr-TR" sz="1200" b="1" i="0" u="none" strike="noStrike" noProof="0" dirty="0">
                          <a:solidFill>
                            <a:schemeClr val="tx1"/>
                          </a:solidFill>
                          <a:latin typeface="Times New Roman"/>
                        </a:rPr>
                        <a:t>Prof. Dr. Selami SELVİ, Balıkesir Üniversitesi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Prof. Dr. </a:t>
                      </a:r>
                      <a:r>
                        <a:rPr lang="en-US" sz="1200" b="0" i="0" u="none" strike="noStrike" noProof="0" dirty="0">
                          <a:solidFill>
                            <a:schemeClr val="tx1"/>
                          </a:solidFill>
                          <a:latin typeface="Times New Roman"/>
                        </a:rPr>
                        <a:t>Serdar YILMAZ</a:t>
                      </a:r>
                      <a:r>
                        <a:rPr lang="tr-TR" sz="1200" b="0" i="0" u="none" strike="noStrike" noProof="0" dirty="0">
                          <a:solidFill>
                            <a:schemeClr val="tx1"/>
                          </a:solidFill>
                          <a:latin typeface="Times New Roman"/>
                        </a:rPr>
                        <a:t>, Balıkesir Üniversitesi </a:t>
                      </a:r>
                      <a:endParaRPr lang="tr-TR" dirty="0">
                        <a:solidFill>
                          <a:schemeClr val="tx1"/>
                        </a:solidFill>
                      </a:endParaRPr>
                    </a:p>
                    <a:p>
                      <a:pPr lvl="0" indent="0" algn="just">
                        <a:lnSpc>
                          <a:spcPct val="100000"/>
                        </a:lnSpc>
                        <a:spcBef>
                          <a:spcPts val="0"/>
                        </a:spcBef>
                        <a:spcAft>
                          <a:spcPts val="0"/>
                        </a:spcAft>
                        <a:buNone/>
                      </a:pPr>
                      <a:r>
                        <a:rPr lang="tr-TR" sz="1200" b="0" i="1" u="none" strike="noStrike" noProof="0" dirty="0">
                          <a:solidFill>
                            <a:schemeClr val="tx1"/>
                          </a:solidFill>
                          <a:latin typeface="Times New Roman"/>
                        </a:rPr>
                        <a:t>“</a:t>
                      </a:r>
                      <a:r>
                        <a:rPr lang="en-US" sz="1200" b="0" i="1" u="none" strike="noStrike" noProof="0" dirty="0" err="1">
                          <a:solidFill>
                            <a:schemeClr val="tx1"/>
                          </a:solidFill>
                          <a:latin typeface="Times New Roman"/>
                        </a:rPr>
                        <a:t>Gömeç</a:t>
                      </a:r>
                      <a:r>
                        <a:rPr lang="en-US" sz="1200" b="0" i="1" u="none" strike="noStrike" noProof="0" dirty="0">
                          <a:solidFill>
                            <a:schemeClr val="tx1"/>
                          </a:solidFill>
                          <a:latin typeface="Times New Roman"/>
                        </a:rPr>
                        <a:t>’</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n </a:t>
                      </a:r>
                      <a:r>
                        <a:rPr lang="en-US" sz="1200" b="0" i="1" u="none" strike="noStrike" noProof="0" dirty="0" err="1">
                          <a:solidFill>
                            <a:schemeClr val="tx1"/>
                          </a:solidFill>
                          <a:latin typeface="Times New Roman"/>
                        </a:rPr>
                        <a:t>Görsel</a:t>
                      </a:r>
                      <a:r>
                        <a:rPr lang="en-US" sz="1200" b="0" i="1" u="none" strike="noStrike" noProof="0" dirty="0">
                          <a:solidFill>
                            <a:schemeClr val="tx1"/>
                          </a:solidFill>
                          <a:latin typeface="Times New Roman"/>
                        </a:rPr>
                        <a:t> K</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ml</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k </a:t>
                      </a:r>
                      <a:r>
                        <a:rPr lang="en-US" sz="1200" b="0" i="1" u="none" strike="noStrike" noProof="0" dirty="0" err="1">
                          <a:solidFill>
                            <a:schemeClr val="tx1"/>
                          </a:solidFill>
                          <a:latin typeface="Times New Roman"/>
                        </a:rPr>
                        <a:t>Alg</a:t>
                      </a:r>
                      <a:r>
                        <a:rPr lang="tr-TR" sz="1200" b="0" i="1" u="none" strike="noStrike" noProof="0" dirty="0">
                          <a:solidFill>
                            <a:schemeClr val="tx1"/>
                          </a:solidFill>
                          <a:latin typeface="Times New Roman"/>
                        </a:rPr>
                        <a:t>ısı</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Üzer</a:t>
                      </a:r>
                      <a:r>
                        <a:rPr lang="tr-TR" sz="1200" b="0" i="1" u="none" strike="noStrike" noProof="0" dirty="0">
                          <a:solidFill>
                            <a:schemeClr val="tx1"/>
                          </a:solidFill>
                          <a:latin typeface="Times New Roman"/>
                        </a:rPr>
                        <a:t>i</a:t>
                      </a:r>
                      <a:r>
                        <a:rPr lang="en-US" sz="1200" b="0" i="1" u="none" strike="noStrike" noProof="0" dirty="0">
                          <a:solidFill>
                            <a:schemeClr val="tx1"/>
                          </a:solidFill>
                          <a:latin typeface="Times New Roman"/>
                        </a:rPr>
                        <a:t>ne B</a:t>
                      </a:r>
                      <a:r>
                        <a:rPr lang="tr-TR" sz="1200" b="0" i="1" u="none" strike="noStrike" noProof="0" dirty="0">
                          <a:solidFill>
                            <a:schemeClr val="tx1"/>
                          </a:solidFill>
                          <a:latin typeface="Times New Roman"/>
                        </a:rPr>
                        <a:t>i</a:t>
                      </a:r>
                      <a:r>
                        <a:rPr lang="en-US" sz="1200" b="0" i="1" u="none" strike="noStrike" noProof="0" dirty="0" err="1">
                          <a:solidFill>
                            <a:schemeClr val="tx1"/>
                          </a:solidFill>
                          <a:latin typeface="Times New Roman"/>
                        </a:rPr>
                        <a:t>rl</a:t>
                      </a:r>
                      <a:r>
                        <a:rPr lang="tr-TR" sz="1200" b="0" i="1" u="none" strike="noStrike" noProof="0" dirty="0">
                          <a:solidFill>
                            <a:schemeClr val="tx1"/>
                          </a:solidFill>
                          <a:latin typeface="Times New Roman"/>
                        </a:rPr>
                        <a:t>i</a:t>
                      </a:r>
                      <a:r>
                        <a:rPr lang="en-US" sz="1200" b="0" i="1" u="none" strike="noStrike" noProof="0" dirty="0" err="1">
                          <a:solidFill>
                            <a:schemeClr val="tx1"/>
                          </a:solidFill>
                          <a:latin typeface="Times New Roman"/>
                        </a:rPr>
                        <a:t>kte</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Düşünme</a:t>
                      </a:r>
                      <a:r>
                        <a:rPr lang="en-US" sz="1200" b="0" i="1" u="none" strike="noStrike" noProof="0" dirty="0">
                          <a:solidFill>
                            <a:schemeClr val="tx1"/>
                          </a:solidFill>
                          <a:latin typeface="Times New Roman"/>
                        </a:rPr>
                        <a:t> Prat</a:t>
                      </a:r>
                      <a:r>
                        <a:rPr lang="tr-TR" sz="1200" b="0" i="1" u="none" strike="noStrike" noProof="0" dirty="0">
                          <a:solidFill>
                            <a:schemeClr val="tx1"/>
                          </a:solidFill>
                          <a:latin typeface="Times New Roman"/>
                        </a:rPr>
                        <a:t>iği”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Dr. Öğr. Üyesi H. Murat ÖZGEN, Mimar Sinan Güzel Sanatlar Üniversitesi </a:t>
                      </a:r>
                      <a:endParaRPr lang="tr-TR" dirty="0">
                        <a:solidFill>
                          <a:schemeClr val="tx1"/>
                        </a:solidFill>
                      </a:endParaRPr>
                    </a:p>
                    <a:p>
                      <a:pPr lvl="0" indent="0" algn="just">
                        <a:lnSpc>
                          <a:spcPct val="100000"/>
                        </a:lnSpc>
                        <a:spcBef>
                          <a:spcPts val="0"/>
                        </a:spcBef>
                        <a:spcAft>
                          <a:spcPts val="0"/>
                        </a:spcAft>
                        <a:buNone/>
                      </a:pPr>
                      <a:r>
                        <a:rPr lang="tr-TR" sz="1200" b="0" i="0" u="none" strike="noStrike" noProof="0" dirty="0">
                          <a:solidFill>
                            <a:schemeClr val="tx1"/>
                          </a:solidFill>
                          <a:latin typeface="Times New Roman"/>
                        </a:rPr>
                        <a:t>“</a:t>
                      </a:r>
                      <a:r>
                        <a:rPr lang="en-US" sz="1200" b="0" i="1" u="none" strike="noStrike" noProof="0" dirty="0" err="1">
                          <a:solidFill>
                            <a:schemeClr val="tx1"/>
                          </a:solidFill>
                          <a:latin typeface="Times New Roman"/>
                        </a:rPr>
                        <a:t>Adramytteion</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Araşt</a:t>
                      </a:r>
                      <a:r>
                        <a:rPr lang="tr-TR" sz="1200" b="0" i="1" u="none" strike="noStrike" noProof="0" dirty="0">
                          <a:solidFill>
                            <a:schemeClr val="tx1"/>
                          </a:solidFill>
                          <a:latin typeface="Times New Roman"/>
                        </a:rPr>
                        <a:t>ı</a:t>
                      </a:r>
                      <a:r>
                        <a:rPr lang="en-US" sz="1200" b="0" i="1" u="none" strike="noStrike" noProof="0" dirty="0" err="1">
                          <a:solidFill>
                            <a:schemeClr val="tx1"/>
                          </a:solidFill>
                          <a:latin typeface="Times New Roman"/>
                        </a:rPr>
                        <a:t>rmalar</a:t>
                      </a:r>
                      <a:r>
                        <a:rPr lang="tr-TR" sz="1200" b="0" i="1" u="none" strike="noStrike" noProof="0" dirty="0">
                          <a:solidFill>
                            <a:schemeClr val="tx1"/>
                          </a:solidFill>
                          <a:latin typeface="Times New Roman"/>
                        </a:rPr>
                        <a:t>ı </a:t>
                      </a:r>
                      <a:r>
                        <a:rPr lang="en-US" sz="1200" b="0" i="1" u="none" strike="noStrike" noProof="0" dirty="0" err="1">
                          <a:solidFill>
                            <a:schemeClr val="tx1"/>
                          </a:solidFill>
                          <a:latin typeface="Times New Roman"/>
                        </a:rPr>
                        <a:t>Platformu</a:t>
                      </a:r>
                      <a:r>
                        <a:rPr lang="en-US" sz="1200" b="0" i="1" u="none" strike="noStrike" noProof="0" dirty="0">
                          <a:solidFill>
                            <a:schemeClr val="tx1"/>
                          </a:solidFill>
                          <a:latin typeface="Times New Roman"/>
                        </a:rPr>
                        <a:t>’</a:t>
                      </a:r>
                      <a:r>
                        <a:rPr lang="tr-TR" sz="1200" b="0" i="1" u="none" strike="noStrike" noProof="0" dirty="0">
                          <a:solidFill>
                            <a:schemeClr val="tx1"/>
                          </a:solidFill>
                          <a:latin typeface="Times New Roman"/>
                        </a:rPr>
                        <a:t>n</a:t>
                      </a:r>
                      <a:r>
                        <a:rPr lang="en-US" sz="1200" b="0" i="1" u="none" strike="noStrike" noProof="0" dirty="0">
                          <a:solidFill>
                            <a:schemeClr val="tx1"/>
                          </a:solidFill>
                          <a:latin typeface="Times New Roman"/>
                        </a:rPr>
                        <a:t>un </a:t>
                      </a:r>
                      <a:r>
                        <a:rPr lang="en-US" sz="1200" b="0" i="1" u="none" strike="noStrike" noProof="0" dirty="0" err="1">
                          <a:solidFill>
                            <a:schemeClr val="tx1"/>
                          </a:solidFill>
                          <a:latin typeface="Times New Roman"/>
                        </a:rPr>
                        <a:t>Körfez</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Yüzey</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Araşt</a:t>
                      </a:r>
                      <a:r>
                        <a:rPr lang="tr-TR" sz="1200" b="0" i="1" u="none" strike="noStrike" noProof="0" dirty="0">
                          <a:solidFill>
                            <a:schemeClr val="tx1"/>
                          </a:solidFill>
                          <a:latin typeface="Times New Roman"/>
                        </a:rPr>
                        <a:t>ı</a:t>
                      </a:r>
                      <a:r>
                        <a:rPr lang="en-US" sz="1200" b="0" i="1" u="none" strike="noStrike" noProof="0" dirty="0" err="1">
                          <a:solidFill>
                            <a:schemeClr val="tx1"/>
                          </a:solidFill>
                          <a:latin typeface="Times New Roman"/>
                        </a:rPr>
                        <a:t>rmalar</a:t>
                      </a:r>
                      <a:r>
                        <a:rPr lang="tr-TR" sz="1200" b="0" i="1" u="none" strike="noStrike" noProof="0" dirty="0">
                          <a:solidFill>
                            <a:schemeClr val="tx1"/>
                          </a:solidFill>
                          <a:latin typeface="Times New Roman"/>
                        </a:rPr>
                        <a:t>ı</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Kapsam</a:t>
                      </a:r>
                      <a:r>
                        <a:rPr lang="tr-TR" sz="1200" b="0" i="1" u="none" strike="noStrike" noProof="0" dirty="0">
                          <a:solidFill>
                            <a:schemeClr val="tx1"/>
                          </a:solidFill>
                          <a:latin typeface="Times New Roman"/>
                        </a:rPr>
                        <a:t>ı</a:t>
                      </a:r>
                      <a:r>
                        <a:rPr lang="en-US" sz="1200" b="0" i="1" u="none" strike="noStrike" noProof="0" dirty="0" err="1">
                          <a:solidFill>
                            <a:schemeClr val="tx1"/>
                          </a:solidFill>
                          <a:latin typeface="Times New Roman"/>
                        </a:rPr>
                        <a:t>nda</a:t>
                      </a:r>
                    </a:p>
                    <a:p>
                      <a:pPr lvl="0" indent="0" algn="just">
                        <a:lnSpc>
                          <a:spcPct val="100000"/>
                        </a:lnSpc>
                        <a:spcBef>
                          <a:spcPts val="0"/>
                        </a:spcBef>
                        <a:spcAft>
                          <a:spcPts val="0"/>
                        </a:spcAft>
                        <a:buNone/>
                      </a:pPr>
                      <a:r>
                        <a:rPr lang="en-US" sz="1200" b="0" i="1" u="none" strike="noStrike" noProof="0" dirty="0" err="1">
                          <a:solidFill>
                            <a:schemeClr val="tx1"/>
                          </a:solidFill>
                          <a:latin typeface="Times New Roman"/>
                        </a:rPr>
                        <a:t>Gömeç</a:t>
                      </a:r>
                      <a:r>
                        <a:rPr lang="en-US" sz="1200" b="0" i="1" u="none" strike="noStrike" noProof="0" dirty="0">
                          <a:solidFill>
                            <a:schemeClr val="tx1"/>
                          </a:solidFill>
                          <a:latin typeface="Times New Roman"/>
                        </a:rPr>
                        <a:t> Sahas</a:t>
                      </a:r>
                      <a:r>
                        <a:rPr lang="tr-TR" sz="1200" b="0" i="1" u="none" strike="noStrike" noProof="0" dirty="0">
                          <a:solidFill>
                            <a:schemeClr val="tx1"/>
                          </a:solidFill>
                          <a:latin typeface="Times New Roman"/>
                        </a:rPr>
                        <a:t>ı</a:t>
                      </a:r>
                      <a:r>
                        <a:rPr lang="en-US" sz="1200" b="0" i="1" u="none" strike="noStrike" noProof="0" dirty="0" err="1">
                          <a:solidFill>
                            <a:schemeClr val="tx1"/>
                          </a:solidFill>
                          <a:latin typeface="Times New Roman"/>
                        </a:rPr>
                        <a:t>Çal</a:t>
                      </a:r>
                      <a:r>
                        <a:rPr lang="tr-TR" sz="1200" b="0" i="1" u="none" strike="noStrike" noProof="0" dirty="0">
                          <a:solidFill>
                            <a:schemeClr val="tx1"/>
                          </a:solidFill>
                          <a:latin typeface="Times New Roman"/>
                        </a:rPr>
                        <a:t>ı</a:t>
                      </a:r>
                      <a:r>
                        <a:rPr lang="en-US" sz="1200" b="0" i="1" u="none" strike="noStrike" noProof="0" dirty="0" err="1">
                          <a:solidFill>
                            <a:schemeClr val="tx1"/>
                          </a:solidFill>
                          <a:latin typeface="Times New Roman"/>
                        </a:rPr>
                        <a:t>şmalar</a:t>
                      </a:r>
                      <a:r>
                        <a:rPr lang="tr-TR" sz="1200" b="0" i="1" u="none" strike="noStrike" noProof="0" dirty="0">
                          <a:solidFill>
                            <a:schemeClr val="tx1"/>
                          </a:solidFill>
                          <a:latin typeface="Times New Roman"/>
                        </a:rPr>
                        <a:t>ı”</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Arş. Gör. B. Burak AYKANAT, Arş. Gör. Ali ÖZTÜRK, Mimar Sinan Güzel Sanatlar Üniversitesi</a:t>
                      </a:r>
                      <a:endParaRPr lang="tr-TR" dirty="0">
                        <a:solidFill>
                          <a:schemeClr val="tx1"/>
                        </a:solidFill>
                      </a:endParaRPr>
                    </a:p>
                    <a:p>
                      <a:pPr lvl="0" indent="0" algn="just">
                        <a:lnSpc>
                          <a:spcPct val="100000"/>
                        </a:lnSpc>
                        <a:spcBef>
                          <a:spcPts val="0"/>
                        </a:spcBef>
                        <a:spcAft>
                          <a:spcPts val="0"/>
                        </a:spcAft>
                        <a:buNone/>
                      </a:pPr>
                      <a:r>
                        <a:rPr lang="tr-TR" sz="1200" b="0" i="1" u="none" strike="noStrike" noProof="0" dirty="0">
                          <a:solidFill>
                            <a:schemeClr val="tx1"/>
                          </a:solidFill>
                          <a:latin typeface="Times New Roman"/>
                        </a:rPr>
                        <a:t>“Antik Kaynaklar ve Güncel Arkeolojik Veriler Işığında </a:t>
                      </a:r>
                      <a:r>
                        <a:rPr lang="tr-TR" sz="1200" b="0" i="1" u="none" strike="noStrike" noProof="0" dirty="0" err="1">
                          <a:solidFill>
                            <a:schemeClr val="tx1"/>
                          </a:solidFill>
                          <a:latin typeface="Times New Roman"/>
                        </a:rPr>
                        <a:t>Kisthene</a:t>
                      </a:r>
                      <a:r>
                        <a:rPr lang="tr-TR" sz="1200" b="0" i="1" u="none" strike="noStrike" noProof="0" dirty="0">
                          <a:solidFill>
                            <a:schemeClr val="tx1"/>
                          </a:solidFill>
                          <a:latin typeface="Times New Roman"/>
                        </a:rPr>
                        <a:t> Üzerine Bir Değerlendirme”</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Sanatta Yeterlilik (Doktora) Öğrencisi Gülşah GÖKSU, Balıkesir Üniversitesi</a:t>
                      </a:r>
                      <a:endParaRPr lang="tr-TR" dirty="0">
                        <a:solidFill>
                          <a:schemeClr val="tx1"/>
                        </a:solidFill>
                      </a:endParaRPr>
                    </a:p>
                    <a:p>
                      <a:pPr lvl="0" indent="0" algn="just">
                        <a:lnSpc>
                          <a:spcPct val="100000"/>
                        </a:lnSpc>
                        <a:spcBef>
                          <a:spcPts val="0"/>
                        </a:spcBef>
                        <a:spcAft>
                          <a:spcPts val="0"/>
                        </a:spcAft>
                        <a:buNone/>
                      </a:pPr>
                      <a:r>
                        <a:rPr lang="tr-TR" sz="1200" b="0" i="1" u="none" strike="noStrike" noProof="0" dirty="0">
                          <a:solidFill>
                            <a:schemeClr val="tx1"/>
                          </a:solidFill>
                          <a:latin typeface="Times New Roman"/>
                        </a:rPr>
                        <a:t>“Höyük Olgusu, Kız Çiftliğinde Kültür Sanat ve Gömeç Ekseni”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Dr. Öğr. Üyesi Figen ERDOĞDU, Balıkesir Üniversitesi</a:t>
                      </a:r>
                      <a:endParaRPr lang="tr-TR" dirty="0">
                        <a:solidFill>
                          <a:schemeClr val="tx1"/>
                        </a:solidFill>
                      </a:endParaRPr>
                    </a:p>
                    <a:p>
                      <a:pPr lvl="0">
                        <a:spcAft>
                          <a:spcPts val="0"/>
                        </a:spcAft>
                        <a:buNone/>
                      </a:pPr>
                      <a:r>
                        <a:rPr lang="tr-TR" sz="1200" b="0" i="1" u="none" strike="noStrike" noProof="0" dirty="0">
                          <a:solidFill>
                            <a:schemeClr val="tx1"/>
                          </a:solidFill>
                          <a:latin typeface="Times New Roman"/>
                        </a:rPr>
                        <a:t>“Bayındırlık Faaliyetlerinin Kültür Varlıkları Üzerine Etkileri: Balıkesir İli Gömeç İlçesi Yaya Mahallesi Mezarlığı”</a:t>
                      </a:r>
                      <a:endParaRPr lang="tr-TR" dirty="0">
                        <a:solidFill>
                          <a:schemeClr val="tx1"/>
                        </a:solidFill>
                      </a:endParaRPr>
                    </a:p>
                    <a:p>
                      <a:pPr lvl="0">
                        <a:spcAft>
                          <a:spcPts val="0"/>
                        </a:spcAft>
                        <a:buNone/>
                      </a:pPr>
                      <a:endParaRPr lang="tr-TR" sz="1200" b="1" dirty="0">
                        <a:solidFill>
                          <a:schemeClr val="tx1"/>
                        </a:solidFill>
                        <a:latin typeface="Times New Roman"/>
                      </a:endParaRPr>
                    </a:p>
                  </a:txBody>
                  <a:tcPr marL="68580" marR="68580" marT="0" marB="0">
                    <a:lnL>
                      <a:noFill/>
                    </a:lnL>
                    <a:lnR>
                      <a:noFill/>
                    </a:lnR>
                    <a:lnT>
                      <a:noFill/>
                    </a:lnT>
                    <a:lnB>
                      <a:noFill/>
                    </a:lnB>
                    <a:noFill/>
                  </a:tcPr>
                </a:tc>
                <a:extLst>
                  <a:ext uri="{0D108BD9-81ED-4DB2-BD59-A6C34878D82A}">
                    <a16:rowId xmlns:a16="http://schemas.microsoft.com/office/drawing/2014/main" val="73979529"/>
                  </a:ext>
                </a:extLst>
              </a:tr>
            </a:tbl>
          </a:graphicData>
        </a:graphic>
      </p:graphicFrame>
      <p:sp>
        <p:nvSpPr>
          <p:cNvPr id="3" name="Slayt Numarası Yer Tutucusu 2">
            <a:extLst>
              <a:ext uri="{FF2B5EF4-FFF2-40B4-BE49-F238E27FC236}">
                <a16:creationId xmlns:a16="http://schemas.microsoft.com/office/drawing/2014/main" id="{3659C128-576D-6537-5EE1-AA17BF0A8BEE}"/>
              </a:ext>
            </a:extLst>
          </p:cNvPr>
          <p:cNvSpPr>
            <a:spLocks noGrp="1"/>
          </p:cNvSpPr>
          <p:nvPr>
            <p:ph type="sldNum" sz="quarter" idx="12"/>
          </p:nvPr>
        </p:nvSpPr>
        <p:spPr/>
        <p:txBody>
          <a:bodyPr/>
          <a:lstStyle/>
          <a:p>
            <a:fld id="{320A84BC-3F9E-4B08-9743-FC4E27FA5126}" type="slidenum">
              <a:rPr lang="tr-TR" sz="1400" smtClean="0">
                <a:latin typeface="Aptos"/>
              </a:rPr>
              <a:pPr/>
              <a:t>7</a:t>
            </a:fld>
            <a:endParaRPr lang="tr-TR" sz="1400">
              <a:latin typeface="Aptos"/>
            </a:endParaRPr>
          </a:p>
        </p:txBody>
      </p:sp>
    </p:spTree>
    <p:extLst>
      <p:ext uri="{BB962C8B-B14F-4D97-AF65-F5344CB8AC3E}">
        <p14:creationId xmlns:p14="http://schemas.microsoft.com/office/powerpoint/2010/main" val="220676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D5AB01E-EF75-B99C-D772-B035A9157476}"/>
              </a:ext>
            </a:extLst>
          </p:cNvPr>
          <p:cNvSpPr>
            <a:spLocks noGrp="1"/>
          </p:cNvSpPr>
          <p:nvPr>
            <p:ph idx="1"/>
          </p:nvPr>
        </p:nvSpPr>
        <p:spPr>
          <a:xfrm>
            <a:off x="107000" y="448148"/>
            <a:ext cx="6611366" cy="8731181"/>
          </a:xfrm>
        </p:spPr>
        <p:txBody>
          <a:bodyPr vert="horz" lIns="91440" tIns="45720" rIns="91440" bIns="45720" rtlCol="0" anchor="t">
            <a:normAutofit fontScale="92500" lnSpcReduction="20000"/>
          </a:bodyPr>
          <a:lstStyle/>
          <a:p>
            <a:pPr marL="0" indent="0">
              <a:buNone/>
            </a:pPr>
            <a:r>
              <a:rPr lang="tr-TR" sz="1600" b="1" u="sng" dirty="0">
                <a:latin typeface="Times New Roman"/>
                <a:cs typeface="Times New Roman"/>
              </a:rPr>
              <a:t>27 Ekim 2023   Cuma,   2. Gün</a:t>
            </a:r>
            <a:endParaRPr lang="tr-TR" sz="1200" dirty="0">
              <a:latin typeface="Times New Roman"/>
              <a:ea typeface="Calibri" panose="020F0502020204030204"/>
              <a:cs typeface="Calibri" panose="020F0502020204030204"/>
            </a:endParaRPr>
          </a:p>
          <a:p>
            <a:pPr marL="0" indent="0">
              <a:buNone/>
            </a:pPr>
            <a:r>
              <a:rPr lang="tr-TR" sz="1200" b="1" u="sng" dirty="0">
                <a:latin typeface="Times New Roman"/>
                <a:cs typeface="Times New Roman"/>
              </a:rPr>
              <a:t>09.00-12.00 </a:t>
            </a:r>
            <a:endParaRPr lang="tr-TR" sz="1200" dirty="0">
              <a:latin typeface="Times New Roman"/>
              <a:ea typeface="Calibri" panose="020F0502020204030204"/>
              <a:cs typeface="Calibri" panose="020F0502020204030204"/>
            </a:endParaRPr>
          </a:p>
          <a:p>
            <a:pPr algn="ctr"/>
            <a:r>
              <a:rPr lang="tr-TR" sz="1200" b="1" dirty="0">
                <a:latin typeface="Times New Roman"/>
                <a:cs typeface="Times New Roman"/>
              </a:rPr>
              <a:t>“ADRAMYTTENE RİVİERASI BİSİKLET TURU”</a:t>
            </a:r>
            <a:endParaRPr lang="tr-TR" sz="1200" dirty="0">
              <a:latin typeface="Times New Roman"/>
              <a:cs typeface="Times New Roman"/>
            </a:endParaRPr>
          </a:p>
          <a:p>
            <a:pPr marL="0" indent="0" algn="ctr">
              <a:buNone/>
            </a:pPr>
            <a:r>
              <a:rPr lang="tr-TR" sz="1200" b="1" dirty="0">
                <a:latin typeface="Times New Roman"/>
                <a:cs typeface="Times New Roman"/>
              </a:rPr>
              <a:t>(Metin YÖRÜK, Çağrı TANKİŞİ ve Necmi TEL Anısına)</a:t>
            </a:r>
            <a:endParaRPr lang="tr-TR" sz="1200" dirty="0">
              <a:latin typeface="Times New Roman"/>
              <a:cs typeface="Times New Roman"/>
            </a:endParaRPr>
          </a:p>
          <a:p>
            <a:pPr algn="ctr"/>
            <a:r>
              <a:rPr lang="tr-TR" sz="1200" i="1" dirty="0">
                <a:latin typeface="Times New Roman"/>
                <a:cs typeface="Times New Roman"/>
              </a:rPr>
              <a:t>­-Edremit-Akçay, Burhaniye-Ören/ </a:t>
            </a:r>
            <a:r>
              <a:rPr lang="tr-TR" sz="1200" i="1" dirty="0" err="1">
                <a:latin typeface="Times New Roman"/>
                <a:cs typeface="Times New Roman"/>
              </a:rPr>
              <a:t>Adramytteion</a:t>
            </a:r>
            <a:r>
              <a:rPr lang="tr-TR" sz="1200" i="1" dirty="0">
                <a:latin typeface="Times New Roman"/>
                <a:cs typeface="Times New Roman"/>
              </a:rPr>
              <a:t> Antik Kenti, Gömeç- Karaağaç/ </a:t>
            </a:r>
            <a:r>
              <a:rPr lang="tr-TR" sz="1200" i="1" dirty="0" err="1">
                <a:latin typeface="Times New Roman"/>
                <a:cs typeface="Times New Roman"/>
              </a:rPr>
              <a:t>Gemiyatağı</a:t>
            </a:r>
            <a:r>
              <a:rPr lang="tr-TR" sz="1200" i="1" dirty="0">
                <a:latin typeface="Times New Roman"/>
                <a:cs typeface="Times New Roman"/>
              </a:rPr>
              <a:t> Koyu- Gömeç Dalış Köyü, Gömeç Sahili/ </a:t>
            </a:r>
            <a:r>
              <a:rPr lang="tr-TR" sz="1200" i="1" dirty="0" err="1">
                <a:latin typeface="Times New Roman"/>
                <a:cs typeface="Times New Roman"/>
              </a:rPr>
              <a:t>Kisthene</a:t>
            </a:r>
            <a:r>
              <a:rPr lang="tr-TR" sz="1200" i="1" dirty="0">
                <a:latin typeface="Times New Roman"/>
                <a:cs typeface="Times New Roman"/>
              </a:rPr>
              <a:t> Antik Kenti, Heykel Sempozyum Alanı, Sulak Alan ve Balıkçı Barınağı ve Gömeç Merkez/Nuri Bozyel Kültür Merkezi-</a:t>
            </a:r>
          </a:p>
          <a:p>
            <a:pPr marL="0" indent="0" algn="ctr">
              <a:buNone/>
            </a:pPr>
            <a:r>
              <a:rPr lang="tr-TR" sz="1200" i="1" dirty="0">
                <a:latin typeface="Times New Roman"/>
                <a:cs typeface="Times New Roman"/>
              </a:rPr>
              <a:t>-Balıkesir Üniversitesi, Gömeç Belediyesi, Balıkesir Kent Konseyi, Ören-</a:t>
            </a:r>
            <a:r>
              <a:rPr lang="tr-TR" sz="1200" i="1" dirty="0" err="1">
                <a:latin typeface="Times New Roman"/>
                <a:cs typeface="Times New Roman"/>
              </a:rPr>
              <a:t>Adramytteion</a:t>
            </a:r>
            <a:r>
              <a:rPr lang="tr-TR" sz="1200" i="1" dirty="0">
                <a:latin typeface="Times New Roman"/>
                <a:cs typeface="Times New Roman"/>
              </a:rPr>
              <a:t> Derneği, </a:t>
            </a:r>
            <a:r>
              <a:rPr lang="tr-TR" sz="1200" i="1" dirty="0" err="1">
                <a:latin typeface="Times New Roman"/>
                <a:cs typeface="Times New Roman"/>
              </a:rPr>
              <a:t>İda</a:t>
            </a:r>
            <a:r>
              <a:rPr lang="tr-TR" sz="1200" i="1" dirty="0">
                <a:latin typeface="Times New Roman"/>
                <a:cs typeface="Times New Roman"/>
              </a:rPr>
              <a:t> Madra Bisiklet ve Doğa Sporları Grubu, Balıkesir Bisiklet Spor Kulübü (BABİS), </a:t>
            </a:r>
          </a:p>
          <a:p>
            <a:pPr marL="0" indent="0" algn="ctr">
              <a:buNone/>
            </a:pPr>
            <a:r>
              <a:rPr lang="tr-TR" sz="1200" i="1" dirty="0">
                <a:latin typeface="Times New Roman"/>
                <a:cs typeface="Times New Roman"/>
              </a:rPr>
              <a:t>Balıkesir Üniversitesi Bisiklet Topluluğu (BAÜBİS),  </a:t>
            </a:r>
            <a:br>
              <a:rPr lang="tr-TR" sz="1200" i="1" dirty="0">
                <a:latin typeface="Times New Roman"/>
                <a:cs typeface="Times New Roman"/>
              </a:rPr>
            </a:br>
            <a:r>
              <a:rPr lang="tr-TR" sz="1200" i="1" dirty="0">
                <a:latin typeface="Times New Roman"/>
                <a:cs typeface="Times New Roman"/>
              </a:rPr>
              <a:t>Ayvalık Bisikletlileri (AYVELO), </a:t>
            </a:r>
            <a:r>
              <a:rPr lang="tr-TR" sz="1200" i="1" dirty="0" err="1">
                <a:latin typeface="Times New Roman"/>
                <a:cs typeface="Times New Roman"/>
              </a:rPr>
              <a:t>VeloAdra</a:t>
            </a:r>
            <a:r>
              <a:rPr lang="tr-TR" sz="1200" i="1" dirty="0">
                <a:latin typeface="Times New Roman"/>
                <a:cs typeface="Times New Roman"/>
              </a:rPr>
              <a:t> Bisiklet Topluluğu-</a:t>
            </a:r>
          </a:p>
          <a:p>
            <a:pPr marL="0" indent="0">
              <a:spcBef>
                <a:spcPts val="600"/>
              </a:spcBef>
              <a:buNone/>
            </a:pPr>
            <a:r>
              <a:rPr lang="tr-TR" sz="1200" b="1" u="sng" dirty="0">
                <a:latin typeface="Times New Roman"/>
                <a:ea typeface="Calibri" panose="020F0502020204030204"/>
                <a:cs typeface="Times New Roman"/>
              </a:rPr>
              <a:t>09.30-10.30</a:t>
            </a:r>
            <a:endParaRPr lang="tr-TR" sz="1200" i="1" u="sng" dirty="0">
              <a:latin typeface="Times New Roman"/>
              <a:ea typeface="Calibri" panose="020F0502020204030204"/>
              <a:cs typeface="Times New Roman"/>
            </a:endParaRPr>
          </a:p>
          <a:p>
            <a:pPr>
              <a:spcBef>
                <a:spcPts val="600"/>
              </a:spcBef>
              <a:buAutoNum type="arabicPeriod"/>
            </a:pPr>
            <a:r>
              <a:rPr lang="tr-TR" sz="1200" b="1" i="1" dirty="0">
                <a:latin typeface="Times New Roman"/>
                <a:ea typeface="Calibri" panose="020F0502020204030204"/>
                <a:cs typeface="Times New Roman"/>
              </a:rPr>
              <a:t>Oturum;</a:t>
            </a:r>
            <a:r>
              <a:rPr lang="tr-TR" sz="1200" b="1" dirty="0">
                <a:latin typeface="Times New Roman"/>
                <a:ea typeface="Calibri" panose="020F0502020204030204"/>
                <a:cs typeface="Times New Roman"/>
              </a:rPr>
              <a:t> Gömeç’in Markalaşma Sürecinde Tecrübeler ve Adımlar</a:t>
            </a:r>
            <a:endParaRPr lang="tr-TR" sz="1200" dirty="0">
              <a:latin typeface="Times New Roman"/>
              <a:ea typeface="Calibri" panose="020F0502020204030204"/>
              <a:cs typeface="Calibri" panose="020F0502020204030204"/>
            </a:endParaRPr>
          </a:p>
          <a:p>
            <a:pPr marL="0" indent="0">
              <a:spcBef>
                <a:spcPts val="600"/>
              </a:spcBef>
              <a:buNone/>
            </a:pPr>
            <a:r>
              <a:rPr lang="tr-TR" sz="1200" b="1" i="1" u="sng" dirty="0">
                <a:latin typeface="Times New Roman"/>
                <a:ea typeface="Calibri" panose="020F0502020204030204"/>
                <a:cs typeface="Times New Roman"/>
              </a:rPr>
              <a:t>Oturum Başkanı</a:t>
            </a:r>
            <a:r>
              <a:rPr lang="tr-TR" sz="1200" b="1" i="1" dirty="0">
                <a:latin typeface="Times New Roman"/>
                <a:ea typeface="Calibri" panose="020F0502020204030204"/>
                <a:cs typeface="Times New Roman"/>
              </a:rPr>
              <a:t>, </a:t>
            </a:r>
            <a:r>
              <a:rPr lang="tr-TR" sz="1200" b="1" dirty="0">
                <a:latin typeface="Times New Roman"/>
                <a:ea typeface="Calibri" panose="020F0502020204030204"/>
                <a:cs typeface="Times New Roman"/>
              </a:rPr>
              <a:t>Doç. Dr. Muammer BEZİRGAN, Balıkesir Üniversitesi</a:t>
            </a:r>
            <a:endParaRPr lang="tr-TR" sz="1200" dirty="0">
              <a:latin typeface="Times New Roman"/>
              <a:ea typeface="Calibri" panose="020F0502020204030204"/>
              <a:cs typeface="Calibri" panose="020F0502020204030204"/>
            </a:endParaRPr>
          </a:p>
          <a:p>
            <a:pPr indent="0">
              <a:spcBef>
                <a:spcPts val="600"/>
              </a:spcBef>
            </a:pPr>
            <a:r>
              <a:rPr lang="tr-TR" sz="1200" dirty="0">
                <a:latin typeface="Times New Roman"/>
                <a:ea typeface="Calibri" panose="020F0502020204030204"/>
                <a:cs typeface="Times New Roman"/>
              </a:rPr>
              <a:t>Doç. Dr. Öznur IŞIR, Balıkesir Üniversitesi</a:t>
            </a:r>
            <a:endParaRPr lang="tr-TR" sz="1200" dirty="0">
              <a:latin typeface="Times New Roman"/>
              <a:ea typeface="Calibri" panose="020F0502020204030204"/>
              <a:cs typeface="Calibri" panose="020F0502020204030204"/>
            </a:endParaRPr>
          </a:p>
          <a:p>
            <a:pPr indent="0">
              <a:spcBef>
                <a:spcPts val="600"/>
              </a:spcBef>
              <a:buNone/>
            </a:pPr>
            <a:r>
              <a:rPr lang="tr-TR" sz="1200" i="1" dirty="0">
                <a:latin typeface="Times New Roman"/>
                <a:ea typeface="Calibri" panose="020F0502020204030204"/>
                <a:cs typeface="Times New Roman"/>
              </a:rPr>
              <a:t>"Kent Markalaşmasında Kimliğin İstikrarlı Sunumu ve Korunması"</a:t>
            </a:r>
            <a:endParaRPr lang="tr-TR" sz="1200" dirty="0">
              <a:latin typeface="Times New Roman"/>
              <a:ea typeface="Calibri" panose="020F0502020204030204"/>
              <a:cs typeface="Calibri" panose="020F0502020204030204"/>
            </a:endParaRPr>
          </a:p>
          <a:p>
            <a:pPr indent="0">
              <a:spcBef>
                <a:spcPts val="600"/>
              </a:spcBef>
            </a:pPr>
            <a:r>
              <a:rPr lang="tr-TR" sz="1200" dirty="0">
                <a:latin typeface="Times New Roman"/>
                <a:ea typeface="Calibri" panose="020F0502020204030204"/>
                <a:cs typeface="Times New Roman"/>
              </a:rPr>
              <a:t>Doç. Dr. Oğuzhan DÜLGAROĞLU, Balıkesir Üniversitesi </a:t>
            </a:r>
            <a:endParaRPr lang="tr-TR" sz="1200" dirty="0">
              <a:latin typeface="Times New Roman"/>
              <a:ea typeface="Calibri" panose="020F0502020204030204"/>
              <a:cs typeface="Calibri" panose="020F0502020204030204"/>
            </a:endParaRPr>
          </a:p>
          <a:p>
            <a:pPr indent="0">
              <a:spcBef>
                <a:spcPts val="700"/>
              </a:spcBef>
              <a:buNone/>
            </a:pPr>
            <a:r>
              <a:rPr lang="tr-TR" sz="1200" i="1" dirty="0">
                <a:latin typeface="Times New Roman"/>
                <a:ea typeface="Calibri" panose="020F0502020204030204"/>
                <a:cs typeface="Times New Roman"/>
              </a:rPr>
              <a:t>“</a:t>
            </a:r>
            <a:r>
              <a:rPr lang="en-US" sz="1200" i="1" dirty="0" err="1">
                <a:latin typeface="Times New Roman"/>
                <a:ea typeface="Calibri" panose="020F0502020204030204"/>
                <a:cs typeface="Times New Roman"/>
              </a:rPr>
              <a:t>Ulusal</a:t>
            </a:r>
            <a:r>
              <a:rPr lang="en-US" sz="1200" i="1" dirty="0">
                <a:latin typeface="Times New Roman"/>
                <a:ea typeface="Calibri" panose="020F0502020204030204"/>
                <a:cs typeface="Times New Roman"/>
              </a:rPr>
              <a:t> Bas</a:t>
            </a:r>
            <a:r>
              <a:rPr lang="tr-TR" sz="1200" i="1" dirty="0">
                <a:latin typeface="Times New Roman"/>
                <a:ea typeface="Calibri" panose="020F0502020204030204"/>
                <a:cs typeface="Times New Roman"/>
              </a:rPr>
              <a:t>ı</a:t>
            </a:r>
            <a:r>
              <a:rPr lang="en-US" sz="1200" i="1" dirty="0">
                <a:latin typeface="Times New Roman"/>
                <a:ea typeface="Calibri" panose="020F0502020204030204"/>
                <a:cs typeface="Times New Roman"/>
              </a:rPr>
              <a:t>n </a:t>
            </a:r>
            <a:r>
              <a:rPr lang="en-US" sz="1200" i="1" dirty="0" err="1">
                <a:latin typeface="Times New Roman"/>
                <a:ea typeface="Calibri" panose="020F0502020204030204"/>
                <a:cs typeface="Times New Roman"/>
              </a:rPr>
              <a:t>Gözünden</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Edrem</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t </a:t>
            </a:r>
            <a:r>
              <a:rPr lang="en-US" sz="1200" i="1" dirty="0" err="1">
                <a:latin typeface="Times New Roman"/>
                <a:ea typeface="Calibri" panose="020F0502020204030204"/>
                <a:cs typeface="Times New Roman"/>
              </a:rPr>
              <a:t>Körfez</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a:t>
            </a:r>
            <a:r>
              <a:rPr lang="tr-TR" sz="1200" i="1" dirty="0" err="1">
                <a:latin typeface="Times New Roman"/>
                <a:ea typeface="Calibri" panose="020F0502020204030204"/>
                <a:cs typeface="Times New Roman"/>
              </a:rPr>
              <a:t>ni</a:t>
            </a:r>
            <a:r>
              <a:rPr lang="en-US" sz="1200" i="1" dirty="0">
                <a:latin typeface="Times New Roman"/>
                <a:ea typeface="Calibri" panose="020F0502020204030204"/>
                <a:cs typeface="Times New Roman"/>
              </a:rPr>
              <a:t>n İnc</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s</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 Ayval</a:t>
            </a:r>
            <a:r>
              <a:rPr lang="tr-TR" sz="1200" i="1" dirty="0">
                <a:latin typeface="Times New Roman"/>
                <a:ea typeface="Calibri" panose="020F0502020204030204"/>
                <a:cs typeface="Times New Roman"/>
              </a:rPr>
              <a:t>ı</a:t>
            </a:r>
            <a:r>
              <a:rPr lang="en-US" sz="1200" i="1" dirty="0">
                <a:latin typeface="Times New Roman"/>
                <a:ea typeface="Calibri" panose="020F0502020204030204"/>
                <a:cs typeface="Times New Roman"/>
              </a:rPr>
              <a:t>k </a:t>
            </a:r>
            <a:r>
              <a:rPr lang="en-US" sz="1200" i="1" dirty="0" err="1">
                <a:latin typeface="Times New Roman"/>
                <a:ea typeface="Calibri" panose="020F0502020204030204"/>
                <a:cs typeface="Times New Roman"/>
              </a:rPr>
              <a:t>ve</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Gömeç’te</a:t>
            </a:r>
            <a:r>
              <a:rPr lang="en-US" sz="1200" i="1" dirty="0">
                <a:latin typeface="Times New Roman"/>
                <a:ea typeface="Calibri" panose="020F0502020204030204"/>
                <a:cs typeface="Times New Roman"/>
              </a:rPr>
              <a:t> Tur</a:t>
            </a:r>
            <a:r>
              <a:rPr lang="tr-TR" sz="1200" i="1" dirty="0">
                <a:latin typeface="Times New Roman"/>
                <a:ea typeface="Calibri" panose="020F0502020204030204"/>
                <a:cs typeface="Times New Roman"/>
              </a:rPr>
              <a:t>i</a:t>
            </a:r>
            <a:r>
              <a:rPr lang="en-US" sz="1200" i="1" dirty="0" err="1">
                <a:latin typeface="Times New Roman"/>
                <a:ea typeface="Calibri" panose="020F0502020204030204"/>
                <a:cs typeface="Times New Roman"/>
              </a:rPr>
              <a:t>zm</a:t>
            </a:r>
            <a:r>
              <a:rPr lang="en-US" sz="1200" i="1" dirty="0">
                <a:latin typeface="Times New Roman"/>
                <a:ea typeface="Calibri" panose="020F0502020204030204"/>
                <a:cs typeface="Times New Roman"/>
              </a:rPr>
              <a:t>: 2023 Y</a:t>
            </a:r>
            <a:r>
              <a:rPr lang="tr-TR" sz="1200" i="1" dirty="0">
                <a:latin typeface="Times New Roman"/>
                <a:ea typeface="Calibri" panose="020F0502020204030204"/>
                <a:cs typeface="Times New Roman"/>
              </a:rPr>
              <a:t>ı</a:t>
            </a:r>
            <a:r>
              <a:rPr lang="en-US" sz="1200" i="1" dirty="0">
                <a:latin typeface="Times New Roman"/>
                <a:ea typeface="Calibri" panose="020F0502020204030204"/>
                <a:cs typeface="Times New Roman"/>
              </a:rPr>
              <a:t>l</a:t>
            </a:r>
            <a:r>
              <a:rPr lang="tr-TR" sz="1200" i="1" dirty="0">
                <a:latin typeface="Times New Roman"/>
                <a:ea typeface="Calibri" panose="020F0502020204030204"/>
                <a:cs typeface="Times New Roman"/>
              </a:rPr>
              <a:t>ı</a:t>
            </a:r>
            <a:r>
              <a:rPr lang="en-US" sz="1200" i="1" dirty="0">
                <a:latin typeface="Times New Roman"/>
                <a:ea typeface="Calibri" panose="020F0502020204030204"/>
                <a:cs typeface="Times New Roman"/>
              </a:rPr>
              <a:t>’</a:t>
            </a:r>
            <a:r>
              <a:rPr lang="tr-TR" sz="1200" i="1" dirty="0">
                <a:latin typeface="Times New Roman"/>
                <a:ea typeface="Calibri" panose="020F0502020204030204"/>
                <a:cs typeface="Times New Roman"/>
              </a:rPr>
              <a:t>n</a:t>
            </a:r>
            <a:r>
              <a:rPr lang="en-US" sz="1200" i="1" dirty="0">
                <a:latin typeface="Times New Roman"/>
                <a:ea typeface="Calibri" panose="020F0502020204030204"/>
                <a:cs typeface="Times New Roman"/>
              </a:rPr>
              <a:t>a Genel B</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r Bak</a:t>
            </a:r>
            <a:r>
              <a:rPr lang="tr-TR" sz="1200" i="1" dirty="0">
                <a:latin typeface="Times New Roman"/>
                <a:ea typeface="Calibri" panose="020F0502020204030204"/>
                <a:cs typeface="Times New Roman"/>
              </a:rPr>
              <a:t>ı</a:t>
            </a:r>
            <a:r>
              <a:rPr lang="en-US" sz="1200" i="1" dirty="0">
                <a:latin typeface="Times New Roman"/>
                <a:ea typeface="Calibri" panose="020F0502020204030204"/>
                <a:cs typeface="Times New Roman"/>
              </a:rPr>
              <a:t>ş</a:t>
            </a:r>
            <a:r>
              <a:rPr lang="tr-TR" sz="1200" i="1" dirty="0">
                <a:latin typeface="Times New Roman"/>
                <a:ea typeface="Calibri" panose="020F0502020204030204"/>
                <a:cs typeface="Times New Roman"/>
              </a:rPr>
              <a:t>”</a:t>
            </a:r>
          </a:p>
          <a:p>
            <a:pPr indent="0">
              <a:spcBef>
                <a:spcPts val="700"/>
              </a:spcBef>
            </a:pPr>
            <a:r>
              <a:rPr lang="tr-TR" sz="1200" dirty="0">
                <a:latin typeface="Times New Roman"/>
                <a:ea typeface="Calibri" panose="020F0502020204030204"/>
                <a:cs typeface="Times New Roman"/>
              </a:rPr>
              <a:t>Doç. Dr. Muammer BEZİRGAN, Doktora Öğrencisi Harun ATAMAN, Balıkesir Üniversitesi </a:t>
            </a:r>
          </a:p>
          <a:p>
            <a:pPr indent="0">
              <a:spcBef>
                <a:spcPts val="700"/>
              </a:spcBef>
              <a:buNone/>
            </a:pPr>
            <a:r>
              <a:rPr lang="tr-TR" sz="1200" i="1" dirty="0">
                <a:latin typeface="Times New Roman"/>
                <a:ea typeface="Calibri" panose="020F0502020204030204"/>
                <a:cs typeface="Times New Roman"/>
              </a:rPr>
              <a:t>“Destinasyon Pazarlaması Kapsamında Dijital Trendler: Gömeç Örneği”</a:t>
            </a:r>
          </a:p>
          <a:p>
            <a:pPr indent="0">
              <a:spcBef>
                <a:spcPts val="700"/>
              </a:spcBef>
            </a:pPr>
            <a:r>
              <a:rPr lang="tr-TR" sz="1200" dirty="0">
                <a:latin typeface="Times New Roman"/>
                <a:ea typeface="Calibri" panose="020F0502020204030204"/>
                <a:cs typeface="Times New Roman"/>
              </a:rPr>
              <a:t>Doç. Dr. Sabriye ÇELİK UĞUZ, Dr. Öğr. Üyesi Figen ALTINER, Gazeteci - Yazar Demet TOK, Balıkesir Üniversitesi &amp; Gömeç Kent Konseyi </a:t>
            </a:r>
            <a:endParaRPr lang="tr-TR" sz="1200" dirty="0">
              <a:latin typeface="Times New Roman"/>
              <a:cs typeface="Times New Roman"/>
            </a:endParaRPr>
          </a:p>
          <a:p>
            <a:pPr indent="0" algn="just">
              <a:spcBef>
                <a:spcPts val="700"/>
              </a:spcBef>
              <a:buNone/>
            </a:pPr>
            <a:r>
              <a:rPr lang="tr-TR" sz="1200" i="1" dirty="0">
                <a:latin typeface="Times New Roman"/>
                <a:ea typeface="Calibri" panose="020F0502020204030204"/>
                <a:cs typeface="Times New Roman"/>
              </a:rPr>
              <a:t>“</a:t>
            </a:r>
            <a:r>
              <a:rPr lang="en-US" sz="1200" i="1" dirty="0" err="1">
                <a:latin typeface="Times New Roman"/>
                <a:ea typeface="Calibri" panose="020F0502020204030204"/>
                <a:cs typeface="Times New Roman"/>
              </a:rPr>
              <a:t>Gömeç</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İlçes</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a:t>
            </a:r>
            <a:r>
              <a:rPr lang="tr-TR" sz="1200" i="1" dirty="0" err="1">
                <a:latin typeface="Times New Roman"/>
                <a:ea typeface="Calibri" panose="020F0502020204030204"/>
                <a:cs typeface="Times New Roman"/>
              </a:rPr>
              <a:t>ni</a:t>
            </a:r>
            <a:r>
              <a:rPr lang="en-US" sz="1200" i="1" dirty="0">
                <a:latin typeface="Times New Roman"/>
                <a:ea typeface="Calibri" panose="020F0502020204030204"/>
                <a:cs typeface="Times New Roman"/>
              </a:rPr>
              <a:t>n </a:t>
            </a:r>
            <a:r>
              <a:rPr lang="en-US" sz="1200" i="1" dirty="0" err="1">
                <a:latin typeface="Times New Roman"/>
                <a:ea typeface="Calibri" panose="020F0502020204030204"/>
                <a:cs typeface="Times New Roman"/>
              </a:rPr>
              <a:t>Kentsel</a:t>
            </a:r>
            <a:r>
              <a:rPr lang="en-US" sz="1200" i="1" dirty="0">
                <a:latin typeface="Times New Roman"/>
                <a:ea typeface="Calibri" panose="020F0502020204030204"/>
                <a:cs typeface="Times New Roman"/>
              </a:rPr>
              <a:t> </a:t>
            </a:r>
            <a:r>
              <a:rPr lang="tr-TR" sz="1200" i="1" dirty="0">
                <a:latin typeface="Times New Roman"/>
                <a:ea typeface="Calibri" panose="020F0502020204030204"/>
                <a:cs typeface="Times New Roman"/>
              </a:rPr>
              <a:t>v</a:t>
            </a:r>
            <a:r>
              <a:rPr lang="en-US" sz="1200" i="1" dirty="0">
                <a:latin typeface="Times New Roman"/>
                <a:ea typeface="Calibri" panose="020F0502020204030204"/>
                <a:cs typeface="Times New Roman"/>
              </a:rPr>
              <a:t>e K</a:t>
            </a:r>
            <a:r>
              <a:rPr lang="tr-TR" sz="1200" i="1" dirty="0">
                <a:latin typeface="Times New Roman"/>
                <a:ea typeface="Calibri" panose="020F0502020204030204"/>
                <a:cs typeface="Times New Roman"/>
              </a:rPr>
              <a:t>ı</a:t>
            </a:r>
            <a:r>
              <a:rPr lang="en-US" sz="1200" i="1" dirty="0" err="1">
                <a:latin typeface="Times New Roman"/>
                <a:ea typeface="Calibri" panose="020F0502020204030204"/>
                <a:cs typeface="Times New Roman"/>
              </a:rPr>
              <a:t>rsal</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Planlama</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Çal</a:t>
            </a:r>
            <a:r>
              <a:rPr lang="tr-TR" sz="1200" i="1" dirty="0">
                <a:latin typeface="Times New Roman"/>
                <a:ea typeface="Calibri" panose="020F0502020204030204"/>
                <a:cs typeface="Times New Roman"/>
              </a:rPr>
              <a:t>ı</a:t>
            </a:r>
            <a:r>
              <a:rPr lang="en-US" sz="1200" i="1" dirty="0" err="1">
                <a:latin typeface="Times New Roman"/>
                <a:ea typeface="Calibri" panose="020F0502020204030204"/>
                <a:cs typeface="Times New Roman"/>
              </a:rPr>
              <a:t>şmalar</a:t>
            </a:r>
            <a:r>
              <a:rPr lang="tr-TR" sz="1200" i="1" dirty="0">
                <a:latin typeface="Times New Roman"/>
                <a:ea typeface="Calibri" panose="020F0502020204030204"/>
                <a:cs typeface="Times New Roman"/>
              </a:rPr>
              <a:t>ı </a:t>
            </a:r>
            <a:r>
              <a:rPr lang="en-US" sz="1200" i="1" dirty="0" err="1">
                <a:latin typeface="Times New Roman"/>
                <a:ea typeface="Calibri" panose="020F0502020204030204"/>
                <a:cs typeface="Times New Roman"/>
              </a:rPr>
              <a:t>Kapsam</a:t>
            </a:r>
            <a:r>
              <a:rPr lang="tr-TR" sz="1200" i="1" dirty="0">
                <a:latin typeface="Times New Roman"/>
                <a:ea typeface="Calibri" panose="020F0502020204030204"/>
                <a:cs typeface="Times New Roman"/>
              </a:rPr>
              <a:t>ı</a:t>
            </a:r>
            <a:r>
              <a:rPr lang="en-US" sz="1200" i="1" dirty="0" err="1">
                <a:latin typeface="Times New Roman"/>
                <a:ea typeface="Calibri" panose="020F0502020204030204"/>
                <a:cs typeface="Times New Roman"/>
              </a:rPr>
              <a:t>nda</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Doğa</a:t>
            </a:r>
            <a:r>
              <a:rPr lang="en-US" sz="1200" i="1" dirty="0">
                <a:latin typeface="Times New Roman"/>
                <a:ea typeface="Calibri" panose="020F0502020204030204"/>
                <a:cs typeface="Times New Roman"/>
              </a:rPr>
              <a:t> </a:t>
            </a:r>
            <a:r>
              <a:rPr lang="tr-TR" sz="1200" i="1" dirty="0">
                <a:latin typeface="Times New Roman"/>
                <a:ea typeface="Calibri" panose="020F0502020204030204"/>
                <a:cs typeface="Times New Roman"/>
              </a:rPr>
              <a:t>v</a:t>
            </a:r>
            <a:r>
              <a:rPr lang="en-US" sz="1200" i="1" dirty="0">
                <a:latin typeface="Times New Roman"/>
                <a:ea typeface="Calibri" panose="020F0502020204030204"/>
                <a:cs typeface="Times New Roman"/>
              </a:rPr>
              <a:t>e </a:t>
            </a:r>
            <a:r>
              <a:rPr lang="en-US" sz="1200" i="1" dirty="0" err="1">
                <a:latin typeface="Times New Roman"/>
                <a:ea typeface="Calibri" panose="020F0502020204030204"/>
                <a:cs typeface="Times New Roman"/>
              </a:rPr>
              <a:t>Kültür</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Envanter</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n</a:t>
            </a:r>
            <a:r>
              <a:rPr lang="tr-TR" sz="1200" i="1" dirty="0">
                <a:latin typeface="Times New Roman"/>
                <a:ea typeface="Calibri" panose="020F0502020204030204"/>
                <a:cs typeface="Times New Roman"/>
              </a:rPr>
              <a:t>i</a:t>
            </a:r>
            <a:r>
              <a:rPr lang="en-US" sz="1200" i="1" dirty="0">
                <a:latin typeface="Times New Roman"/>
                <a:ea typeface="Calibri" panose="020F0502020204030204"/>
                <a:cs typeface="Times New Roman"/>
              </a:rPr>
              <a:t>n </a:t>
            </a:r>
            <a:r>
              <a:rPr lang="en-US" sz="1200" i="1" dirty="0" err="1">
                <a:latin typeface="Times New Roman"/>
                <a:ea typeface="Calibri" panose="020F0502020204030204"/>
                <a:cs typeface="Times New Roman"/>
              </a:rPr>
              <a:t>Oluşturulmas</a:t>
            </a:r>
            <a:r>
              <a:rPr lang="tr-TR" sz="1200" i="1" dirty="0">
                <a:latin typeface="Times New Roman"/>
                <a:ea typeface="Calibri" panose="020F0502020204030204"/>
                <a:cs typeface="Times New Roman"/>
              </a:rPr>
              <a:t>ı”</a:t>
            </a:r>
            <a:endParaRPr lang="tr-TR" sz="1200" dirty="0">
              <a:latin typeface="Times New Roman"/>
              <a:cs typeface="Times New Roman"/>
            </a:endParaRPr>
          </a:p>
          <a:p>
            <a:pPr indent="0">
              <a:spcBef>
                <a:spcPts val="700"/>
              </a:spcBef>
            </a:pPr>
            <a:r>
              <a:rPr lang="tr-TR" sz="1200" dirty="0">
                <a:latin typeface="Times New Roman"/>
                <a:ea typeface="Calibri" panose="020F0502020204030204"/>
                <a:cs typeface="Times New Roman"/>
              </a:rPr>
              <a:t>Doç. Dr. Onur Kemal YILMAZ, Balıkesir Üniversitesi</a:t>
            </a:r>
            <a:endParaRPr lang="tr-TR" sz="1200" dirty="0">
              <a:latin typeface="Times New Roman"/>
              <a:cs typeface="Times New Roman"/>
            </a:endParaRPr>
          </a:p>
          <a:p>
            <a:pPr indent="0">
              <a:spcBef>
                <a:spcPts val="700"/>
              </a:spcBef>
              <a:buNone/>
            </a:pPr>
            <a:r>
              <a:rPr lang="tr-TR" sz="1200" i="1" dirty="0">
                <a:latin typeface="Times New Roman"/>
                <a:ea typeface="Calibri" panose="020F0502020204030204"/>
                <a:cs typeface="Times New Roman"/>
              </a:rPr>
              <a:t>“Marka Yönetimi Perspektifinde Kentsel Markalaşma ve Turizm: Gömeç Üzerine SWOT Analizi”</a:t>
            </a:r>
            <a:endParaRPr lang="tr-TR" sz="1200" dirty="0">
              <a:latin typeface="Times New Roman"/>
              <a:cs typeface="Times New Roman"/>
            </a:endParaRPr>
          </a:p>
          <a:p>
            <a:pPr marL="0" indent="0">
              <a:spcBef>
                <a:spcPts val="500"/>
              </a:spcBef>
              <a:buNone/>
            </a:pPr>
            <a:r>
              <a:rPr lang="tr-TR" sz="1200" b="1" u="sng" dirty="0">
                <a:latin typeface="Times New Roman"/>
                <a:ea typeface="Calibri" panose="020F0502020204030204"/>
                <a:cs typeface="Times New Roman"/>
              </a:rPr>
              <a:t>10.30-11.00 </a:t>
            </a:r>
            <a:r>
              <a:rPr lang="tr-TR" sz="1200" b="1" dirty="0">
                <a:latin typeface="Times New Roman"/>
                <a:ea typeface="Calibri" panose="020F0502020204030204"/>
                <a:cs typeface="Times New Roman"/>
              </a:rPr>
              <a:t> Kültür-Sanat Atölyeleri</a:t>
            </a:r>
            <a:endParaRPr lang="tr-TR" sz="1200" i="1" dirty="0">
              <a:latin typeface="Times New Roman"/>
              <a:ea typeface="Calibri" panose="020F0502020204030204"/>
              <a:cs typeface="Times New Roman"/>
            </a:endParaRPr>
          </a:p>
          <a:p>
            <a:pPr indent="0">
              <a:spcBef>
                <a:spcPts val="500"/>
              </a:spcBef>
            </a:pPr>
            <a:r>
              <a:rPr lang="tr-TR" sz="1200" b="1" dirty="0">
                <a:latin typeface="Times New Roman"/>
                <a:ea typeface="Calibri" panose="020F0502020204030204"/>
                <a:cs typeface="Times New Roman"/>
              </a:rPr>
              <a:t>“Gömeç’in Kültürel Haritası: </a:t>
            </a:r>
            <a:r>
              <a:rPr lang="tr-TR" sz="1200" b="1" dirty="0" err="1">
                <a:latin typeface="Times New Roman"/>
                <a:ea typeface="Calibri" panose="020F0502020204030204"/>
                <a:cs typeface="Times New Roman"/>
              </a:rPr>
              <a:t>Psikocoğrafik</a:t>
            </a:r>
            <a:r>
              <a:rPr lang="tr-TR" sz="1200" b="1" dirty="0">
                <a:latin typeface="Times New Roman"/>
                <a:ea typeface="Calibri" panose="020F0502020204030204"/>
                <a:cs typeface="Times New Roman"/>
              </a:rPr>
              <a:t> Haritalama”</a:t>
            </a:r>
            <a:endParaRPr lang="tr-TR" sz="1200" dirty="0">
              <a:latin typeface="Times New Roman"/>
              <a:cs typeface="Times New Roman"/>
            </a:endParaRPr>
          </a:p>
          <a:p>
            <a:pPr indent="0">
              <a:spcBef>
                <a:spcPts val="500"/>
              </a:spcBef>
              <a:buNone/>
            </a:pPr>
            <a:r>
              <a:rPr lang="tr-TR" sz="1200" dirty="0">
                <a:latin typeface="Times New Roman"/>
                <a:ea typeface="Calibri" panose="020F0502020204030204"/>
                <a:cs typeface="Times New Roman"/>
              </a:rPr>
              <a:t>Doç. Dr. Duygu SABANCILAR IŞTIN, Balıkesir Üniversitesi</a:t>
            </a:r>
            <a:endParaRPr lang="tr-TR" sz="1200" dirty="0">
              <a:latin typeface="Times New Roman"/>
              <a:cs typeface="Times New Roman"/>
            </a:endParaRPr>
          </a:p>
          <a:p>
            <a:pPr indent="0">
              <a:spcBef>
                <a:spcPts val="500"/>
              </a:spcBef>
            </a:pPr>
            <a:r>
              <a:rPr lang="tr-TR" sz="1200" b="1" dirty="0">
                <a:latin typeface="Times New Roman"/>
                <a:ea typeface="Calibri" panose="020F0502020204030204"/>
                <a:cs typeface="Times New Roman"/>
              </a:rPr>
              <a:t>“Gömeç’in İz Düşümü”</a:t>
            </a:r>
            <a:endParaRPr lang="tr-TR" sz="1200" dirty="0">
              <a:latin typeface="Times New Roman"/>
              <a:cs typeface="Times New Roman"/>
            </a:endParaRPr>
          </a:p>
          <a:p>
            <a:pPr indent="0">
              <a:spcBef>
                <a:spcPts val="500"/>
              </a:spcBef>
              <a:buNone/>
            </a:pPr>
            <a:r>
              <a:rPr lang="tr-TR" sz="1200" dirty="0">
                <a:latin typeface="Times New Roman"/>
                <a:ea typeface="Calibri" panose="020F0502020204030204"/>
                <a:cs typeface="Times New Roman"/>
              </a:rPr>
              <a:t>Doç. Dr. Gökçe Aysun KILIÇ, Balıkesir Üniversitesi</a:t>
            </a:r>
            <a:endParaRPr lang="tr-TR" sz="1200" dirty="0">
              <a:latin typeface="Times New Roman"/>
              <a:cs typeface="Times New Roman"/>
            </a:endParaRPr>
          </a:p>
          <a:p>
            <a:pPr indent="0">
              <a:spcBef>
                <a:spcPts val="500"/>
              </a:spcBef>
            </a:pPr>
            <a:r>
              <a:rPr lang="tr-TR" sz="1200" b="1" dirty="0">
                <a:latin typeface="Times New Roman"/>
                <a:ea typeface="Calibri" panose="020F0502020204030204"/>
                <a:cs typeface="Times New Roman"/>
              </a:rPr>
              <a:t>“Nefesini Değiştir Hayatın Değişsin” </a:t>
            </a:r>
          </a:p>
          <a:p>
            <a:pPr indent="0">
              <a:spcBef>
                <a:spcPts val="500"/>
              </a:spcBef>
              <a:buNone/>
            </a:pPr>
            <a:r>
              <a:rPr lang="tr-TR" sz="1200" dirty="0">
                <a:latin typeface="Times New Roman"/>
                <a:ea typeface="Calibri" panose="020F0502020204030204"/>
                <a:cs typeface="Times New Roman"/>
              </a:rPr>
              <a:t>Nefes Koçu ve Yoga Eğitmeni Hülya NUMANOĞLU</a:t>
            </a:r>
          </a:p>
          <a:p>
            <a:pPr marL="0" indent="0">
              <a:buNone/>
            </a:pPr>
            <a:r>
              <a:rPr lang="tr-TR" sz="1200" b="1" u="sng" dirty="0">
                <a:latin typeface="Times New Roman"/>
                <a:ea typeface="Calibri" panose="020F0502020204030204"/>
                <a:cs typeface="Times New Roman"/>
              </a:rPr>
              <a:t>10.30-11.00</a:t>
            </a:r>
            <a:r>
              <a:rPr lang="tr-TR" sz="1200" b="1" dirty="0">
                <a:latin typeface="Times New Roman"/>
                <a:ea typeface="Calibri" panose="020F0502020204030204"/>
                <a:cs typeface="Times New Roman"/>
              </a:rPr>
              <a:t>            ARA </a:t>
            </a:r>
            <a:br>
              <a:rPr lang="tr-TR" sz="1200" b="1" dirty="0">
                <a:latin typeface="Times New Roman"/>
                <a:ea typeface="Calibri" panose="020F0502020204030204"/>
                <a:cs typeface="Times New Roman"/>
              </a:rPr>
            </a:br>
            <a:endParaRPr lang="tr-TR" sz="1200" b="1" dirty="0">
              <a:latin typeface="Times New Roman"/>
              <a:ea typeface="Calibri" panose="020F0502020204030204"/>
              <a:cs typeface="Times New Roman"/>
            </a:endParaRPr>
          </a:p>
          <a:p>
            <a:pPr marL="0" indent="0" algn="just">
              <a:lnSpc>
                <a:spcPct val="100000"/>
              </a:lnSpc>
              <a:spcBef>
                <a:spcPts val="0"/>
              </a:spcBef>
              <a:buNone/>
            </a:pPr>
            <a:r>
              <a:rPr lang="tr-TR" sz="1200" b="1" u="sng" dirty="0">
                <a:latin typeface="Times New Roman"/>
                <a:ea typeface="Calibri" panose="020F0502020204030204"/>
                <a:cs typeface="Times New Roman"/>
              </a:rPr>
              <a:t>11.00- 12.00</a:t>
            </a:r>
            <a:endParaRPr lang="tr-TR" sz="1200" dirty="0">
              <a:latin typeface="Times New Roman"/>
              <a:ea typeface="Calibri" panose="020F0502020204030204"/>
              <a:cs typeface="Times New Roman"/>
            </a:endParaRPr>
          </a:p>
          <a:p>
            <a:pPr marL="0" indent="0" algn="just">
              <a:lnSpc>
                <a:spcPct val="100000"/>
              </a:lnSpc>
              <a:spcBef>
                <a:spcPts val="0"/>
              </a:spcBef>
              <a:buNone/>
            </a:pPr>
            <a:r>
              <a:rPr lang="tr-TR" sz="1200" b="1" dirty="0">
                <a:latin typeface="Times New Roman"/>
                <a:ea typeface="Calibri" panose="020F0502020204030204"/>
                <a:cs typeface="Times New Roman"/>
              </a:rPr>
              <a:t>2. Oturum; Kültürel Miras, Yaşam, Sanat ve Kent Buluşmaları</a:t>
            </a:r>
            <a:endParaRPr lang="tr-TR" sz="1200" dirty="0">
              <a:latin typeface="Times New Roman"/>
              <a:ea typeface="Calibri" panose="020F0502020204030204"/>
              <a:cs typeface="Times New Roman"/>
            </a:endParaRPr>
          </a:p>
          <a:p>
            <a:pPr marL="0" indent="0">
              <a:lnSpc>
                <a:spcPct val="100000"/>
              </a:lnSpc>
              <a:spcBef>
                <a:spcPts val="0"/>
              </a:spcBef>
              <a:buNone/>
            </a:pPr>
            <a:r>
              <a:rPr lang="tr-TR" sz="1200" b="1" i="1" u="sng" dirty="0">
                <a:latin typeface="Times New Roman"/>
                <a:ea typeface="Calibri" panose="020F0502020204030204"/>
                <a:cs typeface="Times New Roman"/>
              </a:rPr>
              <a:t>Oturum Başkanı</a:t>
            </a:r>
            <a:r>
              <a:rPr lang="tr-TR" sz="1200" b="1" i="1" dirty="0">
                <a:latin typeface="Times New Roman"/>
                <a:ea typeface="Calibri" panose="020F0502020204030204"/>
                <a:cs typeface="Times New Roman"/>
              </a:rPr>
              <a:t>, </a:t>
            </a:r>
            <a:r>
              <a:rPr lang="tr-TR" sz="1200" b="1" dirty="0">
                <a:latin typeface="Times New Roman"/>
                <a:ea typeface="Calibri" panose="020F0502020204030204"/>
                <a:cs typeface="Times New Roman"/>
              </a:rPr>
              <a:t>Prof. Dr. Süheyla SARITAŞ, Balıkesir Üniversitesi</a:t>
            </a:r>
            <a:endParaRPr lang="tr-TR" sz="1200" dirty="0">
              <a:latin typeface="Times New Roman"/>
              <a:ea typeface="Calibri" panose="020F0502020204030204"/>
              <a:cs typeface="Times New Roman"/>
            </a:endParaRPr>
          </a:p>
          <a:p>
            <a:pPr marL="285750" indent="-285750">
              <a:lnSpc>
                <a:spcPct val="100000"/>
              </a:lnSpc>
              <a:spcBef>
                <a:spcPts val="0"/>
              </a:spcBef>
              <a:buFont typeface="Arial,Sans-Serif" panose="020B0604020202020204" pitchFamily="34" charset="0"/>
            </a:pPr>
            <a:r>
              <a:rPr lang="tr-TR" sz="1200" dirty="0">
                <a:latin typeface="Times New Roman"/>
                <a:ea typeface="Calibri" panose="020F0502020204030204"/>
                <a:cs typeface="Times New Roman"/>
              </a:rPr>
              <a:t>Doç. Dr. </a:t>
            </a:r>
            <a:r>
              <a:rPr lang="en-US" sz="1200" dirty="0">
                <a:latin typeface="Times New Roman"/>
                <a:ea typeface="Calibri" panose="020F0502020204030204"/>
                <a:cs typeface="Times New Roman"/>
              </a:rPr>
              <a:t>Duygu SABANCILAR IŞTIN</a:t>
            </a:r>
            <a:r>
              <a:rPr lang="tr-TR" sz="1200" dirty="0">
                <a:latin typeface="Times New Roman"/>
                <a:ea typeface="Calibri" panose="020F0502020204030204"/>
                <a:cs typeface="Times New Roman"/>
              </a:rPr>
              <a:t>, Balıkesir Üniversitesi</a:t>
            </a:r>
          </a:p>
          <a:p>
            <a:pPr marL="0" indent="0" algn="just">
              <a:lnSpc>
                <a:spcPct val="100000"/>
              </a:lnSpc>
              <a:spcBef>
                <a:spcPts val="0"/>
              </a:spcBef>
              <a:buNone/>
            </a:pPr>
            <a:r>
              <a:rPr lang="tr-TR" sz="1200" i="1" dirty="0">
                <a:latin typeface="Times New Roman"/>
                <a:ea typeface="Calibri" panose="020F0502020204030204"/>
                <a:cs typeface="Times New Roman"/>
              </a:rPr>
              <a:t>“</a:t>
            </a:r>
            <a:r>
              <a:rPr lang="en-US" sz="1200" i="1" dirty="0" err="1">
                <a:latin typeface="Times New Roman"/>
                <a:ea typeface="Calibri" panose="020F0502020204030204"/>
                <a:cs typeface="Times New Roman"/>
              </a:rPr>
              <a:t>Görsel</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Hafıza</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Oluşturmada</a:t>
            </a:r>
            <a:r>
              <a:rPr lang="en-US" sz="1200" i="1" dirty="0">
                <a:latin typeface="Times New Roman"/>
                <a:ea typeface="Calibri" panose="020F0502020204030204"/>
                <a:cs typeface="Times New Roman"/>
              </a:rPr>
              <a:t> Sanat </a:t>
            </a:r>
            <a:r>
              <a:rPr lang="en-US" sz="1200" i="1" dirty="0" err="1">
                <a:latin typeface="Times New Roman"/>
                <a:ea typeface="Calibri" panose="020F0502020204030204"/>
                <a:cs typeface="Times New Roman"/>
              </a:rPr>
              <a:t>Sempozyumlarının</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Önemi</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Gömeç</a:t>
            </a:r>
            <a:r>
              <a:rPr lang="en-US" sz="1200" i="1" dirty="0">
                <a:latin typeface="Times New Roman"/>
                <a:ea typeface="Calibri" panose="020F0502020204030204"/>
                <a:cs typeface="Times New Roman"/>
              </a:rPr>
              <a:t> Kuzey Ege </a:t>
            </a:r>
            <a:r>
              <a:rPr lang="en-US" sz="1200" i="1" dirty="0" err="1">
                <a:latin typeface="Times New Roman"/>
                <a:ea typeface="Calibri" panose="020F0502020204030204"/>
                <a:cs typeface="Times New Roman"/>
              </a:rPr>
              <a:t>Heykel</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Sempozyumu</a:t>
            </a:r>
            <a:r>
              <a:rPr lang="en-US" sz="1200" i="1" dirty="0">
                <a:latin typeface="Times New Roman"/>
                <a:ea typeface="Calibri" panose="020F0502020204030204"/>
                <a:cs typeface="Times New Roman"/>
              </a:rPr>
              <a:t>  </a:t>
            </a:r>
            <a:r>
              <a:rPr lang="en-US" sz="1200" i="1" dirty="0" err="1">
                <a:latin typeface="Times New Roman"/>
                <a:ea typeface="Calibri" panose="020F0502020204030204"/>
                <a:cs typeface="Times New Roman"/>
              </a:rPr>
              <a:t>Örneği</a:t>
            </a:r>
            <a:r>
              <a:rPr lang="tr-TR" sz="1200" i="1" dirty="0">
                <a:latin typeface="Times New Roman"/>
                <a:ea typeface="Calibri" panose="020F0502020204030204"/>
                <a:cs typeface="Times New Roman"/>
              </a:rPr>
              <a:t>”</a:t>
            </a:r>
            <a:endParaRPr lang="tr-TR" sz="1200" dirty="0">
              <a:latin typeface="Times New Roman"/>
              <a:ea typeface="Calibri" panose="020F0502020204030204"/>
              <a:cs typeface="Times New Roman"/>
            </a:endParaRPr>
          </a:p>
          <a:p>
            <a:pPr marL="285750" indent="-285750">
              <a:lnSpc>
                <a:spcPct val="100000"/>
              </a:lnSpc>
              <a:spcBef>
                <a:spcPts val="0"/>
              </a:spcBef>
              <a:buFont typeface="Arial,Sans-Serif" panose="020B0604020202020204" pitchFamily="34" charset="0"/>
            </a:pPr>
            <a:r>
              <a:rPr lang="tr-TR" sz="1200" dirty="0">
                <a:latin typeface="Times New Roman"/>
                <a:ea typeface="Calibri" panose="020F0502020204030204"/>
                <a:cs typeface="Times New Roman"/>
              </a:rPr>
              <a:t>Sanatta Yeterlik (Doktora) Öğrencisi Gülşah GÖKSU, Yüksek Lisans Öğrencisi</a:t>
            </a:r>
            <a:br>
              <a:rPr lang="tr-TR" sz="1200" dirty="0">
                <a:latin typeface="Times New Roman"/>
                <a:ea typeface="Calibri" panose="020F0502020204030204"/>
                <a:cs typeface="Times New Roman"/>
              </a:rPr>
            </a:br>
            <a:r>
              <a:rPr lang="tr-TR" sz="1200" dirty="0">
                <a:latin typeface="Times New Roman"/>
                <a:ea typeface="Calibri" panose="020F0502020204030204"/>
                <a:cs typeface="Times New Roman"/>
              </a:rPr>
              <a:t> Kaan ORUÇTUT, Balıkesir Üniversitesi</a:t>
            </a:r>
          </a:p>
          <a:p>
            <a:pPr marL="0" indent="0">
              <a:lnSpc>
                <a:spcPct val="100000"/>
              </a:lnSpc>
              <a:spcBef>
                <a:spcPts val="0"/>
              </a:spcBef>
              <a:buNone/>
            </a:pPr>
            <a:r>
              <a:rPr lang="tr-TR" sz="1200" i="1" dirty="0">
                <a:latin typeface="Times New Roman"/>
                <a:ea typeface="Calibri" panose="020F0502020204030204"/>
                <a:cs typeface="Times New Roman"/>
              </a:rPr>
              <a:t>“Balıkesir’de Arkeoloji Temalı Kısa Film Serüveni: Bak Gör Çek 2 Projesine  Katılım Gösteren Öğrenci Deneyimleri ve Yaklaşımları”</a:t>
            </a:r>
            <a:endParaRPr lang="tr-TR" sz="1200" dirty="0">
              <a:latin typeface="Times New Roman"/>
              <a:ea typeface="Calibri" panose="020F0502020204030204"/>
              <a:cs typeface="Times New Roman"/>
            </a:endParaRPr>
          </a:p>
          <a:p>
            <a:pPr marL="285750" indent="-285750">
              <a:lnSpc>
                <a:spcPct val="100000"/>
              </a:lnSpc>
              <a:spcBef>
                <a:spcPts val="0"/>
              </a:spcBef>
              <a:buFont typeface="Arial,Sans-Serif" panose="020B0604020202020204" pitchFamily="34" charset="0"/>
            </a:pPr>
            <a:r>
              <a:rPr lang="tr-TR" sz="1200" dirty="0">
                <a:latin typeface="Times New Roman"/>
                <a:ea typeface="Calibri" panose="020F0502020204030204"/>
                <a:cs typeface="Times New Roman"/>
              </a:rPr>
              <a:t>Prof. Dr. Mehmet Rıfat AKBULUT, Mimar Sinan Güzel Sanatlar Üniversitesi, </a:t>
            </a:r>
            <a:br>
              <a:rPr lang="tr-TR" sz="1200" dirty="0">
                <a:latin typeface="Times New Roman"/>
                <a:ea typeface="Calibri" panose="020F0502020204030204"/>
                <a:cs typeface="Times New Roman"/>
              </a:rPr>
            </a:br>
            <a:r>
              <a:rPr lang="tr-TR" sz="1200" dirty="0">
                <a:latin typeface="Times New Roman"/>
                <a:ea typeface="Calibri" panose="020F0502020204030204"/>
                <a:cs typeface="Times New Roman"/>
              </a:rPr>
              <a:t>Mimarlık Fakültesi ve MSGSÜ Ekibi</a:t>
            </a:r>
          </a:p>
          <a:p>
            <a:pPr marL="0" indent="0">
              <a:spcBef>
                <a:spcPts val="500"/>
              </a:spcBef>
              <a:buNone/>
            </a:pPr>
            <a:r>
              <a:rPr lang="tr-TR" sz="1200" i="1" dirty="0">
                <a:latin typeface="Times New Roman"/>
                <a:ea typeface="Calibri" panose="020F0502020204030204"/>
                <a:cs typeface="Times New Roman"/>
              </a:rPr>
              <a:t>"Gömeç’te Şehircilik ve Kültürel Miras Alan Çalışması: İlk Bulgular"</a:t>
            </a:r>
            <a:endParaRPr lang="tr-TR" sz="1200" dirty="0">
              <a:latin typeface="Times New Roman"/>
              <a:ea typeface="Calibri"/>
              <a:cs typeface="Calibri"/>
            </a:endParaRPr>
          </a:p>
          <a:p>
            <a:pPr algn="ctr"/>
            <a:endParaRPr lang="tr-TR" sz="1200" i="1" dirty="0">
              <a:latin typeface="Times New Roman"/>
              <a:ea typeface="Calibri" panose="020F0502020204030204"/>
              <a:cs typeface="Times New Roman"/>
            </a:endParaRPr>
          </a:p>
        </p:txBody>
      </p:sp>
      <p:sp>
        <p:nvSpPr>
          <p:cNvPr id="4" name="Slayt Numarası Yer Tutucusu 3">
            <a:extLst>
              <a:ext uri="{FF2B5EF4-FFF2-40B4-BE49-F238E27FC236}">
                <a16:creationId xmlns:a16="http://schemas.microsoft.com/office/drawing/2014/main" id="{A1C55AF9-7EDC-E0EC-0E12-A40FA74DAE45}"/>
              </a:ext>
            </a:extLst>
          </p:cNvPr>
          <p:cNvSpPr>
            <a:spLocks noGrp="1"/>
          </p:cNvSpPr>
          <p:nvPr>
            <p:ph type="sldNum" sz="quarter" idx="12"/>
          </p:nvPr>
        </p:nvSpPr>
        <p:spPr/>
        <p:txBody>
          <a:bodyPr/>
          <a:lstStyle/>
          <a:p>
            <a:fld id="{320A84BC-3F9E-4B08-9743-FC4E27FA5126}" type="slidenum">
              <a:rPr lang="tr-TR" sz="1400" smtClean="0">
                <a:latin typeface="Aptos"/>
              </a:rPr>
              <a:pPr/>
              <a:t>8</a:t>
            </a:fld>
            <a:endParaRPr lang="tr-TR" sz="1400">
              <a:latin typeface="Aptos"/>
            </a:endParaRPr>
          </a:p>
        </p:txBody>
      </p:sp>
    </p:spTree>
    <p:extLst>
      <p:ext uri="{BB962C8B-B14F-4D97-AF65-F5344CB8AC3E}">
        <p14:creationId xmlns:p14="http://schemas.microsoft.com/office/powerpoint/2010/main" val="369666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CC97FD13-C30B-CD88-318E-857308EB2CFE}"/>
              </a:ext>
            </a:extLst>
          </p:cNvPr>
          <p:cNvGraphicFramePr>
            <a:graphicFrameLocks noGrp="1"/>
          </p:cNvGraphicFramePr>
          <p:nvPr>
            <p:ph idx="1"/>
            <p:extLst>
              <p:ext uri="{D42A27DB-BD31-4B8C-83A1-F6EECF244321}">
                <p14:modId xmlns:p14="http://schemas.microsoft.com/office/powerpoint/2010/main" val="1343703380"/>
              </p:ext>
            </p:extLst>
          </p:nvPr>
        </p:nvGraphicFramePr>
        <p:xfrm>
          <a:off x="119676" y="369788"/>
          <a:ext cx="6623030" cy="7423912"/>
        </p:xfrm>
        <a:graphic>
          <a:graphicData uri="http://schemas.openxmlformats.org/drawingml/2006/table">
            <a:tbl>
              <a:tblPr firstRow="1" firstCol="1" bandRow="1">
                <a:tableStyleId>{5C22544A-7EE6-4342-B048-85BDC9FD1C3A}</a:tableStyleId>
              </a:tblPr>
              <a:tblGrid>
                <a:gridCol w="6623030">
                  <a:extLst>
                    <a:ext uri="{9D8B030D-6E8A-4147-A177-3AD203B41FA5}">
                      <a16:colId xmlns:a16="http://schemas.microsoft.com/office/drawing/2014/main" val="1648021376"/>
                    </a:ext>
                  </a:extLst>
                </a:gridCol>
              </a:tblGrid>
              <a:tr h="356558">
                <a:tc>
                  <a:txBody>
                    <a:bodyPr/>
                    <a:lstStyle/>
                    <a:p>
                      <a:pPr>
                        <a:spcAft>
                          <a:spcPts val="0"/>
                        </a:spcAft>
                      </a:pPr>
                      <a:endParaRPr lang="tr-TR" sz="1200" b="1" dirty="0">
                        <a:effectLst/>
                        <a:latin typeface="Times New Roman"/>
                      </a:endParaRPr>
                    </a:p>
                    <a:p>
                      <a:pPr lvl="0">
                        <a:spcAft>
                          <a:spcPts val="0"/>
                        </a:spcAft>
                        <a:buNone/>
                      </a:pPr>
                      <a:r>
                        <a:rPr lang="tr-TR" sz="1200" b="1" i="1" u="sng" strike="noStrike" noProof="0" dirty="0">
                          <a:solidFill>
                            <a:schemeClr val="tx1"/>
                          </a:solidFill>
                          <a:latin typeface="Times New Roman"/>
                        </a:rPr>
                        <a:t>12.00-13.00 ÖĞLE ARASI</a:t>
                      </a:r>
                      <a:endParaRPr lang="tr-TR" dirty="0">
                        <a:solidFill>
                          <a:schemeClr val="tx1"/>
                        </a:solidFill>
                      </a:endParaRPr>
                    </a:p>
                    <a:p>
                      <a:pPr lvl="0" algn="just">
                        <a:lnSpc>
                          <a:spcPct val="100000"/>
                        </a:lnSpc>
                        <a:spcBef>
                          <a:spcPts val="0"/>
                        </a:spcBef>
                        <a:spcAft>
                          <a:spcPts val="0"/>
                        </a:spcAft>
                        <a:buNone/>
                      </a:pPr>
                      <a:r>
                        <a:rPr lang="tr-TR" sz="1200" b="1" i="0" u="sng" strike="noStrike" noProof="0" dirty="0">
                          <a:solidFill>
                            <a:schemeClr val="tx1"/>
                          </a:solidFill>
                          <a:latin typeface="Times New Roman"/>
                        </a:rPr>
                        <a:t>13.00-14.30</a:t>
                      </a:r>
                      <a:endParaRPr lang="tr-TR" dirty="0">
                        <a:solidFill>
                          <a:schemeClr val="tx1"/>
                        </a:solidFill>
                      </a:endParaRPr>
                    </a:p>
                    <a:p>
                      <a:pPr lvl="0" algn="just">
                        <a:lnSpc>
                          <a:spcPct val="100000"/>
                        </a:lnSpc>
                        <a:spcBef>
                          <a:spcPts val="0"/>
                        </a:spcBef>
                        <a:spcAft>
                          <a:spcPts val="0"/>
                        </a:spcAft>
                        <a:buNone/>
                      </a:pPr>
                      <a:r>
                        <a:rPr lang="tr-TR" sz="1200" b="1" i="0" u="none" strike="noStrike" noProof="0" dirty="0">
                          <a:solidFill>
                            <a:schemeClr val="tx1"/>
                          </a:solidFill>
                          <a:latin typeface="Times New Roman"/>
                        </a:rPr>
                        <a:t>3. Oturum; Alternatif Turizm ve Bisiklet</a:t>
                      </a:r>
                      <a:endParaRPr lang="tr-TR" dirty="0">
                        <a:solidFill>
                          <a:schemeClr val="tx1"/>
                        </a:solidFill>
                      </a:endParaRPr>
                    </a:p>
                    <a:p>
                      <a:pPr lvl="0" algn="just">
                        <a:lnSpc>
                          <a:spcPct val="100000"/>
                        </a:lnSpc>
                        <a:spcBef>
                          <a:spcPts val="0"/>
                        </a:spcBef>
                        <a:spcAft>
                          <a:spcPts val="0"/>
                        </a:spcAft>
                        <a:buNone/>
                      </a:pPr>
                      <a:r>
                        <a:rPr lang="tr-TR" sz="1200" b="1" i="1" u="sng" strike="noStrike" noProof="0" dirty="0">
                          <a:solidFill>
                            <a:schemeClr val="tx1"/>
                          </a:solidFill>
                          <a:latin typeface="Times New Roman"/>
                        </a:rPr>
                        <a:t>Oturum Başkanı</a:t>
                      </a:r>
                      <a:r>
                        <a:rPr lang="tr-TR" sz="1200" b="1" i="0" u="none" strike="noStrike" noProof="0" dirty="0">
                          <a:solidFill>
                            <a:schemeClr val="tx1"/>
                          </a:solidFill>
                          <a:latin typeface="Times New Roman"/>
                        </a:rPr>
                        <a:t>, Aydan ÇELİK, Bisiklet Yazar - Çizeri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Ahmet MUMCU, Kayhan ÖZOĞUL, Bisiklet Gezginleri</a:t>
                      </a:r>
                      <a:endParaRPr lang="tr-TR" dirty="0">
                        <a:solidFill>
                          <a:schemeClr val="tx1"/>
                        </a:solidFill>
                      </a:endParaRPr>
                    </a:p>
                    <a:p>
                      <a:pPr lvl="0" indent="0" algn="l">
                        <a:lnSpc>
                          <a:spcPct val="100000"/>
                        </a:lnSpc>
                        <a:spcBef>
                          <a:spcPts val="0"/>
                        </a:spcBef>
                        <a:spcAft>
                          <a:spcPts val="0"/>
                        </a:spcAft>
                        <a:buNone/>
                      </a:pPr>
                      <a:r>
                        <a:rPr lang="tr-TR" sz="1200" b="0" i="1" u="none" strike="noStrike" noProof="0" dirty="0">
                          <a:solidFill>
                            <a:schemeClr val="tx1"/>
                          </a:solidFill>
                          <a:latin typeface="Times New Roman"/>
                        </a:rPr>
                        <a:t>“Bisikletin Ufuk Çizgisi”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Meral TAŞ, </a:t>
                      </a:r>
                      <a:r>
                        <a:rPr lang="tr-TR" sz="1200" b="0" i="0" u="none" strike="noStrike" noProof="0" dirty="0" err="1">
                          <a:solidFill>
                            <a:schemeClr val="tx1"/>
                          </a:solidFill>
                          <a:latin typeface="Times New Roman"/>
                        </a:rPr>
                        <a:t>İda</a:t>
                      </a:r>
                      <a:r>
                        <a:rPr lang="tr-TR" sz="1200" b="0" i="0" u="none" strike="noStrike" noProof="0" dirty="0">
                          <a:solidFill>
                            <a:schemeClr val="tx1"/>
                          </a:solidFill>
                          <a:latin typeface="Times New Roman"/>
                        </a:rPr>
                        <a:t> Madra Bisiklet ve Doğa Sporları Grubu Sorumlusu</a:t>
                      </a:r>
                      <a:endParaRPr lang="tr-TR" dirty="0">
                        <a:solidFill>
                          <a:schemeClr val="tx1"/>
                        </a:solidFill>
                      </a:endParaRPr>
                    </a:p>
                    <a:p>
                      <a:pPr lvl="0" indent="0" algn="l">
                        <a:lnSpc>
                          <a:spcPct val="100000"/>
                        </a:lnSpc>
                        <a:spcBef>
                          <a:spcPts val="0"/>
                        </a:spcBef>
                        <a:spcAft>
                          <a:spcPts val="0"/>
                        </a:spcAft>
                        <a:buNone/>
                      </a:pPr>
                      <a:r>
                        <a:rPr lang="tr-TR" sz="1200" b="0" i="1" u="none" strike="noStrike" noProof="0" dirty="0">
                          <a:solidFill>
                            <a:schemeClr val="tx1"/>
                          </a:solidFill>
                          <a:latin typeface="Times New Roman"/>
                        </a:rPr>
                        <a:t>“Bir </a:t>
                      </a:r>
                      <a:r>
                        <a:rPr lang="tr-TR" sz="1200" b="0" i="1" u="none" strike="noStrike" noProof="0" dirty="0" err="1">
                          <a:solidFill>
                            <a:schemeClr val="tx1"/>
                          </a:solidFill>
                          <a:latin typeface="Times New Roman"/>
                        </a:rPr>
                        <a:t>İda</a:t>
                      </a:r>
                      <a:r>
                        <a:rPr lang="tr-TR" sz="1200" b="0" i="1" u="none" strike="noStrike" noProof="0" dirty="0">
                          <a:solidFill>
                            <a:schemeClr val="tx1"/>
                          </a:solidFill>
                          <a:latin typeface="Times New Roman"/>
                        </a:rPr>
                        <a:t> Madra Bisiklet Hikayesi”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Yasemin BOZKURT, AYVELO Bisiklet Grubu Sorumlusu</a:t>
                      </a:r>
                      <a:endParaRPr lang="tr-TR" dirty="0">
                        <a:solidFill>
                          <a:schemeClr val="tx1"/>
                        </a:solidFill>
                      </a:endParaRPr>
                    </a:p>
                    <a:p>
                      <a:pPr lvl="0" indent="0" algn="l">
                        <a:lnSpc>
                          <a:spcPct val="100000"/>
                        </a:lnSpc>
                        <a:spcBef>
                          <a:spcPts val="0"/>
                        </a:spcBef>
                        <a:spcAft>
                          <a:spcPts val="0"/>
                        </a:spcAft>
                        <a:buNone/>
                      </a:pPr>
                      <a:r>
                        <a:rPr lang="tr-TR" sz="1200" b="0" i="1" u="none" strike="noStrike" noProof="0" dirty="0">
                          <a:solidFill>
                            <a:schemeClr val="tx1"/>
                          </a:solidFill>
                          <a:latin typeface="Times New Roman"/>
                        </a:rPr>
                        <a:t>"Askıda Bisiklet Projesi"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Ayhan KAYNAK, Balıkesir Bisiklet Spor Kulübü (BABİS) Başkanı</a:t>
                      </a:r>
                      <a:endParaRPr lang="tr-TR" dirty="0">
                        <a:solidFill>
                          <a:schemeClr val="tx1"/>
                        </a:solidFill>
                      </a:endParaRPr>
                    </a:p>
                    <a:p>
                      <a:pPr lvl="0" indent="0" algn="l">
                        <a:lnSpc>
                          <a:spcPct val="100000"/>
                        </a:lnSpc>
                        <a:spcBef>
                          <a:spcPts val="0"/>
                        </a:spcBef>
                        <a:spcAft>
                          <a:spcPts val="0"/>
                        </a:spcAft>
                        <a:buNone/>
                      </a:pPr>
                      <a:r>
                        <a:rPr lang="tr-TR" sz="1200" b="0" i="1" u="none" strike="noStrike" noProof="0" dirty="0">
                          <a:solidFill>
                            <a:schemeClr val="tx1"/>
                          </a:solidFill>
                          <a:latin typeface="Times New Roman"/>
                        </a:rPr>
                        <a:t>“Bisiklet Farkındalığı ve Temel Bisiklet Teknikleri”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0" i="0" u="none" strike="noStrike" noProof="0" dirty="0">
                          <a:solidFill>
                            <a:schemeClr val="tx1"/>
                          </a:solidFill>
                          <a:latin typeface="Times New Roman"/>
                        </a:rPr>
                        <a:t>Arş. Gör. İbrahim MİSİR, Arş. Gör. Talha Serdar SEZEN, Prof. Dr. Bayram ŞAHİN, Balıkesir Üniversitesi</a:t>
                      </a:r>
                      <a:endParaRPr lang="tr-TR" dirty="0">
                        <a:solidFill>
                          <a:schemeClr val="tx1"/>
                        </a:solidFill>
                      </a:endParaRPr>
                    </a:p>
                    <a:p>
                      <a:pPr lvl="0">
                        <a:spcAft>
                          <a:spcPts val="0"/>
                        </a:spcAft>
                        <a:buNone/>
                      </a:pPr>
                      <a:r>
                        <a:rPr lang="tr-TR" sz="1200" b="0" i="1" u="none" strike="noStrike" noProof="0" dirty="0">
                          <a:solidFill>
                            <a:schemeClr val="tx1"/>
                          </a:solidFill>
                          <a:latin typeface="Times New Roman"/>
                        </a:rPr>
                        <a:t>“</a:t>
                      </a:r>
                      <a:r>
                        <a:rPr lang="en-US" sz="1200" b="0" i="1" u="none" strike="noStrike" noProof="0" dirty="0" err="1">
                          <a:solidFill>
                            <a:schemeClr val="tx1"/>
                          </a:solidFill>
                          <a:latin typeface="Times New Roman"/>
                        </a:rPr>
                        <a:t>Gömeç</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ve</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Komşu</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Balıkesir</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İlçelerinin</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Bisiklet</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Turizmi</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Potansiyeli</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ve</a:t>
                      </a:r>
                      <a:r>
                        <a:rPr lang="en-US" sz="1200" b="0" i="1" u="none" strike="noStrike" noProof="0" dirty="0">
                          <a:solidFill>
                            <a:schemeClr val="tx1"/>
                          </a:solidFill>
                          <a:latin typeface="Times New Roman"/>
                        </a:rPr>
                        <a:t> EUROVELO</a:t>
                      </a:r>
                      <a:r>
                        <a:rPr lang="tr-TR"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Avrupa</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Bisiklet</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Rotaları</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Ağı</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ile</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Uyumluluğun</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Değerlendirilmesi</a:t>
                      </a:r>
                      <a:r>
                        <a:rPr lang="tr-TR" sz="1200" b="0" i="1" u="none" strike="noStrike" noProof="0" dirty="0">
                          <a:solidFill>
                            <a:schemeClr val="tx1"/>
                          </a:solidFill>
                          <a:latin typeface="Times New Roman"/>
                        </a:rPr>
                        <a:t>”</a:t>
                      </a:r>
                      <a:endParaRPr lang="tr-TR" dirty="0">
                        <a:solidFill>
                          <a:schemeClr val="tx1"/>
                        </a:solidFill>
                      </a:endParaRPr>
                    </a:p>
                    <a:p>
                      <a:pPr lvl="0" algn="l">
                        <a:lnSpc>
                          <a:spcPct val="100000"/>
                        </a:lnSpc>
                        <a:spcBef>
                          <a:spcPts val="0"/>
                        </a:spcBef>
                        <a:spcAft>
                          <a:spcPts val="0"/>
                        </a:spcAft>
                        <a:buNone/>
                      </a:pPr>
                      <a:r>
                        <a:rPr lang="tr-TR" sz="1200" b="1" i="0" u="sng" strike="noStrike" noProof="0" dirty="0">
                          <a:solidFill>
                            <a:schemeClr val="tx1"/>
                          </a:solidFill>
                          <a:latin typeface="Times New Roman"/>
                        </a:rPr>
                        <a:t>14.30-15.00</a:t>
                      </a:r>
                      <a:r>
                        <a:rPr lang="tr-TR" sz="1200" b="1" i="0" u="none" strike="noStrike" noProof="0" dirty="0">
                          <a:solidFill>
                            <a:schemeClr val="tx1"/>
                          </a:solidFill>
                          <a:latin typeface="Times New Roman"/>
                        </a:rPr>
                        <a:t> Kültür - Sanat - Gastronomi Atölyeleri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1" i="1" u="none" strike="noStrike" noProof="0" dirty="0">
                          <a:solidFill>
                            <a:schemeClr val="tx1"/>
                          </a:solidFill>
                          <a:latin typeface="Times New Roman"/>
                        </a:rPr>
                        <a:t>“Kültürlerarası Sanatsal Bağ Kurma Nesnesi Olarak, Telden Ayakkabı Modellemesi: Evrensel Gösterge Üretimi Etkinliği”</a:t>
                      </a:r>
                      <a:endParaRPr lang="tr-TR" dirty="0">
                        <a:solidFill>
                          <a:schemeClr val="tx1"/>
                        </a:solidFill>
                      </a:endParaRPr>
                    </a:p>
                    <a:p>
                      <a:pPr lvl="0" indent="0" algn="just">
                        <a:lnSpc>
                          <a:spcPct val="100000"/>
                        </a:lnSpc>
                        <a:spcBef>
                          <a:spcPts val="0"/>
                        </a:spcBef>
                        <a:spcAft>
                          <a:spcPts val="0"/>
                        </a:spcAft>
                        <a:buNone/>
                      </a:pPr>
                      <a:r>
                        <a:rPr lang="tr-TR" sz="1200" b="0" i="0" u="none" strike="noStrike" noProof="0" dirty="0">
                          <a:solidFill>
                            <a:schemeClr val="tx1"/>
                          </a:solidFill>
                          <a:latin typeface="Times New Roman"/>
                        </a:rPr>
                        <a:t>Resim ve Enstalasyon Sanatçısı Ahmet DİLEK, Hamburg </a:t>
                      </a:r>
                      <a:endParaRPr lang="tr-TR" dirty="0">
                        <a:solidFill>
                          <a:schemeClr val="tx1"/>
                        </a:solidFill>
                      </a:endParaRPr>
                    </a:p>
                    <a:p>
                      <a:pPr lvl="0" algn="just">
                        <a:lnSpc>
                          <a:spcPct val="100000"/>
                        </a:lnSpc>
                        <a:spcBef>
                          <a:spcPts val="0"/>
                        </a:spcBef>
                        <a:spcAft>
                          <a:spcPts val="0"/>
                        </a:spcAft>
                        <a:buNone/>
                      </a:pPr>
                      <a:r>
                        <a:rPr lang="tr-TR" sz="1200" b="0" i="0" u="none" strike="noStrike" noProof="0" dirty="0">
                          <a:solidFill>
                            <a:schemeClr val="tx1"/>
                          </a:solidFill>
                          <a:latin typeface="Times New Roman"/>
                        </a:rPr>
                        <a:t>Sergi ve Etkinlik Küratörü Doç. Dr. Songül ASLAN, Aydın Adnan Menderes Üniversitesi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1" i="0" u="none" strike="noStrike" noProof="0" dirty="0">
                          <a:solidFill>
                            <a:schemeClr val="tx1"/>
                          </a:solidFill>
                          <a:latin typeface="Times New Roman"/>
                        </a:rPr>
                        <a:t>“Gömeç’in Kültürel Haritası: </a:t>
                      </a:r>
                      <a:r>
                        <a:rPr lang="tr-TR" sz="1200" b="1" i="0" u="none" strike="noStrike" noProof="0" dirty="0" err="1">
                          <a:solidFill>
                            <a:schemeClr val="tx1"/>
                          </a:solidFill>
                          <a:latin typeface="Times New Roman"/>
                        </a:rPr>
                        <a:t>Psikocoğrafik</a:t>
                      </a:r>
                      <a:r>
                        <a:rPr lang="tr-TR" sz="1200" b="1" i="0" u="none" strike="noStrike" noProof="0" dirty="0">
                          <a:solidFill>
                            <a:schemeClr val="tx1"/>
                          </a:solidFill>
                          <a:latin typeface="Times New Roman"/>
                        </a:rPr>
                        <a:t> Haritalama”</a:t>
                      </a:r>
                      <a:endParaRPr lang="tr-TR" dirty="0">
                        <a:solidFill>
                          <a:schemeClr val="tx1"/>
                        </a:solidFill>
                      </a:endParaRPr>
                    </a:p>
                    <a:p>
                      <a:pPr lvl="0" indent="0" algn="l">
                        <a:lnSpc>
                          <a:spcPct val="100000"/>
                        </a:lnSpc>
                        <a:spcBef>
                          <a:spcPts val="0"/>
                        </a:spcBef>
                        <a:spcAft>
                          <a:spcPts val="0"/>
                        </a:spcAft>
                        <a:buNone/>
                      </a:pPr>
                      <a:r>
                        <a:rPr lang="tr-TR" sz="1200" b="0" i="0" u="none" strike="noStrike" noProof="0" dirty="0">
                          <a:solidFill>
                            <a:schemeClr val="tx1"/>
                          </a:solidFill>
                          <a:latin typeface="Times New Roman"/>
                        </a:rPr>
                        <a:t>Doç. Dr. Duygu SABANCILAR IŞTIN, Balıkesir Üniversitesi</a:t>
                      </a:r>
                      <a:endParaRPr lang="tr-TR" dirty="0">
                        <a:solidFill>
                          <a:schemeClr val="tx1"/>
                        </a:solidFill>
                      </a:endParaRPr>
                    </a:p>
                    <a:p>
                      <a:pPr marL="285750" lvl="0" indent="-285750" algn="l">
                        <a:lnSpc>
                          <a:spcPct val="100000"/>
                        </a:lnSpc>
                        <a:spcBef>
                          <a:spcPts val="0"/>
                        </a:spcBef>
                        <a:spcAft>
                          <a:spcPts val="0"/>
                        </a:spcAft>
                        <a:buFont typeface="Arial"/>
                        <a:buChar char="•"/>
                      </a:pPr>
                      <a:r>
                        <a:rPr lang="tr-TR" sz="1200" b="1" i="1" u="none" strike="noStrike" noProof="0" dirty="0">
                          <a:solidFill>
                            <a:schemeClr val="tx1"/>
                          </a:solidFill>
                          <a:latin typeface="Times New Roman"/>
                        </a:rPr>
                        <a:t>“</a:t>
                      </a:r>
                      <a:r>
                        <a:rPr lang="tr-TR" sz="1200" b="1" i="1" u="none" strike="noStrike" noProof="0" dirty="0" err="1">
                          <a:solidFill>
                            <a:schemeClr val="tx1"/>
                          </a:solidFill>
                          <a:latin typeface="Times New Roman"/>
                        </a:rPr>
                        <a:t>GastroArt</a:t>
                      </a:r>
                      <a:r>
                        <a:rPr lang="tr-TR" sz="1200" b="1" i="1" u="none" strike="noStrike" noProof="0" dirty="0">
                          <a:solidFill>
                            <a:schemeClr val="tx1"/>
                          </a:solidFill>
                          <a:latin typeface="Times New Roman"/>
                        </a:rPr>
                        <a:t>”  </a:t>
                      </a:r>
                    </a:p>
                    <a:p>
                      <a:pPr marL="0" lvl="0" indent="0" algn="l">
                        <a:lnSpc>
                          <a:spcPct val="100000"/>
                        </a:lnSpc>
                        <a:spcBef>
                          <a:spcPts val="0"/>
                        </a:spcBef>
                        <a:spcAft>
                          <a:spcPts val="0"/>
                        </a:spcAft>
                        <a:buFont typeface="Arial"/>
                        <a:buNone/>
                      </a:pPr>
                      <a:r>
                        <a:rPr lang="tr-TR" sz="1200" b="0" i="0" u="none" strike="noStrike" noProof="0" dirty="0">
                          <a:solidFill>
                            <a:schemeClr val="tx1"/>
                          </a:solidFill>
                          <a:latin typeface="Times New Roman"/>
                        </a:rPr>
                        <a:t>Mutfak Şefi Gizem MANİSALI</a:t>
                      </a:r>
                      <a:endParaRPr lang="tr-TR" dirty="0">
                        <a:solidFill>
                          <a:schemeClr val="tx1"/>
                        </a:solidFill>
                      </a:endParaRPr>
                    </a:p>
                    <a:p>
                      <a:pPr marL="0" lvl="0" indent="0" algn="l">
                        <a:lnSpc>
                          <a:spcPct val="100000"/>
                        </a:lnSpc>
                        <a:spcBef>
                          <a:spcPts val="0"/>
                        </a:spcBef>
                        <a:spcAft>
                          <a:spcPts val="0"/>
                        </a:spcAft>
                        <a:buNone/>
                      </a:pPr>
                      <a:r>
                        <a:rPr lang="tr-TR" sz="1200" b="1" i="0" u="sng" strike="noStrike" noProof="0" dirty="0">
                          <a:solidFill>
                            <a:schemeClr val="tx1"/>
                          </a:solidFill>
                          <a:latin typeface="Times New Roman"/>
                        </a:rPr>
                        <a:t>14.30-15.00</a:t>
                      </a:r>
                      <a:r>
                        <a:rPr lang="tr-TR" sz="1200" b="1" i="0" u="none" strike="noStrike" noProof="0" dirty="0">
                          <a:solidFill>
                            <a:schemeClr val="tx1"/>
                          </a:solidFill>
                          <a:latin typeface="Times New Roman"/>
                        </a:rPr>
                        <a:t>    ARA </a:t>
                      </a:r>
                    </a:p>
                    <a:p>
                      <a:pPr marL="0" marR="0" lvl="0" indent="0" algn="just">
                        <a:lnSpc>
                          <a:spcPct val="100000"/>
                        </a:lnSpc>
                        <a:spcBef>
                          <a:spcPts val="0"/>
                        </a:spcBef>
                        <a:spcAft>
                          <a:spcPts val="0"/>
                        </a:spcAft>
                        <a:buClr>
                          <a:srgbClr val="000000"/>
                        </a:buClr>
                        <a:buFont typeface="Arial,Sans-Serif"/>
                        <a:buNone/>
                      </a:pPr>
                      <a:r>
                        <a:rPr lang="tr-TR" sz="1200" b="1" i="0" u="sng" strike="noStrike" noProof="0" dirty="0">
                          <a:solidFill>
                            <a:schemeClr val="tx1"/>
                          </a:solidFill>
                          <a:latin typeface="Times New Roman"/>
                        </a:rPr>
                        <a:t>15.00-16.00  </a:t>
                      </a:r>
                      <a:endParaRPr lang="tr-TR" sz="1200" b="0" i="0" u="none" strike="noStrike" noProof="0" dirty="0">
                        <a:solidFill>
                          <a:schemeClr val="tx1"/>
                        </a:solidFill>
                        <a:latin typeface="Times New Roman"/>
                      </a:endParaRPr>
                    </a:p>
                    <a:p>
                      <a:pPr marL="0" marR="0" lvl="0" indent="0" algn="just">
                        <a:lnSpc>
                          <a:spcPct val="100000"/>
                        </a:lnSpc>
                        <a:spcBef>
                          <a:spcPts val="0"/>
                        </a:spcBef>
                        <a:spcAft>
                          <a:spcPts val="0"/>
                        </a:spcAft>
                        <a:buClr>
                          <a:srgbClr val="000000"/>
                        </a:buClr>
                        <a:buFont typeface="Arial,Sans-Serif"/>
                        <a:buNone/>
                      </a:pPr>
                      <a:r>
                        <a:rPr lang="tr-TR" sz="1200" b="1" i="0" u="none" strike="noStrike" noProof="0" dirty="0">
                          <a:solidFill>
                            <a:schemeClr val="tx1"/>
                          </a:solidFill>
                          <a:latin typeface="Times New Roman"/>
                        </a:rPr>
                        <a:t>4. Oturum; Bereketin ve Yeşilin En Güzel Hali Zeytin / Zeytinyağı</a:t>
                      </a:r>
                      <a:endParaRPr lang="tr-TR" sz="1200" b="0" i="0" u="none" strike="noStrike" noProof="0" dirty="0">
                        <a:solidFill>
                          <a:schemeClr val="tx1"/>
                        </a:solidFill>
                        <a:latin typeface="Times New Roman"/>
                      </a:endParaRPr>
                    </a:p>
                    <a:p>
                      <a:pPr marL="0" marR="0" lvl="0" indent="0" algn="l">
                        <a:lnSpc>
                          <a:spcPct val="100000"/>
                        </a:lnSpc>
                        <a:spcBef>
                          <a:spcPts val="0"/>
                        </a:spcBef>
                        <a:spcAft>
                          <a:spcPts val="0"/>
                        </a:spcAft>
                        <a:buClr>
                          <a:srgbClr val="000000"/>
                        </a:buClr>
                        <a:buFont typeface="Arial,Sans-Serif"/>
                        <a:buNone/>
                      </a:pPr>
                      <a:r>
                        <a:rPr lang="tr-TR" sz="1200" b="1" i="1" u="sng" strike="noStrike" noProof="0" dirty="0">
                          <a:solidFill>
                            <a:schemeClr val="tx1"/>
                          </a:solidFill>
                          <a:latin typeface="Times New Roman"/>
                        </a:rPr>
                        <a:t>Oturum Başkanı</a:t>
                      </a:r>
                      <a:r>
                        <a:rPr lang="tr-TR" sz="1200" b="1" i="0" u="none" strike="noStrike" noProof="0" dirty="0">
                          <a:solidFill>
                            <a:schemeClr val="tx1"/>
                          </a:solidFill>
                          <a:latin typeface="Times New Roman"/>
                        </a:rPr>
                        <a:t> Dr. </a:t>
                      </a:r>
                      <a:r>
                        <a:rPr lang="tr-TR" sz="1200" b="1" i="0" u="none" strike="noStrike" noProof="0" dirty="0" err="1">
                          <a:solidFill>
                            <a:schemeClr val="tx1"/>
                          </a:solidFill>
                          <a:latin typeface="Times New Roman"/>
                        </a:rPr>
                        <a:t>Dilşen</a:t>
                      </a:r>
                      <a:r>
                        <a:rPr lang="tr-TR" sz="1200" b="1" i="0" u="none" strike="noStrike" noProof="0" dirty="0">
                          <a:solidFill>
                            <a:schemeClr val="tx1"/>
                          </a:solidFill>
                          <a:latin typeface="Times New Roman"/>
                        </a:rPr>
                        <a:t> Oktay ERTEM</a:t>
                      </a:r>
                      <a:r>
                        <a:rPr lang="tr-TR" sz="1200" b="0" i="0" u="none" strike="noStrike" noProof="0" dirty="0">
                          <a:solidFill>
                            <a:schemeClr val="tx1"/>
                          </a:solidFill>
                          <a:latin typeface="Times New Roman"/>
                        </a:rPr>
                        <a:t>, </a:t>
                      </a:r>
                      <a:r>
                        <a:rPr lang="tr-TR" sz="1200" b="1" i="0" u="none" strike="noStrike" noProof="0" dirty="0">
                          <a:solidFill>
                            <a:schemeClr val="tx1"/>
                          </a:solidFill>
                          <a:latin typeface="Times New Roman"/>
                        </a:rPr>
                        <a:t>Zeytinyağı Üreticisi</a:t>
                      </a:r>
                      <a:endParaRPr lang="tr-TR" sz="1200" b="0" i="0" u="none" strike="noStrike" noProof="0" dirty="0">
                        <a:solidFill>
                          <a:schemeClr val="tx1"/>
                        </a:solidFill>
                        <a:latin typeface="Times New Roman"/>
                      </a:endParaRPr>
                    </a:p>
                    <a:p>
                      <a:pPr marL="285750" marR="0" lvl="0" indent="-285750" algn="l">
                        <a:lnSpc>
                          <a:spcPct val="100000"/>
                        </a:lnSpc>
                        <a:spcBef>
                          <a:spcPts val="0"/>
                        </a:spcBef>
                        <a:spcAft>
                          <a:spcPts val="0"/>
                        </a:spcAft>
                        <a:buClr>
                          <a:srgbClr val="000000"/>
                        </a:buClr>
                        <a:buFont typeface="Arial,Sans-Serif"/>
                        <a:buChar char="•"/>
                      </a:pPr>
                      <a:r>
                        <a:rPr lang="tr-TR" sz="1200" b="0" i="0" u="none" strike="noStrike" noProof="0" dirty="0">
                          <a:solidFill>
                            <a:schemeClr val="tx1"/>
                          </a:solidFill>
                          <a:latin typeface="Times New Roman"/>
                        </a:rPr>
                        <a:t>Prof. Dr. Recep EFE, Prof. Dr. Abdullah SOYKAN, Prof. Dr. İsa CÜREBAL, Balıkesir Üniversitesi</a:t>
                      </a:r>
                      <a:endParaRPr lang="en-US" sz="1200" b="0" i="0" u="none" strike="noStrike" noProof="0" dirty="0">
                        <a:solidFill>
                          <a:schemeClr val="tx1"/>
                        </a:solidFill>
                        <a:latin typeface="Times New Roman"/>
                      </a:endParaRPr>
                    </a:p>
                    <a:p>
                      <a:pPr marL="0" marR="0" lvl="0" indent="0" algn="l">
                        <a:lnSpc>
                          <a:spcPct val="100000"/>
                        </a:lnSpc>
                        <a:spcBef>
                          <a:spcPts val="0"/>
                        </a:spcBef>
                        <a:spcAft>
                          <a:spcPts val="0"/>
                        </a:spcAft>
                        <a:buClr>
                          <a:srgbClr val="000000"/>
                        </a:buClr>
                        <a:buFont typeface="Arial,Sans-Serif"/>
                        <a:buNone/>
                      </a:pPr>
                      <a:r>
                        <a:rPr lang="tr-TR" sz="1200" b="0" i="1" u="none" strike="noStrike" noProof="0" dirty="0">
                          <a:solidFill>
                            <a:schemeClr val="tx1"/>
                          </a:solidFill>
                          <a:latin typeface="Times New Roman"/>
                        </a:rPr>
                        <a:t>“Gömeç ve Yakın Çevresinde Zeytinin Yetişmesinde İklimin Rolü”</a:t>
                      </a:r>
                      <a:endParaRPr lang="tr-TR" sz="1200" b="0" i="0" u="none" strike="noStrike" noProof="0" dirty="0">
                        <a:solidFill>
                          <a:schemeClr val="tx1"/>
                        </a:solidFill>
                        <a:latin typeface="Times New Roman"/>
                      </a:endParaRPr>
                    </a:p>
                    <a:p>
                      <a:pPr marL="285750" marR="0" lvl="0" indent="-285750" algn="l">
                        <a:lnSpc>
                          <a:spcPct val="100000"/>
                        </a:lnSpc>
                        <a:spcBef>
                          <a:spcPts val="0"/>
                        </a:spcBef>
                        <a:spcAft>
                          <a:spcPts val="0"/>
                        </a:spcAft>
                        <a:buClr>
                          <a:srgbClr val="000000"/>
                        </a:buClr>
                        <a:buFont typeface="Arial,Sans-Serif"/>
                        <a:buChar char="•"/>
                      </a:pPr>
                      <a:r>
                        <a:rPr lang="tr-TR" sz="1200" b="0" i="0" u="none" strike="noStrike" noProof="0" dirty="0">
                          <a:solidFill>
                            <a:schemeClr val="tx1"/>
                          </a:solidFill>
                          <a:latin typeface="Times New Roman"/>
                        </a:rPr>
                        <a:t>Dr. Öğr. Üyesi Suzan KANTARC</a:t>
                      </a:r>
                      <a:r>
                        <a:rPr lang="en-US" sz="1200" b="0" i="0" u="none" strike="noStrike" noProof="0" dirty="0">
                          <a:solidFill>
                            <a:schemeClr val="tx1"/>
                          </a:solidFill>
                          <a:latin typeface="Times New Roman"/>
                        </a:rPr>
                        <a:t>I</a:t>
                      </a:r>
                      <a:r>
                        <a:rPr lang="tr-TR" sz="1200" b="0" i="0" u="none" strike="noStrike" noProof="0" dirty="0">
                          <a:solidFill>
                            <a:schemeClr val="tx1"/>
                          </a:solidFill>
                          <a:latin typeface="Times New Roman"/>
                        </a:rPr>
                        <a:t> SAVAŞ</a:t>
                      </a:r>
                      <a:r>
                        <a:rPr lang="en-US" sz="1200" b="0" i="0" u="none" strike="noStrike" noProof="0" dirty="0">
                          <a:solidFill>
                            <a:schemeClr val="tx1"/>
                          </a:solidFill>
                          <a:latin typeface="Times New Roman"/>
                        </a:rPr>
                        <a:t>, </a:t>
                      </a:r>
                      <a:r>
                        <a:rPr lang="tr-TR" sz="1200" b="0" i="0" u="none" strike="noStrike" noProof="0" dirty="0">
                          <a:solidFill>
                            <a:schemeClr val="tx1"/>
                          </a:solidFill>
                          <a:latin typeface="Times New Roman"/>
                        </a:rPr>
                        <a:t>Kırklareli Üniversitesi</a:t>
                      </a:r>
                      <a:endParaRPr lang="en-US" sz="1200" b="0" i="0" u="none" strike="noStrike" noProof="0" dirty="0">
                        <a:solidFill>
                          <a:schemeClr val="tx1"/>
                        </a:solidFill>
                        <a:latin typeface="Times New Roman"/>
                      </a:endParaRPr>
                    </a:p>
                    <a:p>
                      <a:pPr marL="0" marR="0" lvl="0" indent="0" algn="l">
                        <a:lnSpc>
                          <a:spcPct val="100000"/>
                        </a:lnSpc>
                        <a:spcBef>
                          <a:spcPts val="0"/>
                        </a:spcBef>
                        <a:spcAft>
                          <a:spcPts val="0"/>
                        </a:spcAft>
                        <a:buClr>
                          <a:srgbClr val="000000"/>
                        </a:buClr>
                        <a:buFont typeface="Arial,Sans-Serif"/>
                        <a:buNone/>
                      </a:pPr>
                      <a:r>
                        <a:rPr lang="tr-TR" sz="1200" b="0" i="1" u="none" strike="noStrike" noProof="0" dirty="0">
                          <a:solidFill>
                            <a:schemeClr val="tx1"/>
                          </a:solidFill>
                          <a:latin typeface="Times New Roman"/>
                        </a:rPr>
                        <a:t>“Zeytinyağında Kalite ve Coğrafi İşaretin Önemi”</a:t>
                      </a:r>
                      <a:endParaRPr lang="tr-TR" sz="1200" b="0" i="0" u="none" strike="noStrike" noProof="0" dirty="0">
                        <a:solidFill>
                          <a:schemeClr val="tx1"/>
                        </a:solidFill>
                        <a:latin typeface="Times New Roman"/>
                      </a:endParaRPr>
                    </a:p>
                    <a:p>
                      <a:pPr marL="285750" marR="0" lvl="0" indent="-285750" algn="l">
                        <a:lnSpc>
                          <a:spcPct val="100000"/>
                        </a:lnSpc>
                        <a:spcBef>
                          <a:spcPts val="0"/>
                        </a:spcBef>
                        <a:spcAft>
                          <a:spcPts val="0"/>
                        </a:spcAft>
                        <a:buClr>
                          <a:srgbClr val="000000"/>
                        </a:buClr>
                        <a:buFont typeface="Arial,Sans-Serif"/>
                        <a:buChar char="•"/>
                      </a:pPr>
                      <a:r>
                        <a:rPr lang="tr-TR" sz="1200" b="0" i="0" u="none" strike="noStrike" noProof="0" dirty="0">
                          <a:solidFill>
                            <a:schemeClr val="tx1"/>
                          </a:solidFill>
                          <a:latin typeface="Times New Roman"/>
                        </a:rPr>
                        <a:t>Dr. Öğr. Üyesi Tuba ÖNCÜL ABACIGİL, Balıkesir Üniversitesi</a:t>
                      </a:r>
                      <a:endParaRPr lang="en-US" sz="1200" b="0" i="0" u="none" strike="noStrike" noProof="0" dirty="0">
                        <a:solidFill>
                          <a:schemeClr val="tx1"/>
                        </a:solidFill>
                        <a:latin typeface="Times New Roman"/>
                      </a:endParaRPr>
                    </a:p>
                    <a:p>
                      <a:pPr marL="0" marR="0" lvl="0" indent="0" algn="l">
                        <a:lnSpc>
                          <a:spcPct val="100000"/>
                        </a:lnSpc>
                        <a:spcBef>
                          <a:spcPts val="0"/>
                        </a:spcBef>
                        <a:spcAft>
                          <a:spcPts val="0"/>
                        </a:spcAft>
                        <a:buClr>
                          <a:srgbClr val="000000"/>
                        </a:buClr>
                        <a:buFont typeface="Arial,Sans-Serif"/>
                        <a:buNone/>
                      </a:pPr>
                      <a:r>
                        <a:rPr lang="tr-TR" sz="1200" b="0" i="1" u="none" strike="noStrike" noProof="0" dirty="0">
                          <a:solidFill>
                            <a:schemeClr val="tx1"/>
                          </a:solidFill>
                          <a:latin typeface="Times New Roman"/>
                        </a:rPr>
                        <a:t>“Gömeç ve Zeytin”</a:t>
                      </a:r>
                      <a:endParaRPr lang="tr-TR" sz="1200" b="0" i="0" u="none" strike="noStrike" noProof="0" dirty="0">
                        <a:solidFill>
                          <a:schemeClr val="tx1"/>
                        </a:solidFill>
                        <a:latin typeface="Times New Roman"/>
                      </a:endParaRPr>
                    </a:p>
                    <a:p>
                      <a:pPr marL="285750" marR="0" lvl="0" indent="-285750" algn="l">
                        <a:lnSpc>
                          <a:spcPct val="100000"/>
                        </a:lnSpc>
                        <a:spcBef>
                          <a:spcPts val="0"/>
                        </a:spcBef>
                        <a:spcAft>
                          <a:spcPts val="0"/>
                        </a:spcAft>
                        <a:buClr>
                          <a:srgbClr val="000000"/>
                        </a:buClr>
                        <a:buFont typeface="Arial,Sans-Serif"/>
                        <a:buChar char="•"/>
                      </a:pPr>
                      <a:r>
                        <a:rPr lang="tr-TR" sz="1200" b="0" i="0" u="none" strike="noStrike" noProof="0" dirty="0">
                          <a:solidFill>
                            <a:schemeClr val="tx1"/>
                          </a:solidFill>
                          <a:latin typeface="Times New Roman"/>
                        </a:rPr>
                        <a:t>Dr. </a:t>
                      </a:r>
                      <a:r>
                        <a:rPr lang="tr-TR" sz="1200" b="0" i="0" u="none" strike="noStrike" noProof="0" dirty="0" err="1">
                          <a:solidFill>
                            <a:schemeClr val="tx1"/>
                          </a:solidFill>
                          <a:latin typeface="Times New Roman"/>
                        </a:rPr>
                        <a:t>Dilşen</a:t>
                      </a:r>
                      <a:r>
                        <a:rPr lang="tr-TR" sz="1200" b="0" i="0" u="none" strike="noStrike" noProof="0" dirty="0">
                          <a:solidFill>
                            <a:schemeClr val="tx1"/>
                          </a:solidFill>
                          <a:latin typeface="Times New Roman"/>
                        </a:rPr>
                        <a:t> OKTAY ERTEM, Gömeç Zeytinciler Derneği Başkanı</a:t>
                      </a:r>
                      <a:endParaRPr lang="en-US" sz="1200" b="0" i="0" u="none" strike="noStrike" noProof="0" dirty="0">
                        <a:solidFill>
                          <a:schemeClr val="tx1"/>
                        </a:solidFill>
                        <a:latin typeface="Times New Roman"/>
                      </a:endParaRPr>
                    </a:p>
                    <a:p>
                      <a:pPr marL="0" marR="0" lvl="0" indent="0" algn="l">
                        <a:lnSpc>
                          <a:spcPct val="100000"/>
                        </a:lnSpc>
                        <a:spcBef>
                          <a:spcPts val="0"/>
                        </a:spcBef>
                        <a:spcAft>
                          <a:spcPts val="0"/>
                        </a:spcAft>
                        <a:buClr>
                          <a:srgbClr val="000000"/>
                        </a:buClr>
                        <a:buFont typeface="Arial,Sans-Serif"/>
                        <a:buNone/>
                      </a:pPr>
                      <a:r>
                        <a:rPr lang="en-US" sz="1200" b="0" i="1" u="none" strike="noStrike" noProof="0" dirty="0">
                          <a:solidFill>
                            <a:schemeClr val="tx1"/>
                          </a:solidFill>
                          <a:latin typeface="Times New Roman"/>
                        </a:rPr>
                        <a:t>“Kuzey Ege </a:t>
                      </a:r>
                      <a:r>
                        <a:rPr lang="en-US" sz="1200" b="0" i="1" u="none" strike="noStrike" noProof="0" dirty="0" err="1">
                          <a:solidFill>
                            <a:schemeClr val="tx1"/>
                          </a:solidFill>
                          <a:latin typeface="Times New Roman"/>
                        </a:rPr>
                        <a:t>Zeytin</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Koridoru’nda</a:t>
                      </a:r>
                      <a:r>
                        <a:rPr lang="en-US" sz="1200" b="0" i="1" u="none" strike="noStrike" noProof="0" dirty="0">
                          <a:solidFill>
                            <a:schemeClr val="tx1"/>
                          </a:solidFill>
                          <a:latin typeface="Times New Roman"/>
                        </a:rPr>
                        <a:t> </a:t>
                      </a:r>
                      <a:r>
                        <a:rPr lang="tr-TR" sz="1200" b="0" i="1" u="none" strike="noStrike" noProof="0" dirty="0">
                          <a:solidFill>
                            <a:schemeClr val="tx1"/>
                          </a:solidFill>
                          <a:latin typeface="Times New Roman"/>
                        </a:rPr>
                        <a:t>Y</a:t>
                      </a:r>
                      <a:r>
                        <a:rPr lang="en-US" sz="1200" b="0" i="1" u="none" strike="noStrike" noProof="0" dirty="0">
                          <a:solidFill>
                            <a:schemeClr val="tx1"/>
                          </a:solidFill>
                          <a:latin typeface="Times New Roman"/>
                        </a:rPr>
                        <a:t>er </a:t>
                      </a:r>
                      <a:r>
                        <a:rPr lang="tr-TR" sz="1200" b="0" i="1" u="none" strike="noStrike" noProof="0" dirty="0">
                          <a:solidFill>
                            <a:schemeClr val="tx1"/>
                          </a:solidFill>
                          <a:latin typeface="Times New Roman"/>
                        </a:rPr>
                        <a:t>A</a:t>
                      </a:r>
                      <a:r>
                        <a:rPr lang="en-US" sz="1200" b="0" i="1" u="none" strike="noStrike" noProof="0" dirty="0" err="1">
                          <a:solidFill>
                            <a:schemeClr val="tx1"/>
                          </a:solidFill>
                          <a:latin typeface="Times New Roman"/>
                        </a:rPr>
                        <a:t>lan</a:t>
                      </a:r>
                      <a:r>
                        <a:rPr lang="en-US" sz="1200" b="0" i="1" u="none" strike="noStrike" noProof="0" dirty="0">
                          <a:solidFill>
                            <a:schemeClr val="tx1"/>
                          </a:solidFill>
                          <a:latin typeface="Times New Roman"/>
                        </a:rPr>
                        <a:t> </a:t>
                      </a:r>
                      <a:r>
                        <a:rPr lang="en-US" sz="1200" b="0" i="1" u="none" strike="noStrike" noProof="0" dirty="0" err="1">
                          <a:solidFill>
                            <a:schemeClr val="tx1"/>
                          </a:solidFill>
                          <a:latin typeface="Times New Roman"/>
                        </a:rPr>
                        <a:t>Gömeç</a:t>
                      </a:r>
                      <a:r>
                        <a:rPr lang="en-US" sz="1200" b="0" i="1" u="none" strike="noStrike" noProof="0" dirty="0">
                          <a:solidFill>
                            <a:schemeClr val="tx1"/>
                          </a:solidFill>
                          <a:latin typeface="Times New Roman"/>
                        </a:rPr>
                        <a:t> </a:t>
                      </a:r>
                      <a:r>
                        <a:rPr lang="tr-TR" sz="1200" b="0" i="1" u="none" strike="noStrike" noProof="0" dirty="0">
                          <a:solidFill>
                            <a:schemeClr val="tx1"/>
                          </a:solidFill>
                          <a:latin typeface="Times New Roman"/>
                        </a:rPr>
                        <a:t>İ</a:t>
                      </a:r>
                      <a:r>
                        <a:rPr lang="en-US" sz="1200" b="0" i="1" u="none" strike="noStrike" noProof="0" dirty="0" err="1">
                          <a:solidFill>
                            <a:schemeClr val="tx1"/>
                          </a:solidFill>
                          <a:latin typeface="Times New Roman"/>
                        </a:rPr>
                        <a:t>lçesinde</a:t>
                      </a:r>
                      <a:r>
                        <a:rPr lang="en-US" sz="1200" b="0" i="1" u="none" strike="noStrike" noProof="0" dirty="0">
                          <a:solidFill>
                            <a:schemeClr val="tx1"/>
                          </a:solidFill>
                          <a:latin typeface="Times New Roman"/>
                        </a:rPr>
                        <a:t> </a:t>
                      </a:r>
                      <a:r>
                        <a:rPr lang="tr-TR" sz="1200" b="0" i="1" u="none" strike="noStrike" noProof="0" dirty="0">
                          <a:solidFill>
                            <a:schemeClr val="tx1"/>
                          </a:solidFill>
                          <a:latin typeface="Times New Roman"/>
                        </a:rPr>
                        <a:t>Z</a:t>
                      </a:r>
                      <a:r>
                        <a:rPr lang="en-US" sz="1200" b="0" i="1" u="none" strike="noStrike" noProof="0" dirty="0" err="1">
                          <a:solidFill>
                            <a:schemeClr val="tx1"/>
                          </a:solidFill>
                          <a:latin typeface="Times New Roman"/>
                        </a:rPr>
                        <a:t>eytinyağı</a:t>
                      </a:r>
                      <a:r>
                        <a:rPr lang="en-US" sz="1200" b="0" i="1" u="none" strike="noStrike" noProof="0" dirty="0">
                          <a:solidFill>
                            <a:schemeClr val="tx1"/>
                          </a:solidFill>
                          <a:latin typeface="Times New Roman"/>
                        </a:rPr>
                        <a:t> </a:t>
                      </a:r>
                      <a:r>
                        <a:rPr lang="tr-TR" sz="1200" b="0" i="1" u="none" strike="noStrike" noProof="0" dirty="0">
                          <a:solidFill>
                            <a:schemeClr val="tx1"/>
                          </a:solidFill>
                          <a:latin typeface="Times New Roman"/>
                        </a:rPr>
                        <a:t>T</a:t>
                      </a:r>
                      <a:r>
                        <a:rPr lang="en-US" sz="1200" b="0" i="1" u="none" strike="noStrike" noProof="0" dirty="0" err="1">
                          <a:solidFill>
                            <a:schemeClr val="tx1"/>
                          </a:solidFill>
                          <a:latin typeface="Times New Roman"/>
                        </a:rPr>
                        <a:t>urizmi</a:t>
                      </a:r>
                      <a:r>
                        <a:rPr lang="en-US" sz="1200" b="0" i="1" u="none" strike="noStrike" noProof="0" dirty="0">
                          <a:solidFill>
                            <a:schemeClr val="tx1"/>
                          </a:solidFill>
                          <a:latin typeface="Times New Roman"/>
                        </a:rPr>
                        <a:t> SWOT (GZFT) </a:t>
                      </a:r>
                      <a:r>
                        <a:rPr lang="tr-TR" sz="1200" b="0" i="1" u="none" strike="noStrike" noProof="0" dirty="0">
                          <a:solidFill>
                            <a:schemeClr val="tx1"/>
                          </a:solidFill>
                          <a:latin typeface="Times New Roman"/>
                        </a:rPr>
                        <a:t>A</a:t>
                      </a:r>
                      <a:r>
                        <a:rPr lang="en-US" sz="1200" b="0" i="1" u="none" strike="noStrike" noProof="0" dirty="0" err="1">
                          <a:solidFill>
                            <a:schemeClr val="tx1"/>
                          </a:solidFill>
                          <a:latin typeface="Times New Roman"/>
                        </a:rPr>
                        <a:t>nalizi</a:t>
                      </a:r>
                      <a:r>
                        <a:rPr lang="en-US" sz="1200" b="0" i="1" u="none" strike="noStrike" noProof="0" dirty="0">
                          <a:solidFill>
                            <a:schemeClr val="tx1"/>
                          </a:solidFill>
                          <a:latin typeface="Times New Roman"/>
                        </a:rPr>
                        <a:t>”</a:t>
                      </a:r>
                      <a:endParaRPr lang="en-US" sz="1200" b="0" i="0" u="none" strike="noStrike" noProof="0" dirty="0">
                        <a:solidFill>
                          <a:schemeClr val="tx1"/>
                        </a:solidFill>
                        <a:latin typeface="Times New Roman"/>
                      </a:endParaRPr>
                    </a:p>
                    <a:p>
                      <a:pPr marL="285750" marR="0" lvl="0" indent="-285750" algn="l">
                        <a:lnSpc>
                          <a:spcPct val="90000"/>
                        </a:lnSpc>
                        <a:spcBef>
                          <a:spcPts val="1000"/>
                        </a:spcBef>
                        <a:spcAft>
                          <a:spcPts val="0"/>
                        </a:spcAft>
                        <a:buClr>
                          <a:srgbClr val="000000"/>
                        </a:buClr>
                        <a:buFont typeface="Arial,Sans-Serif"/>
                        <a:buChar char="•"/>
                      </a:pPr>
                      <a:endParaRPr lang="en-US" sz="1200" b="0" i="0" u="none" strike="noStrike" noProof="0" dirty="0">
                        <a:solidFill>
                          <a:schemeClr val="tx1"/>
                        </a:solidFill>
                        <a:latin typeface="Times New Roman"/>
                      </a:endParaRPr>
                    </a:p>
                    <a:p>
                      <a:pPr marL="0" lvl="0" indent="0" algn="l">
                        <a:lnSpc>
                          <a:spcPct val="100000"/>
                        </a:lnSpc>
                        <a:spcBef>
                          <a:spcPts val="0"/>
                        </a:spcBef>
                        <a:spcAft>
                          <a:spcPts val="0"/>
                        </a:spcAft>
                        <a:buNone/>
                      </a:pPr>
                      <a:endParaRPr lang="tr-TR" sz="1200" b="1" i="0" u="none" strike="noStrike" noProof="0" dirty="0">
                        <a:latin typeface="Times New Roman"/>
                      </a:endParaRPr>
                    </a:p>
                  </a:txBody>
                  <a:tcPr marL="68580" marR="68580" marT="0" marB="0">
                    <a:lnL>
                      <a:noFill/>
                    </a:lnL>
                    <a:lnR>
                      <a:noFill/>
                    </a:lnR>
                    <a:lnT>
                      <a:noFill/>
                    </a:lnT>
                    <a:lnB>
                      <a:noFill/>
                    </a:lnB>
                    <a:noFill/>
                  </a:tcPr>
                </a:tc>
                <a:extLst>
                  <a:ext uri="{0D108BD9-81ED-4DB2-BD59-A6C34878D82A}">
                    <a16:rowId xmlns:a16="http://schemas.microsoft.com/office/drawing/2014/main" val="1183159651"/>
                  </a:ext>
                </a:extLst>
              </a:tr>
            </a:tbl>
          </a:graphicData>
        </a:graphic>
      </p:graphicFrame>
      <p:sp>
        <p:nvSpPr>
          <p:cNvPr id="3" name="Slayt Numarası Yer Tutucusu 2">
            <a:extLst>
              <a:ext uri="{FF2B5EF4-FFF2-40B4-BE49-F238E27FC236}">
                <a16:creationId xmlns:a16="http://schemas.microsoft.com/office/drawing/2014/main" id="{7480764F-8F67-FBF2-B948-90B67826EF4C}"/>
              </a:ext>
            </a:extLst>
          </p:cNvPr>
          <p:cNvSpPr>
            <a:spLocks noGrp="1"/>
          </p:cNvSpPr>
          <p:nvPr>
            <p:ph type="sldNum" sz="quarter" idx="12"/>
          </p:nvPr>
        </p:nvSpPr>
        <p:spPr/>
        <p:txBody>
          <a:bodyPr/>
          <a:lstStyle/>
          <a:p>
            <a:fld id="{320A84BC-3F9E-4B08-9743-FC4E27FA5126}" type="slidenum">
              <a:rPr lang="tr-TR" sz="1400" smtClean="0">
                <a:latin typeface="Times New Roman"/>
                <a:cs typeface="Times New Roman"/>
              </a:rPr>
              <a:pPr/>
              <a:t>9</a:t>
            </a:fld>
            <a:endParaRPr lang="tr-TR" sz="1400">
              <a:latin typeface="Times New Roman"/>
              <a:cs typeface="Times New Roman"/>
            </a:endParaRPr>
          </a:p>
        </p:txBody>
      </p:sp>
    </p:spTree>
    <p:extLst>
      <p:ext uri="{BB962C8B-B14F-4D97-AF65-F5344CB8AC3E}">
        <p14:creationId xmlns:p14="http://schemas.microsoft.com/office/powerpoint/2010/main" val="70616055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16779</Words>
  <Application>Microsoft Office PowerPoint</Application>
  <PresentationFormat>A4 Kağıt (210x297 mm)</PresentationFormat>
  <Paragraphs>923</Paragraphs>
  <Slides>58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58</vt:i4>
      </vt:variant>
    </vt:vector>
  </HeadingPairs>
  <TitlesOfParts>
    <vt:vector size="65" baseType="lpstr">
      <vt:lpstr>Aptos</vt:lpstr>
      <vt:lpstr>Arial</vt:lpstr>
      <vt:lpstr>Arial,Sans-Serif</vt:lpstr>
      <vt:lpstr>Calibri</vt:lpstr>
      <vt:lpstr>Calibri Light</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Prof. Dr., Eisti-Paris, kenanmortan@gmail.com</vt:lpstr>
      <vt:lpstr> * Prof. Dr., Balıkesir Üniversitesi, Burhaniye Uygulamalı Bilimler Fakültesi, Enver Güreli Cad, Ören Tepe Mevkii, Burhaniye, Balıkesir, 02664162244, ilban@balikesir.edu.tr  ** Öğr. Gör., Balıkesir Üniversitesi, Burhaniye Meslek Yüksekokulu, Enver Güreli Caddesi, Ören Tepe Mevkii, Burhaniye, Balıkesir, 02664162244, ilhanhocadogada@gmail.com </vt:lpstr>
      <vt:lpstr>* Doç. Dr., Balıkesir Üniversitesi İİBF Maliye Bölümü, armanzafer2525@gmail.com</vt:lpstr>
      <vt:lpstr>    *Doç.Dr., İzmir Demokrasi Üniversitesi, ferhat.topbas@idu.edu.tr, ORCİD: 0000-0002-7576-4668   **Arş.Gör., İzmir Demokrasi Üniversitesi, menekse.cicek@idu.edu.tr, ORCİD: 0000-0003-0895-861 ***Arş.Gör., İzmir Demokrasi Üniversitesi, fatma.dahin@idu.edu.tr, ORCİD: 0000-0002-8890-1836</vt:lpstr>
      <vt:lpstr> * Doç. Dr., Balıkesir Üniversitesi, Burhaniye Uygulamalı Bilimler Fakültesi, Gastronomi ve Mutfak Sanatları Bölümü, alisolunoglu@balikesir.edu.tr. ** Bilim Uzmanı, MEB, sevcansolunoglu@gmail.com. </vt:lpstr>
      <vt:lpstr>* Dr. Öğr. Üyesi, Balıkesir Üniversitesi Turizm Fakültesi, hasretulusoy@balikesir.edu.tr ** Dr. Öğr. Üyesi, Balıkesir Üniversitesi Turizm Fakültesi, arzukilic@balikesir.edu.tr</vt:lpstr>
      <vt:lpstr>PowerPoint Sunusu</vt:lpstr>
      <vt:lpstr>* Dr. Öğr. Üyesi, Mimar Sinan Güzel Sanatlar Üniversitesi, Arkeoloji Bölümü, murat.ozgen@msgsu.edu.tr</vt:lpstr>
      <vt:lpstr>*Arş. Gör., Mimar Sinan Güzel Sanatlar Üniversitesi, Arkeoloji Bölümü, burak.aykanat@msgsu.edu.tr  **Arş. Gör., Mimar Sinan Güzel Sanatlar Üniversitesi, Arkeoloji Bölümü, ali.ozturk@msgsu.edu.tr </vt:lpstr>
      <vt:lpstr>PowerPoint Sunusu</vt:lpstr>
      <vt:lpstr>PowerPoint Sunusu</vt:lpstr>
      <vt:lpstr>Anahtar Kelimeler: Şehircilik, Kentsel Kültürel Miras, Sivil Mimarlık, Gömeç.  * Prof. Dr., Şehir Plancısı, MSGSÜ Şehir ve Bölge Planlama Bölüm Başkanı, Kentsel Koruma ve Yenileme Bilim Dalı Başkanı, rifat.akbulut@msgsu.edu.tr ** Doç. Dr., Şehir Plancısı, MSGSÜ Fen Bilimleri Enstitüsü Müdür Yardımcısı, Kentsel Koruma ve Yenileme Bilim Dalı  *** Doç. Dr., Mimar, Restorasyon Uzmanı, MSGSÜ Şehir ve Bölge Planlama Bölüm Başkan Yardımcısı, Kentsel Koruma ve Yenileme Bilim Dalı  **** Dr. Öğr. Üyesi, Şehir Plancısı, Balıkesir Üniversitesi, Mimarlık Bölümü  ***** Arş. Gör. Dr., Mimar, Kentsel Tasarım Uzmanı, MSGSÜ Kentsel Koruma ve Yenileme Bilim Dalı  ****** Dr., Şehir Plancısı, Coğrafyacı, MSGSÜ Fen Bilimleri Enstitüsü, Kentsel Koruma ve Yenileme Yüksek Lisans Programı Danışmanı ******* Arş. Gör., Şehir Plancısı, MSGSÜ Kentsel Koruma ve Yenileme Bilim Dalı  ******** Doktora Öğrencisi, Mimar Sinan Güzel Sanatlar Üniversitesi, Fen Bilimleri Enstitüsü, Şehircilik  ********* Yüksek Lisans Öğrencileri,Mimar Sinan Güzel Sanatlar Üniversitesi, Fen Bilimleri Enstitüsü, Kentsel Koruma ve Yenileme ********** Yüksek Lisans Öğrencisi, Balıkesir Üniversitesi, Fen Bilimleri Enstitüsü, Mimarlık  *********** Mimarlık Bölümü Öğrencileri, Balıkesir Üniversitesi </vt:lpstr>
      <vt:lpstr> *Dr. Öğr. Üyesi, Balıkesir Üniversitesi, Ayvalık MYO, ffurtuna@hotmail.com. </vt:lpstr>
      <vt:lpstr>*Doç. Dr., Balıkesir Üniversitesi Güzel Sanatlar Fakültesi, Grafik Sanatlar Bölümü, oisir@live.com</vt:lpstr>
      <vt:lpstr>* Doç. Dr., Balıkesir Üniversitesi, Burhaniye Uygulamalı Bilimler Fakültesi, Turizm İşletmeciliği Bölümü, oguzhan@balikesir.edu.tr</vt:lpstr>
      <vt:lpstr>PowerPoint Sunusu</vt:lpstr>
      <vt:lpstr>PowerPoint Sunusu</vt:lpstr>
      <vt:lpstr>PowerPoint Sunusu</vt:lpstr>
      <vt:lpstr>* Doç. Dr., Balıkesir Üniversitesi, Güzel Sanatlar Fakültesi, Resim Bölümü,  duygu.istin@balikesir.edu.tr. </vt:lpstr>
      <vt:lpstr>* Balıkesir Üniversitesi Sanatta Yeterlik (Doktora) Öğrencisi, gulsahgoksu6@gmail.com ** Balıkesir Üniversitesi Yüksek Lisans Öğrencisi, kaanoructut@gmail.com</vt:lpstr>
      <vt:lpstr>* Arş. Gör., Balıkesir Üniversitesi, Turizm Fakültesi / Turizm İşletmeciliği,  ibrahimmisir@balikesir.edu.tr ** Arş. Gör., Balıkesir Üniversitesi, Turizm Fakültesi / Gastronomi ve Mutfak Sanatları,  talhaserdarsezen@balikesir.edu.tr *** Prof. Dr., Balıkesir Üniversitesi, Turizm Fakültesi / Turizm İşletmeciliği,  bsahin@balikesir.edu.tr</vt:lpstr>
      <vt:lpstr>PowerPoint Sunusu</vt:lpstr>
      <vt:lpstr>* Dr. Öğr. Üyesi, Kırklareli Üniversitesi, İktisadi ve İdari Bilimler Fakültesi, Ekonometri Bölümü,  suzan.kantarci@klu.edu.tr</vt:lpstr>
      <vt:lpstr>PowerPoint Sunusu</vt:lpstr>
      <vt:lpstr>* Dr., Gömeç Zeytinciler Derneği Başkanı, dilsen@gmail.com</vt:lpstr>
      <vt:lpstr>* Prof. Dr., Balıkesir Üniversitesi, Fen Edebiyat Fakültesi, Biyoloji Bölümü, fsatil@gmail.com ** Prof. Dr., Balıkesir Üniversitesi, Altınoluk Meslek Yüksekokulu, Tıbbi ve Aromatik Bitkiler Programı, sselvi@balikesir.edu.tr *** Prof. Dr., Bingöl Üniversitesi, rpolat@bingol.edu.tr **** Yüksek Lisans Öğrencisi, Bingöl Üniversitesi</vt:lpstr>
      <vt:lpstr>* Prof. Dr., Balıkesir Üniversitesi, Altınoluk Meslek Yüksekokulu, Tıbbi ve Aromatik Bitkiler Programı, sselvi@balikesir.edu.tr ** Prof. Dr., Balıkesir Üniversitesi, Fen Edebiyat Fakültesi, Biyoloji Bölümü, fsatil@gmail.com</vt:lpstr>
      <vt:lpstr>PowerPoint Sunusu</vt:lpstr>
      <vt:lpstr>PowerPoint Sunusu</vt:lpstr>
      <vt:lpstr>PowerPoint Sunusu</vt:lpstr>
      <vt:lpstr>* Prof. Dr., Bolu Abant İzzet Baysal Üniversitesi Turizm Fakültesi Öğretim Üyesi (asimsaldamli@ibu.edu.tr); Turizm ve Destinasyon Geliştirme Derneği (TDGD)Yönetim Kurulu Başkanı (asimsaldamli@gmail.com)</vt:lpstr>
      <vt:lpstr>PowerPoint Sunusu</vt:lpstr>
      <vt:lpstr>PowerPoint Sunusu</vt:lpstr>
      <vt:lpstr>*Prof. Dr., Balıkesir Üniversitesi, Fen – Edebiyat Fakültesi, Coğrafya Bölümü, recepefe@hotmail.com **Prof. Dr., Balıkesir Üniversitesi, Fen – Edebiyat Fakültesi, Coğrafya Bölümü, curebal@balikesir.edu.tr ***Prof. Dr., Balıkesir Üniversitesi, Fen – Edebiyat Fakültesi, Coğrafya Bölümü, asoykan@balikesir.edu.tr </vt:lpstr>
      <vt:lpstr>* Dr. Öğretim Üyesi, Balıkesir Üniversitesi Mimarlık Fakültesi Restorasyon ABD,  fdgundogdu@gmail.com </vt:lpstr>
      <vt:lpstr>* Gazi Üniversitesi, Mimarlık Fakültesi, Mimarlık Bölümü, ANKARA, ilkimdmrbs@gmail.com</vt:lpstr>
      <vt:lpstr>*Jeoloji Mühendisi, ardaerden@hotmail.com  **Prof. Dr., Jeoloji Mühendisi, fazloban0204@gmail.com. </vt:lpstr>
      <vt:lpstr>*Afyon Lisesi, Tarih Öğretmeni, hardal.oglu66@hotmail.com</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sabriye çelik uğuz</cp:lastModifiedBy>
  <cp:revision>1652</cp:revision>
  <dcterms:created xsi:type="dcterms:W3CDTF">2023-12-11T11:16:46Z</dcterms:created>
  <dcterms:modified xsi:type="dcterms:W3CDTF">2023-12-19T18:18:12Z</dcterms:modified>
</cp:coreProperties>
</file>